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67" r:id="rId5"/>
    <p:sldId id="258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0" d="100"/>
          <a:sy n="40" d="100"/>
        </p:scale>
        <p:origin x="86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7200" b="1">
                <a:solidFill>
                  <a:schemeClr val="bg1"/>
                </a:solidFill>
                <a:latin typeface="Bookman Old Style" panose="020506040505050202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t-E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chemeClr val="bg1"/>
                </a:solidFill>
                <a:latin typeface="Bookman Old Style" panose="020506040505050202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t-E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CA03-AE7C-46E8-87FC-1D464E043C74}" type="datetimeFigureOut">
              <a:rPr lang="et-EE" smtClean="0"/>
              <a:t>17.11.2019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5FDB-22C6-42DB-871F-A367AB63042B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147551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CA03-AE7C-46E8-87FC-1D464E043C74}" type="datetimeFigureOut">
              <a:rPr lang="et-EE" smtClean="0"/>
              <a:t>17.11.2019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5FDB-22C6-42DB-871F-A367AB63042B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985606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CA03-AE7C-46E8-87FC-1D464E043C74}" type="datetimeFigureOut">
              <a:rPr lang="et-EE" smtClean="0"/>
              <a:t>17.11.2019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5FDB-22C6-42DB-871F-A367AB63042B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112733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  <a:latin typeface="Bookman Old Style" panose="020506040505050202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Bookman Old Style" panose="02050604050505020204" pitchFamily="18" charset="0"/>
              </a:defRPr>
            </a:lvl1pPr>
            <a:lvl2pPr>
              <a:defRPr>
                <a:solidFill>
                  <a:schemeClr val="bg1"/>
                </a:solidFill>
                <a:latin typeface="Bookman Old Style" panose="02050604050505020204" pitchFamily="18" charset="0"/>
              </a:defRPr>
            </a:lvl2pPr>
            <a:lvl3pPr>
              <a:defRPr>
                <a:solidFill>
                  <a:schemeClr val="bg1"/>
                </a:solidFill>
                <a:latin typeface="Bookman Old Style" panose="02050604050505020204" pitchFamily="18" charset="0"/>
              </a:defRPr>
            </a:lvl3pPr>
            <a:lvl4pPr>
              <a:defRPr>
                <a:solidFill>
                  <a:schemeClr val="bg1"/>
                </a:solidFill>
                <a:latin typeface="Bookman Old Style" panose="02050604050505020204" pitchFamily="18" charset="0"/>
              </a:defRPr>
            </a:lvl4pPr>
            <a:lvl5pPr>
              <a:defRPr>
                <a:solidFill>
                  <a:schemeClr val="bg1"/>
                </a:solidFill>
                <a:latin typeface="Bookman Old Style" panose="020506040505050202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t-E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CA03-AE7C-46E8-87FC-1D464E043C74}" type="datetimeFigureOut">
              <a:rPr lang="et-EE" smtClean="0"/>
              <a:t>17.11.2019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5FDB-22C6-42DB-871F-A367AB63042B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384516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CA03-AE7C-46E8-87FC-1D464E043C74}" type="datetimeFigureOut">
              <a:rPr lang="et-EE" smtClean="0"/>
              <a:t>17.11.2019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5FDB-22C6-42DB-871F-A367AB63042B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130473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CA03-AE7C-46E8-87FC-1D464E043C74}" type="datetimeFigureOut">
              <a:rPr lang="et-EE" smtClean="0"/>
              <a:t>17.11.2019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5FDB-22C6-42DB-871F-A367AB63042B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172030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CA03-AE7C-46E8-87FC-1D464E043C74}" type="datetimeFigureOut">
              <a:rPr lang="et-EE" smtClean="0"/>
              <a:t>17.11.2019</a:t>
            </a:fld>
            <a:endParaRPr lang="et-E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5FDB-22C6-42DB-871F-A367AB63042B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269545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CA03-AE7C-46E8-87FC-1D464E043C74}" type="datetimeFigureOut">
              <a:rPr lang="et-EE" smtClean="0"/>
              <a:t>17.11.2019</a:t>
            </a:fld>
            <a:endParaRPr lang="et-E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5FDB-22C6-42DB-871F-A367AB63042B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053280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CA03-AE7C-46E8-87FC-1D464E043C74}" type="datetimeFigureOut">
              <a:rPr lang="et-EE" smtClean="0"/>
              <a:t>17.11.2019</a:t>
            </a:fld>
            <a:endParaRPr lang="et-E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5FDB-22C6-42DB-871F-A367AB63042B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691379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CA03-AE7C-46E8-87FC-1D464E043C74}" type="datetimeFigureOut">
              <a:rPr lang="et-EE" smtClean="0"/>
              <a:t>17.11.2019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5FDB-22C6-42DB-871F-A367AB63042B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020109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CA03-AE7C-46E8-87FC-1D464E043C74}" type="datetimeFigureOut">
              <a:rPr lang="et-EE" smtClean="0"/>
              <a:t>17.11.2019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5FDB-22C6-42DB-871F-A367AB63042B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99560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7CA03-AE7C-46E8-87FC-1D464E043C74}" type="datetimeFigureOut">
              <a:rPr lang="et-EE" smtClean="0"/>
              <a:t>17.11.2019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4E5FDB-22C6-42DB-871F-A367AB63042B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127307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katrin.j&#245;gi@vet.agri.ee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bit.ly/377vxb2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0" r="9496"/>
          <a:stretch/>
        </p:blipFill>
        <p:spPr>
          <a:xfrm>
            <a:off x="8469745" y="0"/>
            <a:ext cx="3722255" cy="685800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9455" y="1015999"/>
            <a:ext cx="7693890" cy="2586038"/>
          </a:xfrm>
        </p:spPr>
        <p:txBody>
          <a:bodyPr>
            <a:normAutofit/>
          </a:bodyPr>
          <a:lstStyle/>
          <a:p>
            <a:r>
              <a:rPr lang="et-EE" sz="72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Pakend ja selle omadused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80655" y="3602037"/>
            <a:ext cx="9587345" cy="2420071"/>
          </a:xfrm>
        </p:spPr>
        <p:txBody>
          <a:bodyPr/>
          <a:lstStyle/>
          <a:p>
            <a:pPr algn="l"/>
            <a:endParaRPr lang="et-EE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l"/>
            <a:r>
              <a:rPr lang="et-EE" sz="28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Katrin Jõgi</a:t>
            </a:r>
          </a:p>
          <a:p>
            <a:pPr algn="l"/>
            <a:r>
              <a:rPr lang="et-EE" dirty="0">
                <a:solidFill>
                  <a:schemeClr val="bg1"/>
                </a:solidFill>
                <a:latin typeface="Bookman Old Style" panose="02050604050505020204" pitchFamily="18" charset="0"/>
              </a:rPr>
              <a:t>Peaspetsialist, Veterinaar- ja Toiduamet</a:t>
            </a:r>
          </a:p>
          <a:p>
            <a:pPr algn="l"/>
            <a:r>
              <a:rPr lang="et-EE" dirty="0">
                <a:solidFill>
                  <a:schemeClr val="bg1"/>
                </a:solidFill>
                <a:latin typeface="Bookman Old Style" panose="02050604050505020204" pitchFamily="18" charset="0"/>
              </a:rPr>
              <a:t>17.11.2019</a:t>
            </a:r>
          </a:p>
        </p:txBody>
      </p:sp>
    </p:spTree>
    <p:extLst>
      <p:ext uri="{BB962C8B-B14F-4D97-AF65-F5344CB8AC3E}">
        <p14:creationId xmlns:p14="http://schemas.microsoft.com/office/powerpoint/2010/main" val="10824452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3" r="17645"/>
          <a:stretch/>
        </p:blipFill>
        <p:spPr>
          <a:xfrm>
            <a:off x="7224678" y="138544"/>
            <a:ext cx="4819540" cy="52374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866745" cy="1306657"/>
          </a:xfrm>
        </p:spPr>
        <p:txBody>
          <a:bodyPr>
            <a:normAutofit/>
          </a:bodyPr>
          <a:lstStyle/>
          <a:p>
            <a:r>
              <a:rPr lang="et-EE" dirty="0"/>
              <a:t>Vastavusdeklaratsioon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dirty="0"/>
              <a:t>Plast (ringlusplast?)</a:t>
            </a:r>
          </a:p>
          <a:p>
            <a:r>
              <a:rPr lang="et-EE" dirty="0"/>
              <a:t>Keraamika</a:t>
            </a:r>
          </a:p>
          <a:p>
            <a:r>
              <a:rPr lang="et-EE" dirty="0"/>
              <a:t>Regenereeritud tsellulooskile</a:t>
            </a:r>
          </a:p>
          <a:p>
            <a:r>
              <a:rPr lang="et-EE" dirty="0"/>
              <a:t>Aktiivsed ja intelligentsed materjalid/esemed</a:t>
            </a:r>
          </a:p>
          <a:p>
            <a:r>
              <a:rPr lang="et-EE" dirty="0" err="1"/>
              <a:t>Epoksüühendeid</a:t>
            </a:r>
            <a:r>
              <a:rPr lang="et-EE" dirty="0"/>
              <a:t> sisaldavad materjalid/esemed</a:t>
            </a:r>
          </a:p>
          <a:p>
            <a:endParaRPr lang="et-EE" dirty="0"/>
          </a:p>
          <a:p>
            <a:r>
              <a:rPr lang="et-EE" sz="3200" dirty="0"/>
              <a:t>VD väljastab valmistaja, importija, müüja</a:t>
            </a:r>
          </a:p>
          <a:p>
            <a:r>
              <a:rPr lang="et-EE" sz="3200" b="1" dirty="0"/>
              <a:t>No </a:t>
            </a:r>
            <a:r>
              <a:rPr lang="et-EE" sz="3200" b="1" dirty="0" err="1"/>
              <a:t>paper</a:t>
            </a:r>
            <a:r>
              <a:rPr lang="et-EE" sz="3200" b="1" dirty="0"/>
              <a:t>, no </a:t>
            </a:r>
            <a:r>
              <a:rPr lang="et-EE" sz="3200" b="1" dirty="0" err="1"/>
              <a:t>business</a:t>
            </a:r>
            <a:r>
              <a:rPr lang="et-EE" sz="3200" b="1" dirty="0"/>
              <a:t>!</a:t>
            </a:r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42217531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8182" y="121908"/>
            <a:ext cx="4913802" cy="66696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146" y="365125"/>
            <a:ext cx="6742546" cy="1768475"/>
          </a:xfrm>
        </p:spPr>
        <p:txBody>
          <a:bodyPr>
            <a:normAutofit fontScale="90000"/>
          </a:bodyPr>
          <a:lstStyle/>
          <a:p>
            <a:r>
              <a:rPr lang="et-EE" dirty="0"/>
              <a:t>Plasti vastavusdeklaratsioon (10/2011)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910" y="2305916"/>
            <a:ext cx="6800272" cy="3660775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t-EE" sz="2400" dirty="0"/>
              <a:t>VD väljastanud ettevõtte nimi ja aadress</a:t>
            </a:r>
          </a:p>
          <a:p>
            <a:pPr marL="342900" indent="-342900">
              <a:buFont typeface="+mj-lt"/>
              <a:buAutoNum type="arabicPeriod"/>
            </a:pPr>
            <a:r>
              <a:rPr lang="et-EE" sz="2400" dirty="0"/>
              <a:t>Materjali/eseme nimetus</a:t>
            </a:r>
          </a:p>
          <a:p>
            <a:pPr marL="342900" indent="-342900">
              <a:buFont typeface="+mj-lt"/>
              <a:buAutoNum type="arabicPeriod"/>
            </a:pPr>
            <a:r>
              <a:rPr lang="et-EE" sz="2400" dirty="0"/>
              <a:t>Kuupäev</a:t>
            </a:r>
          </a:p>
          <a:p>
            <a:pPr marL="342900" indent="-342900">
              <a:buFont typeface="+mj-lt"/>
              <a:buAutoNum type="arabicPeriod"/>
            </a:pPr>
            <a:r>
              <a:rPr lang="et-EE" sz="2400" dirty="0"/>
              <a:t>Vastavus 1935/2004 nõuetele</a:t>
            </a:r>
          </a:p>
          <a:p>
            <a:pPr marL="342900" indent="-342900">
              <a:buFont typeface="+mj-lt"/>
              <a:buAutoNum type="arabicPeriod"/>
            </a:pPr>
            <a:r>
              <a:rPr lang="et-EE" sz="2400" dirty="0"/>
              <a:t>Piisav teave piirangutega ainete kohta</a:t>
            </a:r>
          </a:p>
          <a:p>
            <a:pPr marL="342900" indent="-342900">
              <a:buFont typeface="+mj-lt"/>
              <a:buAutoNum type="arabicPeriod"/>
            </a:pPr>
            <a:r>
              <a:rPr lang="et-EE" sz="2400" dirty="0" err="1"/>
              <a:t>Dual-use</a:t>
            </a:r>
            <a:r>
              <a:rPr lang="et-EE" sz="2400" dirty="0"/>
              <a:t> ainete kohta</a:t>
            </a:r>
          </a:p>
          <a:p>
            <a:pPr marL="342900" indent="-342900">
              <a:buFont typeface="+mj-lt"/>
              <a:buAutoNum type="arabicPeriod"/>
            </a:pPr>
            <a:r>
              <a:rPr lang="et-EE" sz="2400" dirty="0"/>
              <a:t>Nõuded kasutamiseks</a:t>
            </a:r>
          </a:p>
          <a:p>
            <a:pPr marL="342900" indent="-342900">
              <a:buFont typeface="+mj-lt"/>
              <a:buAutoNum type="arabicPeriod"/>
            </a:pPr>
            <a:r>
              <a:rPr lang="et-EE" sz="2400" dirty="0"/>
              <a:t>Funktsionaalse tõkkekihi kohta</a:t>
            </a:r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8645712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Migratsioonitestid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err="1"/>
              <a:t>Katsetingimused</a:t>
            </a:r>
            <a:r>
              <a:rPr lang="fi-FI" dirty="0"/>
              <a:t> </a:t>
            </a:r>
            <a:r>
              <a:rPr lang="fi-FI" dirty="0" err="1"/>
              <a:t>peavad</a:t>
            </a:r>
            <a:r>
              <a:rPr lang="fi-FI" dirty="0"/>
              <a:t> </a:t>
            </a:r>
            <a:r>
              <a:rPr lang="fi-FI" dirty="0" err="1"/>
              <a:t>katma</a:t>
            </a:r>
            <a:r>
              <a:rPr lang="fi-FI" dirty="0"/>
              <a:t> </a:t>
            </a:r>
            <a:r>
              <a:rPr lang="fi-FI" dirty="0" err="1"/>
              <a:t>halvima</a:t>
            </a:r>
            <a:r>
              <a:rPr lang="fi-FI" dirty="0"/>
              <a:t> </a:t>
            </a:r>
            <a:r>
              <a:rPr lang="fi-FI" dirty="0" err="1"/>
              <a:t>eeldatava</a:t>
            </a:r>
            <a:r>
              <a:rPr lang="fi-FI" dirty="0"/>
              <a:t> </a:t>
            </a:r>
            <a:r>
              <a:rPr lang="fi-FI" dirty="0" err="1"/>
              <a:t>kasutamise</a:t>
            </a:r>
            <a:r>
              <a:rPr lang="fi-FI" dirty="0"/>
              <a:t> ja </a:t>
            </a:r>
            <a:r>
              <a:rPr lang="fi-FI" dirty="0" err="1"/>
              <a:t>tingimused</a:t>
            </a:r>
            <a:endParaRPr lang="fi-FI" dirty="0"/>
          </a:p>
          <a:p>
            <a:endParaRPr lang="et-E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0909" y="2771163"/>
            <a:ext cx="2447636" cy="24144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1534" y="2392111"/>
            <a:ext cx="2849811" cy="28239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0909" y="5351010"/>
            <a:ext cx="6322100" cy="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4480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661" y="1579268"/>
            <a:ext cx="4936612" cy="48440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Oluline pakendi valimisel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dirty="0"/>
              <a:t>Eesmärk</a:t>
            </a:r>
          </a:p>
          <a:p>
            <a:r>
              <a:rPr lang="et-EE" dirty="0"/>
              <a:t>Sobivus toote (toidu!) pakendamiseks</a:t>
            </a:r>
          </a:p>
          <a:p>
            <a:pPr lvl="1"/>
            <a:r>
              <a:rPr lang="et-EE" dirty="0"/>
              <a:t>Vastavusdeklaratsioon</a:t>
            </a:r>
          </a:p>
          <a:p>
            <a:pPr lvl="1"/>
            <a:r>
              <a:rPr lang="et-EE" dirty="0"/>
              <a:t>Spetsifikatsioon või muu dokument</a:t>
            </a:r>
          </a:p>
          <a:p>
            <a:r>
              <a:rPr lang="et-EE" dirty="0"/>
              <a:t>Vastavus nõuetele</a:t>
            </a:r>
          </a:p>
          <a:p>
            <a:pPr lvl="1"/>
            <a:r>
              <a:rPr lang="et-EE" dirty="0"/>
              <a:t>Migratsioonitestid </a:t>
            </a:r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5604435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366" y="0"/>
            <a:ext cx="672941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Mõned mõtted veel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dirty="0"/>
              <a:t>Pakendi ettenähtav kasutamine?</a:t>
            </a:r>
          </a:p>
          <a:p>
            <a:pPr lvl="1"/>
            <a:r>
              <a:rPr lang="et-EE" dirty="0"/>
              <a:t>Plastist meeämbri „loputamine“ kuuma veega</a:t>
            </a:r>
          </a:p>
          <a:p>
            <a:r>
              <a:rPr lang="et-EE" dirty="0"/>
              <a:t>Pakendite korduvkasutamine</a:t>
            </a:r>
          </a:p>
          <a:p>
            <a:r>
              <a:rPr lang="et-EE" dirty="0"/>
              <a:t>Toote pikaajaline säilitamine</a:t>
            </a:r>
          </a:p>
          <a:p>
            <a:r>
              <a:rPr lang="et-EE" dirty="0"/>
              <a:t>Kliendi/tarbija pakendi vastuvõtmine</a:t>
            </a:r>
          </a:p>
        </p:txBody>
      </p:sp>
    </p:spTree>
    <p:extLst>
      <p:ext uri="{BB962C8B-B14F-4D97-AF65-F5344CB8AC3E}">
        <p14:creationId xmlns:p14="http://schemas.microsoft.com/office/powerpoint/2010/main" val="27164061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838934"/>
            <a:ext cx="10058400" cy="483433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291" y="295563"/>
            <a:ext cx="10827327" cy="5253327"/>
          </a:xfrm>
        </p:spPr>
        <p:txBody>
          <a:bodyPr/>
          <a:lstStyle/>
          <a:p>
            <a:pPr marL="0" indent="0" algn="ctr">
              <a:buNone/>
            </a:pPr>
            <a:endParaRPr lang="et-EE" sz="7200" b="1" dirty="0"/>
          </a:p>
          <a:p>
            <a:pPr marL="0" indent="0" algn="ctr">
              <a:buNone/>
            </a:pPr>
            <a:r>
              <a:rPr lang="et-EE" sz="7200" b="1" dirty="0"/>
              <a:t>Aitäh!</a:t>
            </a:r>
          </a:p>
          <a:p>
            <a:pPr marL="0" indent="0">
              <a:buNone/>
            </a:pPr>
            <a:endParaRPr lang="et-EE" dirty="0"/>
          </a:p>
          <a:p>
            <a:pPr marL="0" indent="0">
              <a:buNone/>
            </a:pPr>
            <a:endParaRPr lang="et-EE" dirty="0"/>
          </a:p>
          <a:p>
            <a:pPr marL="0" indent="0">
              <a:buNone/>
            </a:pPr>
            <a:r>
              <a:rPr lang="et-EE" dirty="0"/>
              <a:t>Katrin Jõgi</a:t>
            </a:r>
          </a:p>
          <a:p>
            <a:pPr marL="0" indent="0">
              <a:buNone/>
            </a:pPr>
            <a:r>
              <a:rPr lang="et-EE" dirty="0">
                <a:hlinkClick r:id="rId3"/>
              </a:rPr>
              <a:t>katrin.jõgi@vet.agri.ee</a:t>
            </a:r>
            <a:endParaRPr lang="et-EE" dirty="0"/>
          </a:p>
          <a:p>
            <a:pPr marL="0" indent="0">
              <a:buNone/>
            </a:pPr>
            <a:r>
              <a:rPr lang="et-EE" dirty="0"/>
              <a:t>+372 5198233</a:t>
            </a:r>
          </a:p>
        </p:txBody>
      </p:sp>
    </p:spTree>
    <p:extLst>
      <p:ext uri="{BB962C8B-B14F-4D97-AF65-F5344CB8AC3E}">
        <p14:creationId xmlns:p14="http://schemas.microsoft.com/office/powerpoint/2010/main" val="22231432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29275"/>
          </a:xfrm>
        </p:spPr>
        <p:txBody>
          <a:bodyPr>
            <a:normAutofit/>
          </a:bodyPr>
          <a:lstStyle/>
          <a:p>
            <a:pPr algn="ctr"/>
            <a:r>
              <a:rPr lang="et-EE" sz="7200" dirty="0"/>
              <a:t>Mille pärast me pakendeid kasutame?</a:t>
            </a:r>
          </a:p>
        </p:txBody>
      </p:sp>
    </p:spTree>
    <p:extLst>
      <p:ext uri="{BB962C8B-B14F-4D97-AF65-F5344CB8AC3E}">
        <p14:creationId xmlns:p14="http://schemas.microsoft.com/office/powerpoint/2010/main" val="94792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18" y="97359"/>
            <a:ext cx="11751559" cy="6760641"/>
          </a:xfr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31520773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t-EE" sz="7200" dirty="0">
                <a:hlinkClick r:id="rId2"/>
              </a:rPr>
              <a:t>bit.ly/377vxb2</a:t>
            </a:r>
            <a:endParaRPr lang="et-EE" sz="7200" dirty="0"/>
          </a:p>
          <a:p>
            <a:endParaRPr lang="et-EE" dirty="0"/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789495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Pakendite eesmärk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28993"/>
          </a:xfrm>
        </p:spPr>
        <p:txBody>
          <a:bodyPr>
            <a:normAutofit/>
          </a:bodyPr>
          <a:lstStyle/>
          <a:p>
            <a:r>
              <a:rPr lang="et-EE" dirty="0"/>
              <a:t>Kaitse funktsioon</a:t>
            </a:r>
          </a:p>
          <a:p>
            <a:pPr lvl="1"/>
            <a:r>
              <a:rPr lang="et-EE" dirty="0"/>
              <a:t>Füüsikaline, keemiline, bioloogiline</a:t>
            </a:r>
          </a:p>
          <a:p>
            <a:r>
              <a:rPr lang="et-EE" dirty="0"/>
              <a:t>Säilivuse tagamine</a:t>
            </a:r>
          </a:p>
          <a:p>
            <a:r>
              <a:rPr lang="et-EE" dirty="0"/>
              <a:t>Tootele kuju/vormi andmine</a:t>
            </a:r>
          </a:p>
          <a:p>
            <a:r>
              <a:rPr lang="et-EE" dirty="0"/>
              <a:t>Müük ja turundus</a:t>
            </a:r>
          </a:p>
          <a:p>
            <a:r>
              <a:rPr lang="et-EE" dirty="0"/>
              <a:t>Informatsiooni edastamine</a:t>
            </a:r>
          </a:p>
          <a:p>
            <a:r>
              <a:rPr lang="et-EE" dirty="0"/>
              <a:t>Transport</a:t>
            </a:r>
          </a:p>
          <a:p>
            <a:r>
              <a:rPr lang="et-EE" dirty="0"/>
              <a:t>Mugavus</a:t>
            </a:r>
          </a:p>
          <a:p>
            <a:r>
              <a:rPr lang="et-EE" dirty="0" err="1"/>
              <a:t>Portsioneerimine</a:t>
            </a:r>
            <a:endParaRPr lang="et-E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008" y="281998"/>
            <a:ext cx="1706484" cy="627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5701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92067" y="1158067"/>
            <a:ext cx="6858000" cy="45418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9527" y="365125"/>
            <a:ext cx="7897091" cy="1676111"/>
          </a:xfrm>
        </p:spPr>
        <p:txBody>
          <a:bodyPr/>
          <a:lstStyle/>
          <a:p>
            <a:r>
              <a:rPr lang="et-EE" dirty="0"/>
              <a:t>Levinud pakendimaterjalid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72145"/>
            <a:ext cx="10515600" cy="3904818"/>
          </a:xfrm>
        </p:spPr>
        <p:txBody>
          <a:bodyPr/>
          <a:lstStyle/>
          <a:p>
            <a:r>
              <a:rPr lang="et-EE" dirty="0"/>
              <a:t>Plast</a:t>
            </a:r>
          </a:p>
          <a:p>
            <a:r>
              <a:rPr lang="et-EE" dirty="0"/>
              <a:t>Klaas</a:t>
            </a:r>
          </a:p>
          <a:p>
            <a:r>
              <a:rPr lang="et-EE" dirty="0"/>
              <a:t>Keraamika</a:t>
            </a:r>
          </a:p>
          <a:p>
            <a:r>
              <a:rPr lang="et-EE" dirty="0"/>
              <a:t>Metall</a:t>
            </a:r>
          </a:p>
          <a:p>
            <a:r>
              <a:rPr lang="et-EE" dirty="0"/>
              <a:t>Paber (ja papp)</a:t>
            </a:r>
          </a:p>
          <a:p>
            <a:r>
              <a:rPr lang="et-EE" dirty="0"/>
              <a:t>Puit</a:t>
            </a:r>
          </a:p>
          <a:p>
            <a:r>
              <a:rPr lang="et-EE" dirty="0"/>
              <a:t>Silikoon</a:t>
            </a:r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3663541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70"/>
          <a:stretch/>
        </p:blipFill>
        <p:spPr>
          <a:xfrm rot="16200000">
            <a:off x="6677380" y="1360669"/>
            <a:ext cx="6672095" cy="41724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910" y="596034"/>
            <a:ext cx="10515600" cy="1325563"/>
          </a:xfrm>
        </p:spPr>
        <p:txBody>
          <a:bodyPr/>
          <a:lstStyle/>
          <a:p>
            <a:r>
              <a:rPr lang="et-EE" dirty="0"/>
              <a:t>Toiduga </a:t>
            </a:r>
            <a:r>
              <a:rPr lang="et-EE" dirty="0" err="1"/>
              <a:t>kokkupuutuvad</a:t>
            </a:r>
            <a:r>
              <a:rPr lang="et-EE" dirty="0"/>
              <a:t> materjalid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910" y="2268970"/>
            <a:ext cx="10515600" cy="4351338"/>
          </a:xfrm>
        </p:spPr>
        <p:txBody>
          <a:bodyPr/>
          <a:lstStyle/>
          <a:p>
            <a:r>
              <a:rPr lang="et-EE" dirty="0"/>
              <a:t>Kõik materjalid ja esemed,</a:t>
            </a:r>
          </a:p>
          <a:p>
            <a:pPr lvl="1"/>
            <a:r>
              <a:rPr lang="et-EE" dirty="0"/>
              <a:t>mis on mõeldud toiduga kokkupuutumiseks (toidunõud ja köögitarvikud),</a:t>
            </a:r>
          </a:p>
          <a:p>
            <a:pPr lvl="1"/>
            <a:r>
              <a:rPr lang="et-EE" dirty="0"/>
              <a:t>mis juba puutuvad toiduga kokku ja on selleks ette nähtud (toidupakendid),</a:t>
            </a:r>
          </a:p>
          <a:p>
            <a:pPr lvl="1"/>
            <a:r>
              <a:rPr lang="et-EE" dirty="0"/>
              <a:t>mille puhul võib eeldada, et need puutuvad toiduga kokku või eraldavad toitu oma koostisosi (salvrätid, kaupluste ostukotid).</a:t>
            </a:r>
          </a:p>
          <a:p>
            <a:pPr lvl="1"/>
            <a:endParaRPr lang="et-EE" dirty="0"/>
          </a:p>
          <a:p>
            <a:r>
              <a:rPr lang="et-EE" dirty="0"/>
              <a:t>Kõik toiduga </a:t>
            </a:r>
            <a:r>
              <a:rPr lang="et-EE" dirty="0" err="1"/>
              <a:t>kokkupuutuvad</a:t>
            </a:r>
            <a:r>
              <a:rPr lang="et-EE" dirty="0"/>
              <a:t> materjalid peavad vastama kohalduvatele nõuetele!</a:t>
            </a:r>
          </a:p>
        </p:txBody>
      </p:sp>
    </p:spTree>
    <p:extLst>
      <p:ext uri="{BB962C8B-B14F-4D97-AF65-F5344CB8AC3E}">
        <p14:creationId xmlns:p14="http://schemas.microsoft.com/office/powerpoint/2010/main" val="36405936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455" y="2586181"/>
            <a:ext cx="4003964" cy="40039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Kohalduvad nõuded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637" y="1690688"/>
            <a:ext cx="11693236" cy="4307320"/>
          </a:xfrm>
        </p:spPr>
        <p:txBody>
          <a:bodyPr/>
          <a:lstStyle/>
          <a:p>
            <a:r>
              <a:rPr lang="et-EE" dirty="0"/>
              <a:t>Toiduseadus</a:t>
            </a:r>
          </a:p>
          <a:p>
            <a:r>
              <a:rPr lang="et-EE" sz="2400" dirty="0"/>
              <a:t>EUROOPA PARLAMENDI JA NÕUKOGU MÄÄRUS (EÜ) </a:t>
            </a:r>
            <a:r>
              <a:rPr lang="et-EE" dirty="0"/>
              <a:t>nr 1935/2004 </a:t>
            </a:r>
          </a:p>
          <a:p>
            <a:r>
              <a:rPr lang="et-EE" sz="2400" dirty="0"/>
              <a:t>KOMISJONI MÄÄRUS (EÜ) nr </a:t>
            </a:r>
            <a:r>
              <a:rPr lang="et-EE" dirty="0"/>
              <a:t>2023/2006</a:t>
            </a:r>
          </a:p>
          <a:p>
            <a:r>
              <a:rPr lang="et-EE" sz="2400" dirty="0"/>
              <a:t>NÕUKOGU DIREKTIIV </a:t>
            </a:r>
            <a:r>
              <a:rPr lang="et-EE" dirty="0"/>
              <a:t>84/500/EMÜ</a:t>
            </a:r>
          </a:p>
          <a:p>
            <a:r>
              <a:rPr lang="et-EE" sz="2400" dirty="0"/>
              <a:t>KOMISJONI  MÄÄRUS </a:t>
            </a:r>
            <a:r>
              <a:rPr lang="et-EE" dirty="0"/>
              <a:t>(EL) nr 10/2011</a:t>
            </a:r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7485926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68" b="9461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060"/>
          <a:stretch/>
        </p:blipFill>
        <p:spPr>
          <a:xfrm>
            <a:off x="7948631" y="4248049"/>
            <a:ext cx="4243369" cy="26099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err="1"/>
              <a:t>Üldnõuded</a:t>
            </a:r>
            <a:r>
              <a:rPr lang="et-EE" dirty="0"/>
              <a:t> (1935/2004)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9" y="1936461"/>
            <a:ext cx="11289145" cy="4351338"/>
          </a:xfrm>
        </p:spPr>
        <p:txBody>
          <a:bodyPr/>
          <a:lstStyle/>
          <a:p>
            <a:r>
              <a:rPr lang="et-EE" dirty="0"/>
              <a:t>Materjale ja esemeid tuleb toota hea tootmistava põhimõtete kohaselt nii, et need ei eritaks toitu koostisosi, mis võivad:</a:t>
            </a:r>
          </a:p>
          <a:p>
            <a:pPr marL="514350" lvl="1" indent="-514350">
              <a:buAutoNum type="arabicParenR"/>
            </a:pPr>
            <a:r>
              <a:rPr lang="et-EE" dirty="0"/>
              <a:t>Ohustada inimeste tervist</a:t>
            </a:r>
          </a:p>
          <a:p>
            <a:pPr marL="514350" lvl="1" indent="-514350">
              <a:buAutoNum type="arabicParenR"/>
            </a:pPr>
            <a:r>
              <a:rPr lang="et-EE" dirty="0"/>
              <a:t>Põhjustada</a:t>
            </a:r>
            <a:r>
              <a:rPr lang="fi-FI" dirty="0"/>
              <a:t> </a:t>
            </a:r>
            <a:r>
              <a:rPr lang="et-EE" dirty="0"/>
              <a:t>toidu</a:t>
            </a:r>
            <a:r>
              <a:rPr lang="fi-FI" dirty="0"/>
              <a:t> </a:t>
            </a:r>
            <a:r>
              <a:rPr lang="et-EE" dirty="0"/>
              <a:t>koostises</a:t>
            </a:r>
            <a:r>
              <a:rPr lang="fi-FI" dirty="0"/>
              <a:t> </a:t>
            </a:r>
            <a:r>
              <a:rPr lang="et-EE" dirty="0"/>
              <a:t>vastuvõetamatuid</a:t>
            </a:r>
            <a:r>
              <a:rPr lang="fi-FI" dirty="0"/>
              <a:t> </a:t>
            </a:r>
            <a:r>
              <a:rPr lang="et-EE" dirty="0"/>
              <a:t>muutusi</a:t>
            </a:r>
          </a:p>
          <a:p>
            <a:pPr marL="514350" lvl="1" indent="-514350">
              <a:buAutoNum type="arabicParenR"/>
            </a:pPr>
            <a:r>
              <a:rPr lang="et-EE" dirty="0"/>
              <a:t>Põhjustada toidu organoleptiliste omaduste halvenemist.</a:t>
            </a:r>
          </a:p>
          <a:p>
            <a:pPr marL="514350" lvl="1" indent="-514350">
              <a:buClr>
                <a:schemeClr val="accent1"/>
              </a:buClr>
            </a:pPr>
            <a:endParaRPr lang="et-EE" sz="3200" dirty="0"/>
          </a:p>
          <a:p>
            <a:pPr marL="514350" lvl="1" indent="-514350">
              <a:buClr>
                <a:schemeClr val="bg1"/>
              </a:buClr>
            </a:pPr>
            <a:r>
              <a:rPr lang="et-EE" sz="2700" dirty="0"/>
              <a:t>Märgistus, reklaam, esitlus ei tohi tarbijaid eksitada.</a:t>
            </a:r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3232443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333</Words>
  <Application>Microsoft Office PowerPoint</Application>
  <PresentationFormat>Widescreen</PresentationFormat>
  <Paragraphs>85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Bookman Old Style</vt:lpstr>
      <vt:lpstr>Calibri</vt:lpstr>
      <vt:lpstr>Calibri Light</vt:lpstr>
      <vt:lpstr>Office Theme</vt:lpstr>
      <vt:lpstr>Pakend ja selle omadused</vt:lpstr>
      <vt:lpstr>Mille pärast me pakendeid kasutame?</vt:lpstr>
      <vt:lpstr>PowerPoint Presentation</vt:lpstr>
      <vt:lpstr>PowerPoint Presentation</vt:lpstr>
      <vt:lpstr>Pakendite eesmärk</vt:lpstr>
      <vt:lpstr>Levinud pakendimaterjalid</vt:lpstr>
      <vt:lpstr>Toiduga kokkupuutuvad materjalid</vt:lpstr>
      <vt:lpstr>Kohalduvad nõuded</vt:lpstr>
      <vt:lpstr>Üldnõuded (1935/2004)</vt:lpstr>
      <vt:lpstr>Vastavusdeklaratsioon</vt:lpstr>
      <vt:lpstr>Plasti vastavusdeklaratsioon (10/2011)</vt:lpstr>
      <vt:lpstr>Migratsioonitestid</vt:lpstr>
      <vt:lpstr>Oluline pakendi valimisel</vt:lpstr>
      <vt:lpstr>Mõned mõtted veel</vt:lpstr>
      <vt:lpstr>PowerPoint Presentation</vt:lpstr>
    </vt:vector>
  </TitlesOfParts>
  <Company>Maaeluministeerium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Pakend ja selle omadused</dc:title>
  <dc:creator>Katrin Jõgi</dc:creator>
  <cp:lastModifiedBy>Liina Maasik</cp:lastModifiedBy>
  <cp:revision>15</cp:revision>
  <dcterms:created xsi:type="dcterms:W3CDTF">2019-11-15T19:39:24Z</dcterms:created>
  <dcterms:modified xsi:type="dcterms:W3CDTF">2019-11-17T07:23:08Z</dcterms:modified>
</cp:coreProperties>
</file>