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9" r:id="rId6"/>
  </p:sldMasterIdLst>
  <p:notesMasterIdLst>
    <p:notesMasterId r:id="rId22"/>
  </p:notesMasterIdLst>
  <p:sldIdLst>
    <p:sldId id="259" r:id="rId7"/>
    <p:sldId id="269" r:id="rId8"/>
    <p:sldId id="270" r:id="rId9"/>
    <p:sldId id="271" r:id="rId10"/>
    <p:sldId id="272" r:id="rId11"/>
    <p:sldId id="263" r:id="rId12"/>
    <p:sldId id="264" r:id="rId13"/>
    <p:sldId id="258" r:id="rId14"/>
    <p:sldId id="257" r:id="rId15"/>
    <p:sldId id="267" r:id="rId16"/>
    <p:sldId id="266" r:id="rId17"/>
    <p:sldId id="261" r:id="rId18"/>
    <p:sldId id="262" r:id="rId19"/>
    <p:sldId id="268" r:id="rId20"/>
    <p:sldId id="265" r:id="rId21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1937" autoAdjust="0"/>
  </p:normalViewPr>
  <p:slideViewPr>
    <p:cSldViewPr snapToGrid="0">
      <p:cViewPr varScale="1">
        <p:scale>
          <a:sx n="51" d="100"/>
          <a:sy n="51" d="100"/>
        </p:scale>
        <p:origin x="12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4026082234123"/>
          <c:y val="4.2096422147379318E-2"/>
          <c:w val="0.77212541867164042"/>
          <c:h val="0.80113704181325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andmetöötlus!$F$48</c:f>
              <c:strCache>
                <c:ptCount val="1"/>
                <c:pt idx="0">
                  <c:v>Toetatud pind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andmetöötlus!$G$47:$M$47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2021*</c:v>
                </c:pt>
              </c:strCache>
            </c:strRef>
          </c:cat>
          <c:val>
            <c:numRef>
              <c:f>andmetöötlus!$G$48:$M$48</c:f>
              <c:numCache>
                <c:formatCode>General</c:formatCode>
                <c:ptCount val="7"/>
                <c:pt idx="0">
                  <c:v>57</c:v>
                </c:pt>
                <c:pt idx="1">
                  <c:v>112</c:v>
                </c:pt>
                <c:pt idx="2">
                  <c:v>184</c:v>
                </c:pt>
                <c:pt idx="3">
                  <c:v>314</c:v>
                </c:pt>
                <c:pt idx="4">
                  <c:v>311</c:v>
                </c:pt>
                <c:pt idx="5">
                  <c:v>320</c:v>
                </c:pt>
                <c:pt idx="6">
                  <c:v>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1D-46BA-813A-F697E7C70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828800"/>
        <c:axId val="156830336"/>
      </c:barChart>
      <c:lineChart>
        <c:grouping val="standard"/>
        <c:varyColors val="0"/>
        <c:ser>
          <c:idx val="1"/>
          <c:order val="1"/>
          <c:tx>
            <c:strRef>
              <c:f>andmetöötlus!$F$49</c:f>
              <c:strCache>
                <c:ptCount val="1"/>
                <c:pt idx="0">
                  <c:v>Toetuse saajad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circle"/>
            <c:size val="8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andmetöötlus!$G$47:$M$47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2021*</c:v>
                </c:pt>
              </c:strCache>
            </c:strRef>
          </c:cat>
          <c:val>
            <c:numRef>
              <c:f>andmetöötlus!$G$49:$M$49</c:f>
              <c:numCache>
                <c:formatCode>General</c:formatCode>
                <c:ptCount val="7"/>
                <c:pt idx="0">
                  <c:v>8</c:v>
                </c:pt>
                <c:pt idx="1">
                  <c:v>11</c:v>
                </c:pt>
                <c:pt idx="2">
                  <c:v>15</c:v>
                </c:pt>
                <c:pt idx="3">
                  <c:v>23</c:v>
                </c:pt>
                <c:pt idx="4">
                  <c:v>23</c:v>
                </c:pt>
                <c:pt idx="5">
                  <c:v>24</c:v>
                </c:pt>
                <c:pt idx="6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1D-46BA-813A-F697E7C70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38528"/>
        <c:axId val="156836608"/>
      </c:lineChart>
      <c:catAx>
        <c:axId val="15682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156830336"/>
        <c:crosses val="autoZero"/>
        <c:auto val="1"/>
        <c:lblAlgn val="ctr"/>
        <c:lblOffset val="100"/>
        <c:noMultiLvlLbl val="0"/>
      </c:catAx>
      <c:valAx>
        <c:axId val="156830336"/>
        <c:scaling>
          <c:orientation val="minMax"/>
          <c:max val="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r>
                  <a:rPr lang="et-EE" sz="1600" b="0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pindala,</a:t>
                </a:r>
                <a:r>
                  <a:rPr lang="et-EE" sz="1600" b="0" baseline="0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 </a:t>
                </a:r>
                <a:r>
                  <a:rPr lang="et-EE" sz="1600" b="0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h</a:t>
                </a:r>
                <a:r>
                  <a:rPr lang="en-US" sz="1600" b="0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a</a:t>
                </a:r>
              </a:p>
            </c:rich>
          </c:tx>
          <c:layout>
            <c:manualLayout>
              <c:xMode val="edge"/>
              <c:yMode val="edge"/>
              <c:x val="1.4772960358705713E-2"/>
              <c:y val="0.325295789460505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156828800"/>
        <c:crosses val="autoZero"/>
        <c:crossBetween val="between"/>
        <c:majorUnit val="100"/>
      </c:valAx>
      <c:valAx>
        <c:axId val="1568366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 b="0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defRPr>
                </a:pPr>
                <a:r>
                  <a:rPr lang="et-EE" sz="1600" b="0" dirty="0">
                    <a:latin typeface="Roboto Condensed" panose="02000000000000000000" pitchFamily="2" charset="0"/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taotlejad, arv</a:t>
                </a:r>
              </a:p>
            </c:rich>
          </c:tx>
          <c:layout>
            <c:manualLayout>
              <c:xMode val="edge"/>
              <c:yMode val="edge"/>
              <c:x val="0.96111940569040177"/>
              <c:y val="0.275051645778818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et-EE"/>
          </a:p>
        </c:txPr>
        <c:crossAx val="156838528"/>
        <c:crosses val="max"/>
        <c:crossBetween val="between"/>
        <c:majorUnit val="10"/>
      </c:valAx>
      <c:catAx>
        <c:axId val="156838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83660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5030777020219321"/>
          <c:y val="7.8010993472569651E-2"/>
          <c:w val="0.25182951728100605"/>
          <c:h val="0.13071185515527375"/>
        </c:manualLayout>
      </c:layout>
      <c:overlay val="0"/>
      <c:txPr>
        <a:bodyPr/>
        <a:lstStyle/>
        <a:p>
          <a:pPr>
            <a:defRPr sz="160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defRPr>
          </a:pPr>
          <a:endParaRPr lang="et-EE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0.70703</cdr:x>
      <cdr:y>0.91277</cdr:y>
    </cdr:from>
    <cdr:to>
      <cdr:x>1</cdr:x>
      <cdr:y>0.97394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04605" y="4374231"/>
          <a:ext cx="2529548" cy="2931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t-EE" sz="16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* taotlemise andmed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9A895-8597-4193-9979-A70E57B5FE01}" type="datetimeFigureOut">
              <a:rPr lang="et-EE" smtClean="0"/>
              <a:t>29.10.2021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017BE-9622-491D-9960-0761987BA2C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364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17BE-9622-491D-9960-0761987BA2CE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3561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17BE-9622-491D-9960-0761987BA2CE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3361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17BE-9622-491D-9960-0761987BA2CE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202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5C6DC-70F9-45DF-80EF-FB9E3813D82D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09309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137B0FE-B827-43E6-9F1A-73A7AB4ED6CD}" type="slidenum">
              <a:rPr kumimoji="0" lang="et-EE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11</a:t>
            </a:fld>
            <a:endParaRPr kumimoji="0" lang="et-EE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720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17BE-9622-491D-9960-0761987BA2CE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9886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634C1-3DA6-4A4F-B9FE-846DC56FF8D6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4462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5C6DC-70F9-45DF-80EF-FB9E3813D82D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9481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E14-AD42-477A-B31C-16EE6D66EAC6}" type="datetimeFigureOut">
              <a:rPr lang="et-EE" smtClean="0"/>
              <a:t>29.10.2021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1D5-1D41-494F-9B34-A800D87E28C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4377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E14-AD42-477A-B31C-16EE6D66EAC6}" type="datetimeFigureOut">
              <a:rPr lang="et-EE" smtClean="0"/>
              <a:t>29.10.2021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1D5-1D41-494F-9B34-A800D87E28C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256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E14-AD42-477A-B31C-16EE6D66EAC6}" type="datetimeFigureOut">
              <a:rPr lang="et-EE" smtClean="0"/>
              <a:t>29.10.2021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1D5-1D41-494F-9B34-A800D87E28C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353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lõvi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540" y="2514523"/>
            <a:ext cx="9982092" cy="180459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6031"/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540" y="4648302"/>
            <a:ext cx="9982092" cy="190516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751" b="0"/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asutuse nimetus / ametinimetus</a:t>
            </a:r>
          </a:p>
          <a:p>
            <a:endParaRPr lang="et-EE" dirty="0"/>
          </a:p>
          <a:p>
            <a:r>
              <a:rPr lang="et-EE" dirty="0"/>
              <a:t>15.06.2017</a:t>
            </a:r>
            <a:endParaRPr lang="en-US" dirty="0"/>
          </a:p>
        </p:txBody>
      </p:sp>
      <p:pic>
        <p:nvPicPr>
          <p:cNvPr id="6" name="Picture 5" descr="maaeluministeerium_3lovi_es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118" y="228594"/>
            <a:ext cx="3666466" cy="146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31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lõvi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540" y="2514523"/>
            <a:ext cx="9982092" cy="180459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6031" baseline="0"/>
            </a:lvl1pPr>
          </a:lstStyle>
          <a:p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540" y="4648302"/>
            <a:ext cx="9982092" cy="1732411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751" b="0" baseline="0"/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Institution</a:t>
            </a:r>
            <a:r>
              <a:rPr lang="et-EE" dirty="0"/>
              <a:t>/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Occupation</a:t>
            </a:r>
            <a:endParaRPr lang="et-EE" dirty="0"/>
          </a:p>
          <a:p>
            <a:endParaRPr lang="et-EE" dirty="0"/>
          </a:p>
          <a:p>
            <a:r>
              <a:rPr lang="et-EE" dirty="0"/>
              <a:t>15.06.2017</a:t>
            </a:r>
            <a:endParaRPr lang="en-US" dirty="0"/>
          </a:p>
        </p:txBody>
      </p:sp>
      <p:pic>
        <p:nvPicPr>
          <p:cNvPr id="7" name="Picture 6" descr="maaeluministeerium_3lovi_eng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118" y="228594"/>
            <a:ext cx="3666466" cy="146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2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iigivapp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1805135"/>
            <a:ext cx="12192000" cy="5052865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365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905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" y="1805135"/>
            <a:ext cx="12192000" cy="505286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365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905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47540" y="2514523"/>
            <a:ext cx="9982092" cy="180459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603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t-EE" dirty="0"/>
              <a:t>pealkiri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540" y="4648302"/>
            <a:ext cx="9982092" cy="1732411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751" b="0">
                <a:solidFill>
                  <a:schemeClr val="bg1"/>
                </a:solidFill>
              </a:defRPr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asutuse nimetus / ametinimetus</a:t>
            </a:r>
          </a:p>
          <a:p>
            <a:endParaRPr lang="et-EE" dirty="0"/>
          </a:p>
          <a:p>
            <a:r>
              <a:rPr lang="et-EE" dirty="0"/>
              <a:t>15.06.2017</a:t>
            </a:r>
            <a:endParaRPr lang="en-US" dirty="0"/>
          </a:p>
        </p:txBody>
      </p:sp>
      <p:pic>
        <p:nvPicPr>
          <p:cNvPr id="13" name="Picture 12" descr="maaeluministeerium_vapp_est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119" y="419089"/>
            <a:ext cx="3679934" cy="11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2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riigivapp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1805135"/>
            <a:ext cx="12192000" cy="5052865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365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905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" y="1805135"/>
            <a:ext cx="12192000" cy="505286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365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905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47540" y="2514523"/>
            <a:ext cx="9982092" cy="180459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603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t-EE" dirty="0"/>
              <a:t>pealkiri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540" y="4648302"/>
            <a:ext cx="9982092" cy="1732411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751" b="0">
                <a:solidFill>
                  <a:schemeClr val="bg1"/>
                </a:solidFill>
              </a:defRPr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asutuse nimetus / ametinimetus</a:t>
            </a:r>
          </a:p>
          <a:p>
            <a:endParaRPr lang="et-EE" dirty="0"/>
          </a:p>
          <a:p>
            <a:r>
              <a:rPr lang="et-EE" dirty="0"/>
              <a:t>15.06.2017</a:t>
            </a:r>
            <a:endParaRPr lang="en-US" dirty="0"/>
          </a:p>
        </p:txBody>
      </p:sp>
      <p:pic>
        <p:nvPicPr>
          <p:cNvPr id="13" name="Picture 12" descr="maaeluministeerium_vapp_est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119" y="419089"/>
            <a:ext cx="3679934" cy="11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iigivapp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1805135"/>
            <a:ext cx="12192000" cy="5052865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365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905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" y="1805135"/>
            <a:ext cx="12192000" cy="5052865"/>
          </a:xfrm>
          <a:prstGeom prst="rect">
            <a:avLst/>
          </a:pr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365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905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47540" y="2514523"/>
            <a:ext cx="9982092" cy="180459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6031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Presentation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540" y="4648302"/>
            <a:ext cx="9982092" cy="1732411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751" b="0">
                <a:solidFill>
                  <a:schemeClr val="bg1"/>
                </a:solidFill>
              </a:defRPr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Institution</a:t>
            </a:r>
            <a:r>
              <a:rPr lang="et-EE" dirty="0"/>
              <a:t>/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Occupation</a:t>
            </a:r>
            <a:endParaRPr lang="et-EE" dirty="0"/>
          </a:p>
          <a:p>
            <a:endParaRPr lang="et-EE" dirty="0"/>
          </a:p>
          <a:p>
            <a:r>
              <a:rPr lang="et-EE" dirty="0"/>
              <a:t>15.06.2017</a:t>
            </a:r>
            <a:endParaRPr lang="en-US" dirty="0"/>
          </a:p>
        </p:txBody>
      </p:sp>
      <p:pic>
        <p:nvPicPr>
          <p:cNvPr id="12" name="Picture 11" descr="maaeluministeerium_vapp_eng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118" y="419089"/>
            <a:ext cx="3679934" cy="11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riigivapp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1805135"/>
            <a:ext cx="12192000" cy="5052865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365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905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" y="1805135"/>
            <a:ext cx="12192000" cy="5052865"/>
          </a:xfrm>
          <a:prstGeom prst="rect">
            <a:avLst/>
          </a:pr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365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905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47540" y="2514523"/>
            <a:ext cx="9982092" cy="180459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6031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Presentation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540" y="4648302"/>
            <a:ext cx="9982092" cy="1732411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751" b="0">
                <a:solidFill>
                  <a:schemeClr val="bg1"/>
                </a:solidFill>
              </a:defRPr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Institution</a:t>
            </a:r>
            <a:r>
              <a:rPr lang="et-EE" dirty="0"/>
              <a:t>/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Occupation</a:t>
            </a:r>
            <a:endParaRPr lang="et-EE" dirty="0"/>
          </a:p>
          <a:p>
            <a:endParaRPr lang="et-EE" dirty="0"/>
          </a:p>
          <a:p>
            <a:r>
              <a:rPr lang="et-EE" dirty="0"/>
              <a:t>15.06.2017</a:t>
            </a:r>
            <a:endParaRPr lang="en-US" dirty="0"/>
          </a:p>
        </p:txBody>
      </p:sp>
      <p:pic>
        <p:nvPicPr>
          <p:cNvPr id="12" name="Picture 11" descr="maaeluministeerium_vapp_eng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118" y="419089"/>
            <a:ext cx="3679934" cy="11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77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754" y="541379"/>
            <a:ext cx="10729511" cy="1082757"/>
          </a:xfrm>
          <a:prstGeom prst="rect">
            <a:avLst/>
          </a:prstGeom>
        </p:spPr>
        <p:txBody>
          <a:bodyPr tIns="54000" anchor="t" anchorCtr="0"/>
          <a:lstStyle>
            <a:lvl1pPr>
              <a:defRPr sz="3809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57" y="1772990"/>
            <a:ext cx="10729511" cy="4524784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46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947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754" y="541379"/>
            <a:ext cx="10729511" cy="1082757"/>
          </a:xfrm>
          <a:prstGeom prst="rect">
            <a:avLst/>
          </a:prstGeom>
        </p:spPr>
        <p:txBody>
          <a:bodyPr tIns="54000" anchor="t" anchorCtr="0"/>
          <a:lstStyle>
            <a:lvl1pPr>
              <a:defRPr sz="3809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57" y="1772990"/>
            <a:ext cx="10729511" cy="4524784"/>
          </a:xfrm>
          <a:prstGeom prst="rect">
            <a:avLst/>
          </a:prstGeom>
        </p:spPr>
        <p:txBody>
          <a:bodyPr/>
          <a:lstStyle>
            <a:lvl1pPr marL="457099" indent="-342824">
              <a:spcAft>
                <a:spcPts val="846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85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E14-AD42-477A-B31C-16EE6D66EAC6}" type="datetimeFigureOut">
              <a:rPr lang="et-EE" smtClean="0"/>
              <a:t>29.10.2021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1D5-1D41-494F-9B34-A800D87E28C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2538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73" y="1599417"/>
            <a:ext cx="5329197" cy="4526078"/>
          </a:xfrm>
          <a:prstGeom prst="rect">
            <a:avLst/>
          </a:prstGeom>
        </p:spPr>
        <p:txBody>
          <a:bodyPr/>
          <a:lstStyle>
            <a:lvl1pPr>
              <a:defRPr sz="2963"/>
            </a:lvl1pPr>
            <a:lvl2pPr>
              <a:defRPr sz="2539"/>
            </a:lvl2pPr>
            <a:lvl3pPr>
              <a:defRPr sz="211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631" y="1599417"/>
            <a:ext cx="5405390" cy="4526078"/>
          </a:xfrm>
          <a:prstGeom prst="rect">
            <a:avLst/>
          </a:prstGeom>
        </p:spPr>
        <p:txBody>
          <a:bodyPr/>
          <a:lstStyle>
            <a:lvl1pPr>
              <a:defRPr sz="2963"/>
            </a:lvl1pPr>
            <a:lvl2pPr>
              <a:defRPr sz="2539"/>
            </a:lvl2pPr>
            <a:lvl3pPr>
              <a:defRPr sz="211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1754" y="541379"/>
            <a:ext cx="10729511" cy="1082757"/>
          </a:xfrm>
          <a:prstGeom prst="rect">
            <a:avLst/>
          </a:prstGeom>
        </p:spPr>
        <p:txBody>
          <a:bodyPr tIns="54000" anchor="t" anchorCtr="0"/>
          <a:lstStyle>
            <a:lvl1pPr>
              <a:defRPr sz="3809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</p:spTree>
    <p:extLst>
      <p:ext uri="{BB962C8B-B14F-4D97-AF65-F5344CB8AC3E}">
        <p14:creationId xmlns:p14="http://schemas.microsoft.com/office/powerpoint/2010/main" val="7072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ja slai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769" y="2743142"/>
            <a:ext cx="10972464" cy="1144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Vahepealkiri</a:t>
            </a:r>
          </a:p>
        </p:txBody>
      </p:sp>
    </p:spTree>
    <p:extLst>
      <p:ext uri="{BB962C8B-B14F-4D97-AF65-F5344CB8AC3E}">
        <p14:creationId xmlns:p14="http://schemas.microsoft.com/office/powerpoint/2010/main" val="3657941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hepealkirja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" y="1"/>
            <a:ext cx="12192000" cy="6858000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365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905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769" y="2743142"/>
            <a:ext cx="10972464" cy="1144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Vahepealkiri</a:t>
            </a:r>
          </a:p>
        </p:txBody>
      </p:sp>
    </p:spTree>
    <p:extLst>
      <p:ext uri="{BB962C8B-B14F-4D97-AF65-F5344CB8AC3E}">
        <p14:creationId xmlns:p14="http://schemas.microsoft.com/office/powerpoint/2010/main" val="3445485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meslaid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225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47540" y="2911488"/>
            <a:ext cx="9754101" cy="974751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6031"/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540" y="4800715"/>
            <a:ext cx="9754101" cy="1732411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751" b="0" baseline="0"/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eesnimi.perenimi@amet.ee</a:t>
            </a:r>
          </a:p>
          <a:p>
            <a:r>
              <a:rPr lang="et-EE" dirty="0"/>
              <a:t>telefon, </a:t>
            </a:r>
            <a:r>
              <a:rPr lang="et-EE" dirty="0" err="1"/>
              <a:t>skype</a:t>
            </a:r>
            <a:r>
              <a:rPr lang="et-EE" dirty="0"/>
              <a:t> vms</a:t>
            </a:r>
          </a:p>
          <a:p>
            <a:endParaRPr lang="et-EE" dirty="0"/>
          </a:p>
        </p:txBody>
      </p:sp>
      <p:pic>
        <p:nvPicPr>
          <p:cNvPr id="6" name="Picture 5" descr="maaeluministeerium_3lovi_es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118" y="228594"/>
            <a:ext cx="3666466" cy="146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8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3lõvi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447540" y="2911488"/>
            <a:ext cx="9754101" cy="974751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6031"/>
            </a:lvl1pPr>
          </a:lstStyle>
          <a:p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540" y="4800715"/>
            <a:ext cx="9754101" cy="1732411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751" b="0" baseline="0"/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Forname.Surname@institution.ee</a:t>
            </a:r>
            <a:endParaRPr lang="et-EE" dirty="0"/>
          </a:p>
          <a:p>
            <a:r>
              <a:rPr lang="et-EE" dirty="0" err="1"/>
              <a:t>Phone</a:t>
            </a:r>
            <a:r>
              <a:rPr lang="et-EE" dirty="0"/>
              <a:t>, </a:t>
            </a:r>
            <a:r>
              <a:rPr lang="et-EE" dirty="0" err="1"/>
              <a:t>Skype</a:t>
            </a:r>
            <a:r>
              <a:rPr lang="et-EE" dirty="0"/>
              <a:t>, </a:t>
            </a:r>
            <a:r>
              <a:rPr lang="et-EE" dirty="0" err="1"/>
              <a:t>Facebook</a:t>
            </a:r>
            <a:r>
              <a:rPr lang="et-EE" dirty="0"/>
              <a:t> </a:t>
            </a:r>
            <a:r>
              <a:rPr lang="et-EE" dirty="0" err="1"/>
              <a:t>etc</a:t>
            </a:r>
            <a:r>
              <a:rPr lang="et-EE" dirty="0"/>
              <a:t>.</a:t>
            </a:r>
          </a:p>
          <a:p>
            <a:endParaRPr lang="et-EE" dirty="0"/>
          </a:p>
        </p:txBody>
      </p:sp>
      <p:pic>
        <p:nvPicPr>
          <p:cNvPr id="7" name="Picture 6" descr="maaeluministeerium_3lovi_eng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118" y="228594"/>
            <a:ext cx="3666466" cy="146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60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riigivapp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1805135"/>
            <a:ext cx="12192000" cy="5052865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365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905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" y="1805135"/>
            <a:ext cx="12192000" cy="5052865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365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905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447540" y="2911488"/>
            <a:ext cx="9754101" cy="974751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6031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540" y="4800715"/>
            <a:ext cx="9754101" cy="1732411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751" b="0" baseline="0">
                <a:solidFill>
                  <a:schemeClr val="bg1"/>
                </a:solidFill>
              </a:defRPr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eesnimi.perenimi@amet.ee</a:t>
            </a:r>
          </a:p>
          <a:p>
            <a:r>
              <a:rPr lang="et-EE" dirty="0"/>
              <a:t>telefon, Skype, Facebook vms</a:t>
            </a:r>
          </a:p>
          <a:p>
            <a:endParaRPr lang="et-EE" dirty="0"/>
          </a:p>
        </p:txBody>
      </p:sp>
      <p:pic>
        <p:nvPicPr>
          <p:cNvPr id="11" name="Picture 10" descr="maaeluministeerium_vapp_est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119" y="419089"/>
            <a:ext cx="3679934" cy="11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26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riigivapp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1805135"/>
            <a:ext cx="12192000" cy="5052865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365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905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" y="1805135"/>
            <a:ext cx="12192000" cy="5052865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365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905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447540" y="2911488"/>
            <a:ext cx="9754101" cy="974751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6031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540" y="4800715"/>
            <a:ext cx="9754101" cy="1732411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751" b="0" baseline="0">
                <a:solidFill>
                  <a:schemeClr val="bg1"/>
                </a:solidFill>
              </a:defRPr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Forname.Surname@institution.ee</a:t>
            </a:r>
            <a:endParaRPr lang="et-EE" dirty="0"/>
          </a:p>
          <a:p>
            <a:r>
              <a:rPr lang="et-EE" dirty="0" err="1"/>
              <a:t>Phone</a:t>
            </a:r>
            <a:r>
              <a:rPr lang="et-EE" dirty="0"/>
              <a:t>, </a:t>
            </a:r>
            <a:r>
              <a:rPr lang="et-EE" dirty="0" err="1"/>
              <a:t>Skype</a:t>
            </a:r>
            <a:r>
              <a:rPr lang="et-EE" dirty="0"/>
              <a:t>, </a:t>
            </a:r>
            <a:r>
              <a:rPr lang="et-EE" dirty="0" err="1"/>
              <a:t>Facebook</a:t>
            </a:r>
            <a:r>
              <a:rPr lang="et-EE" dirty="0"/>
              <a:t> </a:t>
            </a:r>
            <a:r>
              <a:rPr lang="et-EE" dirty="0" err="1"/>
              <a:t>etc</a:t>
            </a:r>
            <a:r>
              <a:rPr lang="et-EE" dirty="0"/>
              <a:t>.</a:t>
            </a:r>
          </a:p>
          <a:p>
            <a:endParaRPr lang="et-EE" dirty="0"/>
          </a:p>
        </p:txBody>
      </p:sp>
      <p:pic>
        <p:nvPicPr>
          <p:cNvPr id="10" name="Picture 9" descr="maaeluministeerium_vapp_eng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118" y="419089"/>
            <a:ext cx="3679934" cy="11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68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" y="1805135"/>
            <a:ext cx="12192000" cy="5052865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365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905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47540" y="2454250"/>
            <a:ext cx="9754101" cy="974751"/>
          </a:xfrm>
          <a:prstGeom prst="rect">
            <a:avLst/>
          </a:prstGeom>
        </p:spPr>
        <p:txBody>
          <a:bodyPr tIns="86400" anchor="t" anchorCtr="0"/>
          <a:lstStyle>
            <a:lvl1pPr algn="l">
              <a:defRPr sz="6031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540" y="3645575"/>
            <a:ext cx="9754101" cy="1732411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751" b="0">
                <a:solidFill>
                  <a:schemeClr val="bg1"/>
                </a:solidFill>
              </a:defRPr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eesnimi.perenimi@amet.ee</a:t>
            </a:r>
          </a:p>
          <a:p>
            <a:r>
              <a:rPr lang="et-EE" dirty="0"/>
              <a:t>telefon, Skype, Facebook vms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7" y="419089"/>
            <a:ext cx="3679933" cy="11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87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" y="1805135"/>
            <a:ext cx="12192000" cy="5052865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757" tIns="48378" rIns="96757" bIns="4837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365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905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47540" y="2454250"/>
            <a:ext cx="9754101" cy="974751"/>
          </a:xfrm>
          <a:prstGeom prst="rect">
            <a:avLst/>
          </a:prstGeom>
        </p:spPr>
        <p:txBody>
          <a:bodyPr tIns="86400" anchor="t" anchorCtr="0"/>
          <a:lstStyle>
            <a:lvl1pPr algn="l">
              <a:defRPr sz="6031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540" y="3645575"/>
            <a:ext cx="9754101" cy="1732411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751" b="0" baseline="0">
                <a:solidFill>
                  <a:schemeClr val="bg1"/>
                </a:solidFill>
              </a:defRPr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/>
              <a:t>forename.surname@institution.ee</a:t>
            </a:r>
          </a:p>
          <a:p>
            <a:r>
              <a:rPr lang="et-EE" dirty="0" err="1"/>
              <a:t>phone</a:t>
            </a:r>
            <a:r>
              <a:rPr lang="et-EE" dirty="0"/>
              <a:t>, Skype, Facebook </a:t>
            </a:r>
            <a:r>
              <a:rPr lang="et-EE" dirty="0" err="1"/>
              <a:t>etc</a:t>
            </a:r>
            <a:endParaRPr lang="et-EE" dirty="0"/>
          </a:p>
        </p:txBody>
      </p:sp>
      <p:pic>
        <p:nvPicPr>
          <p:cNvPr id="10" name="Picture 9" descr="maaeluministeerium_vapp_eng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118" y="419089"/>
            <a:ext cx="3679934" cy="11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4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E14-AD42-477A-B31C-16EE6D66EAC6}" type="datetimeFigureOut">
              <a:rPr lang="et-EE" smtClean="0"/>
              <a:t>29.10.2021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1D5-1D41-494F-9B34-A800D87E28C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53373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4" indent="0" algn="ctr">
              <a:buNone/>
              <a:defRPr sz="2000"/>
            </a:lvl2pPr>
            <a:lvl3pPr marL="914388" indent="0" algn="ctr">
              <a:buNone/>
              <a:defRPr sz="1800"/>
            </a:lvl3pPr>
            <a:lvl4pPr marL="1371582" indent="0" algn="ctr">
              <a:buNone/>
              <a:defRPr sz="1600"/>
            </a:lvl4pPr>
            <a:lvl5pPr marL="1828775" indent="0" algn="ctr">
              <a:buNone/>
              <a:defRPr sz="1600"/>
            </a:lvl5pPr>
            <a:lvl6pPr marL="2285968" indent="0" algn="ctr">
              <a:buNone/>
              <a:defRPr sz="1600"/>
            </a:lvl6pPr>
            <a:lvl7pPr marL="2743164" indent="0" algn="ctr">
              <a:buNone/>
              <a:defRPr sz="1600"/>
            </a:lvl7pPr>
            <a:lvl8pPr marL="3200356" indent="0" algn="ctr">
              <a:buNone/>
              <a:defRPr sz="1600"/>
            </a:lvl8pPr>
            <a:lvl9pPr marL="365755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147905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101586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42574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106727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2" indent="0">
              <a:buNone/>
              <a:defRPr sz="1600" b="1"/>
            </a:lvl4pPr>
            <a:lvl5pPr marL="1828775" indent="0">
              <a:buNone/>
              <a:defRPr sz="1600" b="1"/>
            </a:lvl5pPr>
            <a:lvl6pPr marL="2285968" indent="0">
              <a:buNone/>
              <a:defRPr sz="1600" b="1"/>
            </a:lvl6pPr>
            <a:lvl7pPr marL="2743164" indent="0">
              <a:buNone/>
              <a:defRPr sz="1600" b="1"/>
            </a:lvl7pPr>
            <a:lvl8pPr marL="3200356" indent="0">
              <a:buNone/>
              <a:defRPr sz="1600" b="1"/>
            </a:lvl8pPr>
            <a:lvl9pPr marL="365755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2" indent="0">
              <a:buNone/>
              <a:defRPr sz="1600" b="1"/>
            </a:lvl4pPr>
            <a:lvl5pPr marL="1828775" indent="0">
              <a:buNone/>
              <a:defRPr sz="1600" b="1"/>
            </a:lvl5pPr>
            <a:lvl6pPr marL="2285968" indent="0">
              <a:buNone/>
              <a:defRPr sz="1600" b="1"/>
            </a:lvl6pPr>
            <a:lvl7pPr marL="2743164" indent="0">
              <a:buNone/>
              <a:defRPr sz="1600" b="1"/>
            </a:lvl7pPr>
            <a:lvl8pPr marL="3200356" indent="0">
              <a:buNone/>
              <a:defRPr sz="1600" b="1"/>
            </a:lvl8pPr>
            <a:lvl9pPr marL="365755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787218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056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75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4" indent="0">
              <a:buNone/>
              <a:defRPr sz="1400"/>
            </a:lvl2pPr>
            <a:lvl3pPr marL="914388" indent="0">
              <a:buNone/>
              <a:defRPr sz="1200"/>
            </a:lvl3pPr>
            <a:lvl4pPr marL="1371582" indent="0">
              <a:buNone/>
              <a:defRPr sz="1000"/>
            </a:lvl4pPr>
            <a:lvl5pPr marL="1828775" indent="0">
              <a:buNone/>
              <a:defRPr sz="1000"/>
            </a:lvl5pPr>
            <a:lvl6pPr marL="2285968" indent="0">
              <a:buNone/>
              <a:defRPr sz="1000"/>
            </a:lvl6pPr>
            <a:lvl7pPr marL="2743164" indent="0">
              <a:buNone/>
              <a:defRPr sz="1000"/>
            </a:lvl7pPr>
            <a:lvl8pPr marL="3200356" indent="0">
              <a:buNone/>
              <a:defRPr sz="1000"/>
            </a:lvl8pPr>
            <a:lvl9pPr marL="365755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538159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4" indent="0">
              <a:buNone/>
              <a:defRPr sz="2800"/>
            </a:lvl2pPr>
            <a:lvl3pPr marL="914388" indent="0">
              <a:buNone/>
              <a:defRPr sz="2400"/>
            </a:lvl3pPr>
            <a:lvl4pPr marL="1371582" indent="0">
              <a:buNone/>
              <a:defRPr sz="2000"/>
            </a:lvl4pPr>
            <a:lvl5pPr marL="1828775" indent="0">
              <a:buNone/>
              <a:defRPr sz="2000"/>
            </a:lvl5pPr>
            <a:lvl6pPr marL="2285968" indent="0">
              <a:buNone/>
              <a:defRPr sz="2000"/>
            </a:lvl6pPr>
            <a:lvl7pPr marL="2743164" indent="0">
              <a:buNone/>
              <a:defRPr sz="2000"/>
            </a:lvl7pPr>
            <a:lvl8pPr marL="3200356" indent="0">
              <a:buNone/>
              <a:defRPr sz="2000"/>
            </a:lvl8pPr>
            <a:lvl9pPr marL="365755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4" indent="0">
              <a:buNone/>
              <a:defRPr sz="1400"/>
            </a:lvl2pPr>
            <a:lvl3pPr marL="914388" indent="0">
              <a:buNone/>
              <a:defRPr sz="1200"/>
            </a:lvl3pPr>
            <a:lvl4pPr marL="1371582" indent="0">
              <a:buNone/>
              <a:defRPr sz="1000"/>
            </a:lvl4pPr>
            <a:lvl5pPr marL="1828775" indent="0">
              <a:buNone/>
              <a:defRPr sz="1000"/>
            </a:lvl5pPr>
            <a:lvl6pPr marL="2285968" indent="0">
              <a:buNone/>
              <a:defRPr sz="1000"/>
            </a:lvl6pPr>
            <a:lvl7pPr marL="2743164" indent="0">
              <a:buNone/>
              <a:defRPr sz="1000"/>
            </a:lvl7pPr>
            <a:lvl8pPr marL="3200356" indent="0">
              <a:buNone/>
              <a:defRPr sz="1000"/>
            </a:lvl8pPr>
            <a:lvl9pPr marL="365755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074009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03331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E14-AD42-477A-B31C-16EE6D66EAC6}" type="datetimeFigureOut">
              <a:rPr lang="et-EE" smtClean="0"/>
              <a:t>29.10.2021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1D5-1D41-494F-9B34-A800D87E28C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27912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678373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5134"/>
            <a:ext cx="12192000" cy="5052866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1" tIns="61932" rIns="123861" bIns="6193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08618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38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902053" y="2454254"/>
            <a:ext cx="9754100" cy="974751"/>
          </a:xfrm>
        </p:spPr>
        <p:txBody>
          <a:bodyPr tIns="86400" anchor="t" anchorCtr="0"/>
          <a:lstStyle>
            <a:lvl1pPr algn="l">
              <a:defRPr sz="7722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2053" y="3645577"/>
            <a:ext cx="9754100" cy="173241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522" b="0">
                <a:solidFill>
                  <a:schemeClr val="bg1"/>
                </a:solidFill>
              </a:defRPr>
            </a:lvl1pPr>
            <a:lvl2pPr marL="619371" indent="0" algn="ctr">
              <a:buNone/>
              <a:defRPr sz="2709"/>
            </a:lvl2pPr>
            <a:lvl3pPr marL="1238740" indent="0" algn="ctr">
              <a:buNone/>
              <a:defRPr sz="2438"/>
            </a:lvl3pPr>
            <a:lvl4pPr marL="1858113" indent="0" algn="ctr">
              <a:buNone/>
              <a:defRPr sz="2168"/>
            </a:lvl4pPr>
            <a:lvl5pPr marL="2477484" indent="0" algn="ctr">
              <a:buNone/>
              <a:defRPr sz="2168"/>
            </a:lvl5pPr>
            <a:lvl6pPr marL="3096853" indent="0" algn="ctr">
              <a:buNone/>
              <a:defRPr sz="2168"/>
            </a:lvl6pPr>
            <a:lvl7pPr marL="3716224" indent="0" algn="ctr">
              <a:buNone/>
              <a:defRPr sz="2168"/>
            </a:lvl7pPr>
            <a:lvl8pPr marL="4335593" indent="0" algn="ctr">
              <a:buNone/>
              <a:defRPr sz="2168"/>
            </a:lvl8pPr>
            <a:lvl9pPr marL="4954966" indent="0" algn="ctr">
              <a:buNone/>
              <a:defRPr sz="2168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eesnimi.perenimi@agri.ee</a:t>
            </a:r>
          </a:p>
          <a:p>
            <a:endParaRPr lang="et-E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83" y="218895"/>
            <a:ext cx="4689646" cy="138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22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902053" y="2454254"/>
            <a:ext cx="9754100" cy="974751"/>
          </a:xfrm>
        </p:spPr>
        <p:txBody>
          <a:bodyPr tIns="86400" anchor="t" anchorCtr="0"/>
          <a:lstStyle>
            <a:lvl1pPr algn="l">
              <a:defRPr sz="7722"/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2053" y="3645577"/>
            <a:ext cx="9754100" cy="173241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522" b="0"/>
            </a:lvl1pPr>
            <a:lvl2pPr marL="619371" indent="0" algn="ctr">
              <a:buNone/>
              <a:defRPr sz="2709"/>
            </a:lvl2pPr>
            <a:lvl3pPr marL="1238740" indent="0" algn="ctr">
              <a:buNone/>
              <a:defRPr sz="2438"/>
            </a:lvl3pPr>
            <a:lvl4pPr marL="1858113" indent="0" algn="ctr">
              <a:buNone/>
              <a:defRPr sz="2168"/>
            </a:lvl4pPr>
            <a:lvl5pPr marL="2477484" indent="0" algn="ctr">
              <a:buNone/>
              <a:defRPr sz="2168"/>
            </a:lvl5pPr>
            <a:lvl6pPr marL="3096853" indent="0" algn="ctr">
              <a:buNone/>
              <a:defRPr sz="2168"/>
            </a:lvl6pPr>
            <a:lvl7pPr marL="3716224" indent="0" algn="ctr">
              <a:buNone/>
              <a:defRPr sz="2168"/>
            </a:lvl7pPr>
            <a:lvl8pPr marL="4335593" indent="0" algn="ctr">
              <a:buNone/>
              <a:defRPr sz="2168"/>
            </a:lvl8pPr>
            <a:lvl9pPr marL="4954966" indent="0" algn="ctr">
              <a:buNone/>
              <a:defRPr sz="2168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eesnimi.perenimi@agri.ee</a:t>
            </a:r>
          </a:p>
          <a:p>
            <a:endParaRPr lang="et-EE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83" y="218895"/>
            <a:ext cx="4689646" cy="138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67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E14-AD42-477A-B31C-16EE6D66EAC6}" type="datetimeFigureOut">
              <a:rPr lang="et-EE" smtClean="0"/>
              <a:t>29.10.2021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1D5-1D41-494F-9B34-A800D87E28C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519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E14-AD42-477A-B31C-16EE6D66EAC6}" type="datetimeFigureOut">
              <a:rPr lang="et-EE" smtClean="0"/>
              <a:t>29.10.2021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1D5-1D41-494F-9B34-A800D87E28C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792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E14-AD42-477A-B31C-16EE6D66EAC6}" type="datetimeFigureOut">
              <a:rPr lang="et-EE" smtClean="0"/>
              <a:t>29.10.2021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1D5-1D41-494F-9B34-A800D87E28C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0061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E14-AD42-477A-B31C-16EE6D66EAC6}" type="datetimeFigureOut">
              <a:rPr lang="et-EE" smtClean="0"/>
              <a:t>29.10.2021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1D5-1D41-494F-9B34-A800D87E28C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5876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1E14-AD42-477A-B31C-16EE6D66EAC6}" type="datetimeFigureOut">
              <a:rPr lang="et-EE" smtClean="0"/>
              <a:t>29.10.2021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E1D5-1D41-494F-9B34-A800D87E28C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99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31E14-AD42-477A-B31C-16EE6D66EAC6}" type="datetimeFigureOut">
              <a:rPr lang="et-EE" smtClean="0"/>
              <a:t>29.10.2021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FE1D5-1D41-494F-9B34-A800D87E28C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0262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71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/>
  <p:txStyles>
    <p:titleStyle>
      <a:lvl1pPr algn="l" defTabSz="475365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31" kern="1200">
          <a:solidFill>
            <a:srgbClr val="000000"/>
          </a:solidFill>
          <a:latin typeface="+mj-lt"/>
          <a:ea typeface="+mj-ea"/>
          <a:cs typeface="+mj-cs"/>
        </a:defRPr>
      </a:lvl1pPr>
      <a:lvl2pPr marL="786115" indent="-302352" algn="l" defTabSz="475365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31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209408" indent="-241882" algn="l" defTabSz="475365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31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93172" indent="-241882" algn="l" defTabSz="475365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31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176935" indent="-241882" algn="l" defTabSz="475365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31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660698" indent="-241882" algn="l" defTabSz="475365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31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3144462" indent="-241882" algn="l" defTabSz="475365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31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628225" indent="-241882" algn="l" defTabSz="475365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31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4111988" indent="-241882" algn="l" defTabSz="475365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31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62822" indent="-362822" algn="l" defTabSz="475365" rtl="0" eaLnBrk="1" fontAlgn="base" hangingPunct="1">
        <a:lnSpc>
          <a:spcPct val="110000"/>
        </a:lnSpc>
        <a:spcBef>
          <a:spcPct val="0"/>
        </a:spcBef>
        <a:spcAft>
          <a:spcPts val="1495"/>
        </a:spcAft>
        <a:buClr>
          <a:srgbClr val="000000"/>
        </a:buClr>
        <a:buSzPct val="100000"/>
        <a:buFont typeface="Times New Roman" panose="02020603050405020304" pitchFamily="18" charset="0"/>
        <a:defRPr sz="3386" kern="1200">
          <a:solidFill>
            <a:srgbClr val="000000"/>
          </a:solidFill>
          <a:latin typeface="+mn-lt"/>
          <a:ea typeface="+mn-ea"/>
          <a:cs typeface="+mn-cs"/>
        </a:defRPr>
      </a:lvl1pPr>
      <a:lvl2pPr marL="786115" indent="-302352" algn="l" defTabSz="475365" rtl="0" eaLnBrk="1" fontAlgn="base" hangingPunct="1">
        <a:lnSpc>
          <a:spcPct val="110000"/>
        </a:lnSpc>
        <a:spcBef>
          <a:spcPct val="0"/>
        </a:spcBef>
        <a:spcAft>
          <a:spcPts val="1204"/>
        </a:spcAft>
        <a:buClr>
          <a:srgbClr val="000000"/>
        </a:buClr>
        <a:buSzPct val="100000"/>
        <a:buFont typeface="Times New Roman" panose="02020603050405020304" pitchFamily="18" charset="0"/>
        <a:defRPr sz="2963" kern="1200">
          <a:solidFill>
            <a:srgbClr val="000000"/>
          </a:solidFill>
          <a:latin typeface="+mn-lt"/>
          <a:ea typeface="+mn-ea"/>
          <a:cs typeface="+mn-cs"/>
        </a:defRPr>
      </a:lvl2pPr>
      <a:lvl3pPr marL="1209408" indent="-241882" algn="l" defTabSz="475365" rtl="0" eaLnBrk="1" fontAlgn="base" hangingPunct="1">
        <a:lnSpc>
          <a:spcPct val="110000"/>
        </a:lnSpc>
        <a:spcBef>
          <a:spcPct val="0"/>
        </a:spcBef>
        <a:spcAft>
          <a:spcPts val="899"/>
        </a:spcAft>
        <a:buClr>
          <a:srgbClr val="000000"/>
        </a:buClr>
        <a:buSzPct val="100000"/>
        <a:buFont typeface="Times New Roman" panose="02020603050405020304" pitchFamily="18" charset="0"/>
        <a:defRPr sz="2539" kern="1200">
          <a:solidFill>
            <a:srgbClr val="000000"/>
          </a:solidFill>
          <a:latin typeface="+mn-lt"/>
          <a:ea typeface="+mn-ea"/>
          <a:cs typeface="+mn-cs"/>
        </a:defRPr>
      </a:lvl3pPr>
      <a:lvl4pPr marL="1693172" indent="-241882" algn="l" defTabSz="475365" rtl="0" eaLnBrk="1" fontAlgn="base" hangingPunct="1">
        <a:lnSpc>
          <a:spcPct val="110000"/>
        </a:lnSpc>
        <a:spcBef>
          <a:spcPct val="0"/>
        </a:spcBef>
        <a:spcAft>
          <a:spcPts val="608"/>
        </a:spcAft>
        <a:buClr>
          <a:srgbClr val="000000"/>
        </a:buClr>
        <a:buSzPct val="100000"/>
        <a:buFont typeface="Times New Roman" panose="02020603050405020304" pitchFamily="18" charset="0"/>
        <a:defRPr sz="2116" kern="1200">
          <a:solidFill>
            <a:srgbClr val="000000"/>
          </a:solidFill>
          <a:latin typeface="+mn-lt"/>
          <a:ea typeface="+mn-ea"/>
          <a:cs typeface="+mn-cs"/>
        </a:defRPr>
      </a:lvl4pPr>
      <a:lvl5pPr marL="2176935" indent="-241882" algn="l" defTabSz="475365" rtl="0" eaLnBrk="1" fontAlgn="base" hangingPunct="1">
        <a:lnSpc>
          <a:spcPct val="110000"/>
        </a:lnSpc>
        <a:spcBef>
          <a:spcPct val="0"/>
        </a:spcBef>
        <a:spcAft>
          <a:spcPts val="305"/>
        </a:spcAft>
        <a:buClr>
          <a:srgbClr val="000000"/>
        </a:buClr>
        <a:buSzPct val="100000"/>
        <a:buFont typeface="Times New Roman" panose="02020603050405020304" pitchFamily="18" charset="0"/>
        <a:defRPr sz="2116" kern="1200">
          <a:solidFill>
            <a:srgbClr val="000000"/>
          </a:solidFill>
          <a:latin typeface="+mn-lt"/>
          <a:ea typeface="+mn-ea"/>
          <a:cs typeface="+mn-cs"/>
        </a:defRPr>
      </a:lvl5pPr>
      <a:lvl6pPr marL="266069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4462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5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198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29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81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34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10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857D3-8977-4B76-8A8E-76EC884CC3A4}" type="slidenum">
              <a:rPr lang="et-EE" altLang="en-US" smtClean="0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8480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0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4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9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2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6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0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4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48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2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4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56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cid:image001.png@01D6C7DC.008C3710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5400" b="1" dirty="0">
                <a:solidFill>
                  <a:srgbClr val="0070C0"/>
                </a:solidFill>
              </a:rPr>
              <a:t>Mesinike teabepäev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sz="2800" b="1" dirty="0"/>
              <a:t>Urmas Kruuse</a:t>
            </a:r>
          </a:p>
          <a:p>
            <a:r>
              <a:rPr lang="et-EE" sz="2800" dirty="0"/>
              <a:t>Maaeluminister</a:t>
            </a:r>
          </a:p>
          <a:p>
            <a:endParaRPr lang="et-EE" sz="2400" dirty="0"/>
          </a:p>
          <a:p>
            <a:r>
              <a:rPr lang="et-EE" sz="2400" dirty="0"/>
              <a:t>30.10.2021</a:t>
            </a:r>
          </a:p>
        </p:txBody>
      </p:sp>
    </p:spTree>
    <p:extLst>
      <p:ext uri="{BB962C8B-B14F-4D97-AF65-F5344CB8AC3E}">
        <p14:creationId xmlns:p14="http://schemas.microsoft.com/office/powerpoint/2010/main" val="267248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Mesilaste korjealade rajamine (MAK 2014-2020)</a:t>
            </a:r>
            <a:endParaRPr lang="et-EE" sz="3600" dirty="0">
              <a:solidFill>
                <a:srgbClr val="0070C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977388"/>
              </p:ext>
            </p:extLst>
          </p:nvPr>
        </p:nvGraphicFramePr>
        <p:xfrm>
          <a:off x="960120" y="1690688"/>
          <a:ext cx="10298430" cy="479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430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Mee nõuetekohasusest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119" y="1222668"/>
            <a:ext cx="10947953" cy="5074778"/>
          </a:xfrm>
        </p:spPr>
        <p:txBody>
          <a:bodyPr/>
          <a:lstStyle/>
          <a:p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285762" indent="-285762">
              <a:buBlip>
                <a:blip r:embed="rId3"/>
              </a:buBlip>
            </a:pPr>
            <a:r>
              <a:rPr lang="et-EE" dirty="0"/>
              <a:t> </a:t>
            </a:r>
            <a:r>
              <a:rPr lang="et-EE" sz="3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Võltsitud meel ei tohi turul olla kohta</a:t>
            </a:r>
          </a:p>
          <a:p>
            <a:pPr marL="0" indent="0">
              <a:buNone/>
            </a:pPr>
            <a:endParaRPr lang="et-EE" sz="3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62" indent="-285762">
              <a:buBlip>
                <a:blip r:embed="rId3"/>
              </a:buBlip>
            </a:pPr>
            <a:r>
              <a:rPr lang="et-EE" sz="3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Mee märgistusel pärioluriigi esitamise nõuete üle vaatamine</a:t>
            </a:r>
          </a:p>
        </p:txBody>
      </p:sp>
      <p:sp>
        <p:nvSpPr>
          <p:cNvPr id="4" name="TextBox 3"/>
          <p:cNvSpPr txBox="1"/>
          <p:nvPr/>
        </p:nvSpPr>
        <p:spPr>
          <a:xfrm rot="20863693">
            <a:off x="1338249" y="4965211"/>
            <a:ext cx="10067968" cy="586234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defTabSz="450450"/>
            <a:r>
              <a:rPr lang="fi-FI" sz="3200" dirty="0" err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Euroopa</a:t>
            </a:r>
            <a:r>
              <a:rPr lang="fi-FI" sz="3200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fi-FI" sz="3200" dirty="0" err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Liidust</a:t>
            </a:r>
            <a:r>
              <a:rPr lang="fi-FI" sz="3200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ja </a:t>
            </a:r>
            <a:r>
              <a:rPr lang="fi-FI" sz="3200" dirty="0" err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väljastpoolt</a:t>
            </a:r>
            <a:r>
              <a:rPr lang="fi-FI" sz="3200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fi-FI" sz="3200" dirty="0" err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Euroopa</a:t>
            </a:r>
            <a:r>
              <a:rPr lang="fi-FI" sz="3200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Liitu </a:t>
            </a:r>
            <a:r>
              <a:rPr lang="fi-FI" sz="3200" dirty="0" err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pärit</a:t>
            </a:r>
            <a:r>
              <a:rPr lang="fi-FI" sz="3200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fi-FI" sz="3200" dirty="0" err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mee</a:t>
            </a:r>
            <a:r>
              <a:rPr lang="fi-FI" sz="3200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fi-FI" sz="3200" dirty="0" err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segu</a:t>
            </a:r>
            <a:endParaRPr lang="et-EE" sz="3200" dirty="0">
              <a:solidFill>
                <a:srgbClr val="00B05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8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12" y="198177"/>
            <a:ext cx="11037000" cy="775855"/>
          </a:xfrm>
        </p:spPr>
        <p:txBody>
          <a:bodyPr>
            <a:no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Mesinduse </a:t>
            </a:r>
            <a:r>
              <a:rPr lang="et-EE" sz="3600" b="1" dirty="0" err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sektoriaalne</a:t>
            </a:r>
            <a:r>
              <a:rPr lang="et-EE" sz="3600" b="1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sekkumine 2023-2029</a:t>
            </a:r>
          </a:p>
        </p:txBody>
      </p:sp>
      <p:sp>
        <p:nvSpPr>
          <p:cNvPr id="4" name="Rectangle 3"/>
          <p:cNvSpPr/>
          <p:nvPr/>
        </p:nvSpPr>
        <p:spPr>
          <a:xfrm>
            <a:off x="646545" y="1087120"/>
            <a:ext cx="10864735" cy="738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2004-2022</a:t>
            </a: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Põllumajandusturgude ühise korralduse määrus: </a:t>
            </a:r>
            <a:r>
              <a:rPr lang="et-EE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 a mesindusprogrammid</a:t>
            </a:r>
          </a:p>
        </p:txBody>
      </p:sp>
      <p:sp>
        <p:nvSpPr>
          <p:cNvPr id="7" name="Down Arrow 6"/>
          <p:cNvSpPr/>
          <p:nvPr/>
        </p:nvSpPr>
        <p:spPr>
          <a:xfrm>
            <a:off x="5179752" y="1825625"/>
            <a:ext cx="1798320" cy="501015"/>
          </a:xfrm>
          <a:prstGeom prst="downArrow">
            <a:avLst>
              <a:gd name="adj1" fmla="val 66279"/>
              <a:gd name="adj2" fmla="val 6825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ectangle 7"/>
          <p:cNvSpPr/>
          <p:nvPr/>
        </p:nvSpPr>
        <p:spPr>
          <a:xfrm>
            <a:off x="646545" y="2326640"/>
            <a:ext cx="10864735" cy="4257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4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2023-2029 </a:t>
            </a:r>
            <a:r>
              <a:rPr lang="et-EE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ÜPP strateegiakavade määrus: </a:t>
            </a:r>
            <a:r>
              <a:rPr lang="et-EE" sz="2400" b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sektoriaalsed</a:t>
            </a:r>
            <a:r>
              <a:rPr lang="et-EE" sz="2400" b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sekkumised - mesindussektori sekkumine</a:t>
            </a:r>
          </a:p>
          <a:p>
            <a:endParaRPr lang="et-EE" sz="8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Mesindussektori sekkumise rakendamine on liikmesriikidele kohustuslik;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Liikmesriik püüab saavutada vähemalt ühte määruses sätestatud erieesmärki, valides selleks määruses mesindusele sätestatud sekkumisliikidest omale sobivad;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Toetust makstakse eesmärgi saavutamiseks sekkumisliikide piires teostatud tegevustega kaasnevate abikõlblike kulude hüvitamiseks;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Liikmesriikidele on sätestatud kogu EL eelarveperioodi lõikes EL eelarvest aastane toetussumma (Eestil 140 473 eurot/aasta);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Liikmesriik lisab EL toetusesummale oma eelarvest vähemalt EL toetusesummaga võrdse toetusesumma </a:t>
            </a:r>
          </a:p>
        </p:txBody>
      </p:sp>
    </p:spTree>
    <p:extLst>
      <p:ext uri="{BB962C8B-B14F-4D97-AF65-F5344CB8AC3E}">
        <p14:creationId xmlns:p14="http://schemas.microsoft.com/office/powerpoint/2010/main" val="338687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00" y="166255"/>
            <a:ext cx="11311200" cy="794327"/>
          </a:xfrm>
        </p:spPr>
        <p:txBody>
          <a:bodyPr>
            <a:no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Mesindussektori sekkumise rakendamisest Eestis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28436"/>
            <a:ext cx="11462327" cy="5504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Mesindussektori sekkumise eesmärk </a:t>
            </a: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– ÜPP strateegiakava erieesmärk 2: Suurendada konkurentsivõimet ja turule orienteeritust, pöörates erilist tähelepanu teadusuuringutele, tehnoloogiale ja </a:t>
            </a:r>
            <a:r>
              <a:rPr lang="et-EE" sz="24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digiüleminekule</a:t>
            </a: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t-EE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Eesmärgi saavutamiseks valitud sekkumisliigid</a:t>
            </a: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</a:t>
            </a:r>
          </a:p>
          <a:p>
            <a:pPr marL="457200" indent="-457200">
              <a:spcBef>
                <a:spcPts val="600"/>
              </a:spcBef>
              <a:buAutoNum type="alphaLcParenR"/>
            </a:pP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nõustamisteenused, tehniline abi, koolitus, teave ja parimate praktikate vahetamine;</a:t>
            </a:r>
          </a:p>
          <a:p>
            <a:pPr marL="457200" indent="-457200">
              <a:spcBef>
                <a:spcPts val="600"/>
              </a:spcBef>
              <a:buAutoNum type="alphaLcParenR"/>
            </a:pP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investeeringud materiaalsesse ja immateriaalsesse varasse (nt haiguste seire ja tõrje inventar, aretustegevuse inventar);</a:t>
            </a:r>
          </a:p>
          <a:p>
            <a:pPr marL="457200" indent="-457200">
              <a:spcBef>
                <a:spcPts val="600"/>
              </a:spcBef>
              <a:buAutoNum type="alphaLcParenR"/>
            </a:pP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laborite toetamine mesindustoodete, mesilashaiguste jne analüüsimiseks;</a:t>
            </a:r>
          </a:p>
          <a:p>
            <a:pPr marL="457200" indent="-457200">
              <a:spcBef>
                <a:spcPts val="600"/>
              </a:spcBef>
              <a:buAutoNum type="alphaLcParenR" startAt="5"/>
            </a:pP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koostöö mesindust ja -tooteid käsitlevaid teadusprogramme rakendavate asutustega;</a:t>
            </a:r>
          </a:p>
          <a:p>
            <a:pPr marL="457200" indent="-457200">
              <a:spcBef>
                <a:spcPts val="600"/>
              </a:spcBef>
              <a:buAutoNum type="alphaLcParenR" startAt="5"/>
            </a:pPr>
            <a:r>
              <a:rPr lang="et-EE" sz="24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müügiedendus</a:t>
            </a: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teavitustegevus ja turundus.</a:t>
            </a:r>
          </a:p>
          <a:p>
            <a:pPr marL="0" indent="0">
              <a:buNone/>
            </a:pPr>
            <a:r>
              <a:rPr lang="et-EE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Toetuse taotleja </a:t>
            </a: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– mesindusorganisatsioonide konsortsium/ühendus, kes kaasab partneri (mesindusuuringuid teostav teadusasutus või põllumajanduse ja maaelu valdkonnas ekspertteadmisi omav juriidiline isik).</a:t>
            </a:r>
          </a:p>
          <a:p>
            <a:pPr marL="0" indent="0">
              <a:buNone/>
            </a:pP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Sekkumise täpsemad nõuded ja kord kehtestatakse maaeluministri määrusega.</a:t>
            </a:r>
          </a:p>
          <a:p>
            <a:pPr marL="0" indent="0">
              <a:buNone/>
            </a:pPr>
            <a:endParaRPr lang="et-EE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et-EE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3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Mesilaste korjeala toetus ÜPP strateegiakavas </a:t>
            </a:r>
            <a:br>
              <a:rPr lang="et-EE" sz="3600" b="1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et-EE" sz="3600" b="1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2023-2027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err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Ökokava</a:t>
            </a:r>
            <a:endParaRPr lang="et-EE" dirty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Üheaastane tegevus</a:t>
            </a:r>
          </a:p>
          <a:p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Toetuse taotlemiseks vähemalt 10 mesilasperet</a:t>
            </a:r>
          </a:p>
          <a:p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Iga 1 ha korjeala kohta vähemalt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 mesilaspere</a:t>
            </a:r>
          </a:p>
          <a:p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Korjetaimedega maa mesilasperedest kuni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 km </a:t>
            </a:r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kaugusel </a:t>
            </a:r>
            <a:endParaRPr lang="et-EE" dirty="0">
              <a:solidFill>
                <a:schemeClr val="accent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Vähemalt kolm korjetaime liiki,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rapsi või rüpsi kasvatamisel kaks korjetaime liiki</a:t>
            </a:r>
          </a:p>
          <a:p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Korjetaimede segud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lubatud</a:t>
            </a:r>
          </a:p>
          <a:p>
            <a:r>
              <a:rPr lang="et-EE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Korjealal keemiliste taimekaitsevahendite kasutamine keelatud</a:t>
            </a:r>
          </a:p>
          <a:p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Ühikumäär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250 </a:t>
            </a:r>
            <a:r>
              <a:rPr lang="et-EE" dirty="0" err="1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eur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/ha</a:t>
            </a:r>
          </a:p>
          <a:p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Sihttase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1500 ha</a:t>
            </a:r>
          </a:p>
        </p:txBody>
      </p:sp>
    </p:spTree>
    <p:extLst>
      <p:ext uri="{BB962C8B-B14F-4D97-AF65-F5344CB8AC3E}">
        <p14:creationId xmlns:p14="http://schemas.microsoft.com/office/powerpoint/2010/main" val="2700589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510" y="3242920"/>
            <a:ext cx="9754101" cy="974751"/>
          </a:xfrm>
        </p:spPr>
        <p:txBody>
          <a:bodyPr/>
          <a:lstStyle/>
          <a:p>
            <a:pPr algn="ctr"/>
            <a:r>
              <a:rPr lang="et-EE" sz="5400" b="1" dirty="0"/>
              <a:t>Aitäh!</a:t>
            </a:r>
          </a:p>
        </p:txBody>
      </p:sp>
    </p:spTree>
    <p:extLst>
      <p:ext uri="{BB962C8B-B14F-4D97-AF65-F5344CB8AC3E}">
        <p14:creationId xmlns:p14="http://schemas.microsoft.com/office/powerpoint/2010/main" val="133566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1754" y="541379"/>
            <a:ext cx="5193265" cy="1082757"/>
          </a:xfrm>
        </p:spPr>
        <p:txBody>
          <a:bodyPr/>
          <a:lstStyle/>
          <a:p>
            <a:r>
              <a:rPr lang="et-EE" sz="3600" dirty="0" err="1">
                <a:solidFill>
                  <a:srgbClr val="0070C0"/>
                </a:solidFill>
              </a:rPr>
              <a:t>Tolmeldajate</a:t>
            </a:r>
            <a:r>
              <a:rPr lang="et-EE" sz="3600" dirty="0">
                <a:solidFill>
                  <a:srgbClr val="0070C0"/>
                </a:solidFill>
              </a:rPr>
              <a:t> rollist: kui palju meie toidulaud sõltub </a:t>
            </a:r>
            <a:r>
              <a:rPr lang="et-EE" sz="3600" dirty="0" err="1">
                <a:solidFill>
                  <a:srgbClr val="0070C0"/>
                </a:solidFill>
              </a:rPr>
              <a:t>tolmeldajatest</a:t>
            </a:r>
            <a:r>
              <a:rPr lang="et-EE" sz="36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2210" y="102590"/>
            <a:ext cx="5939790" cy="6583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1530" y="2503170"/>
            <a:ext cx="5200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Sõltuvalt kultuurist võib saagi vähenemine ilma </a:t>
            </a:r>
            <a:r>
              <a:rPr lang="et-EE" sz="2800" dirty="0" err="1"/>
              <a:t>tolmeldajateta</a:t>
            </a:r>
            <a:r>
              <a:rPr lang="et-EE" sz="2800" dirty="0"/>
              <a:t> olla enam kui 90%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Kõige suurem sõltuvus </a:t>
            </a:r>
            <a:r>
              <a:rPr lang="et-EE" sz="2800" dirty="0" err="1"/>
              <a:t>tolmeldajatest</a:t>
            </a:r>
            <a:r>
              <a:rPr lang="et-EE" sz="2800" dirty="0"/>
              <a:t> puuviljade, pähklite, kakaoubade puhul</a:t>
            </a:r>
          </a:p>
        </p:txBody>
      </p:sp>
    </p:spTree>
    <p:extLst>
      <p:ext uri="{BB962C8B-B14F-4D97-AF65-F5344CB8AC3E}">
        <p14:creationId xmlns:p14="http://schemas.microsoft.com/office/powerpoint/2010/main" val="49140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>
                <a:solidFill>
                  <a:srgbClr val="0070C0"/>
                </a:solidFill>
              </a:rPr>
              <a:t>EL meeturg arvudes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57" y="1497330"/>
            <a:ext cx="10729511" cy="48004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400" dirty="0"/>
              <a:t>Maailma suuruselt 2. tootja pärast Hiinat (280 tuhat 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400" dirty="0"/>
              <a:t>18,9 miljonit mesilasperet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400" dirty="0"/>
              <a:t>615 tuhat mesinikku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400" dirty="0"/>
              <a:t>EL isevarustatus 60%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400" dirty="0"/>
              <a:t>Kõige enam mesilasperesid Hispaanias (3 miljonit), Rumeenias (2,2 miljonit), Poolas (1,8 miljonit), Prantsusmaal (1,8 miljonit), Itaalias (1,7 miljonit), Kreekas (1,6 miljonit)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400" dirty="0"/>
              <a:t>Kõige enam mesinikke Saksamaal (129 tuhat), Poolas (74 tuhat), Tšehhis (61 tuhat), Itaalias (56 tuhat), Prantsusmaal (54 tuhat)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770" y="143217"/>
            <a:ext cx="3645217" cy="243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8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55" y="541379"/>
            <a:ext cx="8610836" cy="1082757"/>
          </a:xfrm>
        </p:spPr>
        <p:txBody>
          <a:bodyPr/>
          <a:lstStyle/>
          <a:p>
            <a:r>
              <a:rPr lang="et-EE" sz="3600" dirty="0">
                <a:solidFill>
                  <a:srgbClr val="0070C0"/>
                </a:solidFill>
              </a:rPr>
              <a:t>EL mesindussektori struktuur: mesilasperesid mesiniku kohta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753" y="1737360"/>
            <a:ext cx="10729511" cy="46291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9704070" y="4777740"/>
            <a:ext cx="411480" cy="18859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>
              <a:ln>
                <a:noFill/>
              </a:ln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753" y="6366510"/>
            <a:ext cx="269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Allikas: Euroopa Komisjon</a:t>
            </a:r>
          </a:p>
        </p:txBody>
      </p:sp>
    </p:spTree>
    <p:extLst>
      <p:ext uri="{BB962C8B-B14F-4D97-AF65-F5344CB8AC3E}">
        <p14:creationId xmlns:p14="http://schemas.microsoft.com/office/powerpoint/2010/main" val="305629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Mee kaubandus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51510" y="1825625"/>
            <a:ext cx="5368290" cy="4351338"/>
          </a:xfrm>
        </p:spPr>
        <p:txBody>
          <a:bodyPr>
            <a:noAutofit/>
          </a:bodyPr>
          <a:lstStyle/>
          <a:p>
            <a:r>
              <a:rPr lang="et-EE" sz="2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Maailma suurimad importöörid Põhja-Ameerika (35%), EL (31%), Aasia (13%)</a:t>
            </a:r>
          </a:p>
          <a:p>
            <a:r>
              <a:rPr lang="et-EE" sz="2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Maailma suurimad eksportöörid Aasia (49%), Lõuna-Ameerika (24%), Kesk-Ameerika (6,5%), EL (6,3%)  </a:t>
            </a:r>
          </a:p>
          <a:p>
            <a:r>
              <a:rPr lang="et-EE" sz="2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 peamine import Ukrainast (31%), Hiinast (22%), Argentiinast (13%)</a:t>
            </a:r>
          </a:p>
          <a:p>
            <a:r>
              <a:rPr lang="et-EE" sz="2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 peamine eksport UK-sse (25%), Šveitsi (13%), Saudi Araabiasse (12%)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852160" cy="4351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55280" y="2526030"/>
            <a:ext cx="362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 mee keskmine ekspordi hind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5280" y="4166830"/>
            <a:ext cx="362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b="1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 mee keskmine impordi hind</a:t>
            </a:r>
          </a:p>
        </p:txBody>
      </p:sp>
    </p:spTree>
    <p:extLst>
      <p:ext uri="{BB962C8B-B14F-4D97-AF65-F5344CB8AC3E}">
        <p14:creationId xmlns:p14="http://schemas.microsoft.com/office/powerpoint/2010/main" val="154021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54" y="541379"/>
            <a:ext cx="10729511" cy="661021"/>
          </a:xfrm>
        </p:spPr>
        <p:txBody>
          <a:bodyPr/>
          <a:lstStyle/>
          <a:p>
            <a:r>
              <a:rPr lang="et-EE" sz="3600" dirty="0">
                <a:solidFill>
                  <a:srgbClr val="0070C0"/>
                </a:solidFill>
              </a:rPr>
              <a:t>Mesilaspered ja mesinikud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" y="1293816"/>
            <a:ext cx="8484893" cy="4883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28" y="292661"/>
            <a:ext cx="3569427" cy="1759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6400" y="2203200"/>
            <a:ext cx="4132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dirty="0">
                <a:solidFill>
                  <a:schemeClr val="accent1"/>
                </a:solidFill>
              </a:rPr>
              <a:t>~39 800 </a:t>
            </a:r>
            <a:r>
              <a:rPr lang="et-EE" dirty="0"/>
              <a:t>mesilaspere sh MAHE 8%</a:t>
            </a:r>
          </a:p>
          <a:p>
            <a:pPr algn="ctr"/>
            <a:endParaRPr lang="et-EE" dirty="0"/>
          </a:p>
          <a:p>
            <a:pPr algn="ctr"/>
            <a:r>
              <a:rPr lang="et-EE" sz="2400" dirty="0">
                <a:solidFill>
                  <a:schemeClr val="accent1"/>
                </a:solidFill>
              </a:rPr>
              <a:t>2400 mesinikku </a:t>
            </a:r>
            <a:r>
              <a:rPr lang="et-EE" dirty="0"/>
              <a:t>sh MAHE 5%</a:t>
            </a:r>
          </a:p>
          <a:p>
            <a:pPr algn="ctr"/>
            <a:endParaRPr lang="et-EE" dirty="0"/>
          </a:p>
          <a:p>
            <a:pPr algn="ctr"/>
            <a:r>
              <a:rPr lang="et-EE" dirty="0"/>
              <a:t>Keskmiselt </a:t>
            </a:r>
            <a:r>
              <a:rPr lang="et-EE" sz="2400" dirty="0">
                <a:solidFill>
                  <a:schemeClr val="accent1"/>
                </a:solidFill>
              </a:rPr>
              <a:t>17 peret </a:t>
            </a:r>
            <a:r>
              <a:rPr lang="et-EE" dirty="0"/>
              <a:t>sh mahe 25 peret</a:t>
            </a:r>
          </a:p>
          <a:p>
            <a:pPr algn="ctr"/>
            <a:endParaRPr lang="et-EE" dirty="0"/>
          </a:p>
          <a:p>
            <a:pPr algn="ctr"/>
            <a:r>
              <a:rPr lang="et-EE" dirty="0"/>
              <a:t>Kasutada </a:t>
            </a:r>
            <a:r>
              <a:rPr lang="et-EE" sz="2400" dirty="0">
                <a:solidFill>
                  <a:schemeClr val="accent1"/>
                </a:solidFill>
              </a:rPr>
              <a:t>2% ÜPT pinnast</a:t>
            </a:r>
          </a:p>
          <a:p>
            <a:pPr algn="ctr"/>
            <a:endParaRPr lang="et-EE" dirty="0"/>
          </a:p>
          <a:p>
            <a:pPr algn="ctr"/>
            <a:r>
              <a:rPr lang="et-EE" dirty="0"/>
              <a:t>Pärnu, Lääne-Viru ja Tartu maakonnas 27% mesinikest ja </a:t>
            </a:r>
            <a:r>
              <a:rPr lang="et-EE" sz="2400" dirty="0">
                <a:solidFill>
                  <a:schemeClr val="accent1"/>
                </a:solidFill>
              </a:rPr>
              <a:t>36% mesilasperedest</a:t>
            </a:r>
          </a:p>
          <a:p>
            <a:pPr algn="ctr"/>
            <a:r>
              <a:rPr lang="et-EE" dirty="0"/>
              <a:t>Üle saja perega </a:t>
            </a:r>
            <a:r>
              <a:rPr lang="et-EE" sz="2400" dirty="0">
                <a:solidFill>
                  <a:schemeClr val="accent1"/>
                </a:solidFill>
              </a:rPr>
              <a:t>67 mesinikku, 33% peredest</a:t>
            </a:r>
          </a:p>
        </p:txBody>
      </p:sp>
    </p:spTree>
    <p:extLst>
      <p:ext uri="{BB962C8B-B14F-4D97-AF65-F5344CB8AC3E}">
        <p14:creationId xmlns:p14="http://schemas.microsoft.com/office/powerpoint/2010/main" val="44176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54" y="541379"/>
            <a:ext cx="10729511" cy="646621"/>
          </a:xfrm>
        </p:spPr>
        <p:txBody>
          <a:bodyPr/>
          <a:lstStyle/>
          <a:p>
            <a:r>
              <a:rPr lang="et-EE" sz="3600" dirty="0">
                <a:solidFill>
                  <a:srgbClr val="0070C0"/>
                </a:solidFill>
              </a:rPr>
              <a:t>Mesinduse tootmistüüp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812" y="1274078"/>
            <a:ext cx="5485388" cy="2541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192" y="1188000"/>
            <a:ext cx="5395428" cy="2743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600" y="4075367"/>
            <a:ext cx="11095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chemeClr val="accent1"/>
                </a:solidFill>
              </a:rPr>
              <a:t>Mesinduse tootmistüübi keskmine ettevõte</a:t>
            </a:r>
          </a:p>
          <a:p>
            <a:endParaRPr lang="et-EE" sz="2400" dirty="0">
              <a:solidFill>
                <a:schemeClr val="accent1"/>
              </a:solidFill>
            </a:endParaRPr>
          </a:p>
          <a:p>
            <a:pPr marL="285750" indent="-285750">
              <a:buBlip>
                <a:blip r:embed="rId4"/>
              </a:buBlip>
            </a:pPr>
            <a:r>
              <a:rPr lang="et-EE" dirty="0"/>
              <a:t>Kogutoodangu väärtus katab kogukulusid</a:t>
            </a:r>
          </a:p>
          <a:p>
            <a:pPr marL="285750" indent="-285750">
              <a:buBlip>
                <a:blip r:embed="rId4"/>
              </a:buBlip>
            </a:pPr>
            <a:r>
              <a:rPr lang="et-EE" dirty="0"/>
              <a:t>Loodavast lisandväärtusest moodustavad </a:t>
            </a:r>
            <a:r>
              <a:rPr lang="et-EE" dirty="0">
                <a:solidFill>
                  <a:schemeClr val="accent1"/>
                </a:solidFill>
              </a:rPr>
              <a:t>toetused va investeeringutele 23% </a:t>
            </a:r>
          </a:p>
          <a:p>
            <a:pPr marL="285750" indent="-285750">
              <a:buBlip>
                <a:blip r:embed="rId4"/>
              </a:buBlip>
            </a:pPr>
            <a:r>
              <a:rPr lang="et-EE" dirty="0"/>
              <a:t>Tööjõu tootlikkus kõigub olenevalt aastast</a:t>
            </a:r>
          </a:p>
          <a:p>
            <a:pPr marL="285750" indent="-285750">
              <a:buBlip>
                <a:blip r:embed="rId4"/>
              </a:buBlip>
            </a:pPr>
            <a:r>
              <a:rPr lang="et-EE" dirty="0"/>
              <a:t>Põllumajanduslik müügitulu keskmiselt</a:t>
            </a:r>
            <a:r>
              <a:rPr lang="et-EE" dirty="0">
                <a:solidFill>
                  <a:schemeClr val="accent1"/>
                </a:solidFill>
              </a:rPr>
              <a:t> 12 800 eurot</a:t>
            </a:r>
            <a:r>
              <a:rPr lang="et-EE" dirty="0"/>
              <a:t> aastas</a:t>
            </a:r>
          </a:p>
        </p:txBody>
      </p:sp>
      <p:pic>
        <p:nvPicPr>
          <p:cNvPr id="9" name="Picture 8" descr="logo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756" y="6201755"/>
            <a:ext cx="807720" cy="45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39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675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Mesilaspere toetus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861665"/>
              </p:ext>
            </p:extLst>
          </p:nvPr>
        </p:nvGraphicFramePr>
        <p:xfrm>
          <a:off x="787800" y="3476954"/>
          <a:ext cx="10515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62852713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8035824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4506267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28608855"/>
                    </a:ext>
                  </a:extLst>
                </a:gridCol>
              </a:tblGrid>
              <a:tr h="291991">
                <a:tc>
                  <a:txBody>
                    <a:bodyPr/>
                    <a:lstStyle/>
                    <a:p>
                      <a:endParaRPr lang="et-EE" sz="24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19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Eelarve, eurot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600 000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800</a:t>
                      </a:r>
                      <a:r>
                        <a:rPr lang="et-EE" sz="2400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000</a:t>
                      </a:r>
                      <a:endParaRPr lang="et-EE" sz="24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800</a:t>
                      </a:r>
                      <a:r>
                        <a:rPr lang="et-EE" sz="2400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000</a:t>
                      </a:r>
                      <a:endParaRPr lang="et-EE" sz="24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82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Taotlejate</a:t>
                      </a:r>
                      <a:r>
                        <a:rPr lang="et-EE" sz="2400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arv</a:t>
                      </a:r>
                      <a:endParaRPr lang="et-EE" sz="24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1464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1957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48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Mesilasperede arv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30 809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30 620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38 082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8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Ühikumäär, eurot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19,48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26,25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22,68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42936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1690688"/>
            <a:ext cx="10515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Eesmärk</a:t>
            </a: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marL="285750" indent="-285750">
              <a:buBlip>
                <a:blip r:embed="rId3"/>
              </a:buBlip>
            </a:pP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suurendada </a:t>
            </a:r>
            <a:r>
              <a:rPr lang="et-EE" sz="2400" dirty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bioloogilist mitmekesisust ja põllumajanduskultuuride saagikust</a:t>
            </a:r>
          </a:p>
          <a:p>
            <a:pPr marL="285750" indent="-285750">
              <a:buBlip>
                <a:blip r:embed="rId3"/>
              </a:buBlip>
            </a:pP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aidata kaasa põllumajandusloomade registris </a:t>
            </a:r>
            <a:r>
              <a:rPr lang="et-EE" sz="2400" dirty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mesilasperede registreerimisele</a:t>
            </a:r>
          </a:p>
          <a:p>
            <a:pPr marL="285750" indent="-285750">
              <a:buBlip>
                <a:blip r:embed="rId3"/>
              </a:buBlip>
            </a:pP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tõhustada </a:t>
            </a:r>
            <a:r>
              <a:rPr lang="et-EE" sz="2400" dirty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mesilashaiguste leviku tõrjumiseks</a:t>
            </a: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kasutatavaid meetmeid</a:t>
            </a:r>
          </a:p>
        </p:txBody>
      </p:sp>
    </p:spTree>
    <p:extLst>
      <p:ext uri="{BB962C8B-B14F-4D97-AF65-F5344CB8AC3E}">
        <p14:creationId xmlns:p14="http://schemas.microsoft.com/office/powerpoint/2010/main" val="188824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500742"/>
            <a:ext cx="10515600" cy="801275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Mesindusprogramm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5600" y="901380"/>
            <a:ext cx="43596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Eesmärk</a:t>
            </a:r>
            <a:r>
              <a:rPr lang="et-EE" sz="2400" dirty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parandada mesindustoodete tootmise ja turustamise tingimusi</a:t>
            </a:r>
          </a:p>
          <a:p>
            <a:endParaRPr lang="et-EE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et-EE" sz="3200" dirty="0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Võimalused</a:t>
            </a:r>
          </a:p>
          <a:p>
            <a:pPr marL="285750" indent="-285750">
              <a:buBlip>
                <a:blip r:embed="rId3"/>
              </a:buBlip>
            </a:pPr>
            <a:r>
              <a:rPr lang="et-EE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Tehniline abi </a:t>
            </a: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mesinikele (nõustamine, kursused, infopäevad, teabematerjalid, koostöö)</a:t>
            </a:r>
          </a:p>
          <a:p>
            <a:pPr marL="285750" indent="-285750">
              <a:buBlip>
                <a:blip r:embed="rId3"/>
              </a:buBlip>
            </a:pPr>
            <a:r>
              <a:rPr lang="et-EE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Kahjurite, haiguste tõrje ja turujärelevalve </a:t>
            </a:r>
            <a:r>
              <a:rPr lang="et-EE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(subsideeritud analüüsid, statistika ja leibkondade uuringud)</a:t>
            </a:r>
          </a:p>
          <a:p>
            <a:pPr marL="285750" indent="-285750">
              <a:buBlip>
                <a:blip r:embed="rId3"/>
              </a:buBlip>
            </a:pPr>
            <a:r>
              <a:rPr lang="et-EE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Mesindustoodete uuringud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1" y="1688400"/>
            <a:ext cx="7091422" cy="39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16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idipõhi-eu2017-MeM-laiformaat">
  <a:themeElements>
    <a:clrScheme name="Valitsusstiil">
      <a:dk1>
        <a:sysClr val="windowText" lastClr="000000"/>
      </a:dk1>
      <a:lt1>
        <a:sysClr val="window" lastClr="FFFFFF"/>
      </a:lt1>
      <a:dk2>
        <a:srgbClr val="006EB5"/>
      </a:dk2>
      <a:lt2>
        <a:srgbClr val="E7E6E6"/>
      </a:lt2>
      <a:accent1>
        <a:srgbClr val="006EB5"/>
      </a:accent1>
      <a:accent2>
        <a:srgbClr val="F0A321"/>
      </a:accent2>
      <a:accent3>
        <a:srgbClr val="003087"/>
      </a:accent3>
      <a:accent4>
        <a:srgbClr val="90C8E8"/>
      </a:accent4>
      <a:accent5>
        <a:srgbClr val="BA432A"/>
      </a:accent5>
      <a:accent6>
        <a:srgbClr val="81D4AF"/>
      </a:accent6>
      <a:hlink>
        <a:srgbClr val="97999B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aidipõhi-eu2017-MeM-laiformaat.potx" id="{471F8A49-AABA-432B-ABC4-90AF3DDBA322}" vid="{073C9349-CFC8-4B64-AD5E-76456E666C59}"/>
    </a:ext>
  </a:extLst>
</a:theme>
</file>

<file path=ppt/theme/theme3.xml><?xml version="1.0" encoding="utf-8"?>
<a:theme xmlns:a="http://schemas.openxmlformats.org/drawingml/2006/main" name="1_slaidipohi-maaeluministeerium-2015-es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E4F988B48A9742AB66C81D4FAB64CE" ma:contentTypeVersion="0" ma:contentTypeDescription="Loo uus dokument" ma:contentTypeScope="" ma:versionID="8f24b37193c7398259732549fa7657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5284b4047f4cf5347f2f816b293bb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3BDDB8-BDE0-462B-93DB-616979A7494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E3308E-813D-4D1C-97CC-C9A65D378E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B138A67-730C-45AA-986C-32E4FC175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708</Words>
  <Application>Microsoft Office PowerPoint</Application>
  <PresentationFormat>Widescreen</PresentationFormat>
  <Paragraphs>123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Roboto Condensed</vt:lpstr>
      <vt:lpstr>Times New Roman</vt:lpstr>
      <vt:lpstr>Office Theme</vt:lpstr>
      <vt:lpstr>slaidipõhi-eu2017-MeM-laiformaat</vt:lpstr>
      <vt:lpstr>1_slaidipohi-maaeluministeerium-2015-est</vt:lpstr>
      <vt:lpstr>Mesinike teabepäev</vt:lpstr>
      <vt:lpstr>Tolmeldajate rollist: kui palju meie toidulaud sõltub tolmeldajatest?</vt:lpstr>
      <vt:lpstr>EL meeturg arvudes</vt:lpstr>
      <vt:lpstr>EL mesindussektori struktuur: mesilasperesid mesiniku kohta</vt:lpstr>
      <vt:lpstr>Mee kaubandus</vt:lpstr>
      <vt:lpstr>Mesilaspered ja mesinikud</vt:lpstr>
      <vt:lpstr>Mesinduse tootmistüüp</vt:lpstr>
      <vt:lpstr>Mesilaspere toetus </vt:lpstr>
      <vt:lpstr>Mesindusprogramm</vt:lpstr>
      <vt:lpstr>Mesilaste korjealade rajamine (MAK 2014-2020)</vt:lpstr>
      <vt:lpstr>Mee nõuetekohasusest</vt:lpstr>
      <vt:lpstr>Mesinduse sektoriaalne sekkumine 2023-2029</vt:lpstr>
      <vt:lpstr>Mesindussektori sekkumise rakendamisest Eestis</vt:lpstr>
      <vt:lpstr>Mesilaste korjeala toetus ÜPP strateegiakavas  2023-2027</vt:lpstr>
      <vt:lpstr>Aitäh!</vt:lpstr>
    </vt:vector>
  </TitlesOfParts>
  <Company>Maaeluministeerium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Erkki Miller</dc:creator>
  <cp:lastModifiedBy>Liina Maasik</cp:lastModifiedBy>
  <cp:revision>38</cp:revision>
  <dcterms:created xsi:type="dcterms:W3CDTF">2021-10-21T12:56:37Z</dcterms:created>
  <dcterms:modified xsi:type="dcterms:W3CDTF">2021-10-29T16:01:52Z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0x0101002DE4F988B48A9742AB66C81D4FAB64CE</vt:lpwstr>
  </property>
</Properties>
</file>