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96" r:id="rId6"/>
    <p:sldId id="281" r:id="rId7"/>
    <p:sldId id="286" r:id="rId8"/>
    <p:sldId id="298" r:id="rId9"/>
    <p:sldId id="300" r:id="rId10"/>
    <p:sldId id="284" r:id="rId11"/>
    <p:sldId id="301" r:id="rId12"/>
    <p:sldId id="292" r:id="rId13"/>
    <p:sldId id="287" r:id="rId14"/>
    <p:sldId id="289" r:id="rId15"/>
    <p:sldId id="290" r:id="rId16"/>
    <p:sldId id="299" r:id="rId17"/>
    <p:sldId id="297" r:id="rId18"/>
    <p:sldId id="302" r:id="rId19"/>
    <p:sldId id="294" r:id="rId20"/>
    <p:sldId id="279" r:id="rId2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55CA3EE-BC89-984C-A7B0-3A2F2820F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1837979"/>
            <a:ext cx="6589644" cy="2584933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025169-5350-3743-83AA-5331F77AE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4641573"/>
            <a:ext cx="6589644" cy="133184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98FBFF71-ACB7-FE43-A643-62C7881D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7744" y="6356350"/>
            <a:ext cx="289365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038916-7E30-A442-94D1-7185435C2549}" type="datetimeFigureOut">
              <a:rPr lang="en-EE" smtClean="0"/>
              <a:pPr/>
              <a:t>03/27/2022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1931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FF783-C2B3-574B-B40F-AF79AF5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17" y="1321904"/>
            <a:ext cx="48794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75D42-99EE-004D-B567-CD2C3ED5D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217" y="2364477"/>
            <a:ext cx="4879492" cy="382518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2F44D-46B1-D643-83B8-7FF62241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19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B848F-461B-7C4A-BA4D-3F7A35E55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4477"/>
            <a:ext cx="5183188" cy="38251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9C89C-80F8-5744-80C1-DACBC1F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03" y="6356350"/>
            <a:ext cx="2743200" cy="365125"/>
          </a:xfrm>
        </p:spPr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946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88CD-BC0F-CA48-974A-3C8B6D4E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4E473-9264-4F4B-89A7-6F8E3727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6515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95F41-FE22-3445-8E91-D9785F0A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6787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4E36-1736-764D-BED6-218C9552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1309816"/>
            <a:ext cx="3827809" cy="99919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373B-4601-5B4F-A6BD-0C5134D2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9815"/>
            <a:ext cx="6172200" cy="4905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1638-17D3-1445-84B3-11C5CCD1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216" y="2483707"/>
            <a:ext cx="3827809" cy="3731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AFB0C-DF0B-8B4F-9FCC-9A12B0B2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58920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E0896-6820-B941-8E5C-8BEAB1F7D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A99F6-193C-8146-AB18-6C8148C5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32B20B-FDC9-8F4C-90CA-8B963575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1309816"/>
            <a:ext cx="3827809" cy="99919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0BF246-9AEB-C54B-BDD4-781B86B34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216" y="2483707"/>
            <a:ext cx="3827809" cy="37317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16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20938-2324-BF45-AB43-96B59F7B0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08F3C-6D18-2E40-A222-0FED6EE6A453}"/>
              </a:ext>
            </a:extLst>
          </p:cNvPr>
          <p:cNvSpPr txBox="1"/>
          <p:nvPr userDrawn="1"/>
        </p:nvSpPr>
        <p:spPr>
          <a:xfrm>
            <a:off x="4908274" y="5874026"/>
            <a:ext cx="237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</a:t>
            </a:r>
            <a:r>
              <a:rPr lang="en-EE" sz="2000" dirty="0">
                <a:solidFill>
                  <a:schemeClr val="bg1"/>
                </a:solidFill>
              </a:rPr>
              <a:t>ta.agri.ee</a:t>
            </a:r>
          </a:p>
        </p:txBody>
      </p:sp>
    </p:spTree>
    <p:extLst>
      <p:ext uri="{BB962C8B-B14F-4D97-AF65-F5344CB8AC3E}">
        <p14:creationId xmlns:p14="http://schemas.microsoft.com/office/powerpoint/2010/main" val="325810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A3C67-BC6D-A34B-A8E7-BA9FAE8AA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5183EC-F9DE-2D4C-A7E1-418754BA5C3F}"/>
              </a:ext>
            </a:extLst>
          </p:cNvPr>
          <p:cNvSpPr txBox="1"/>
          <p:nvPr userDrawn="1"/>
        </p:nvSpPr>
        <p:spPr>
          <a:xfrm>
            <a:off x="4908274" y="5874026"/>
            <a:ext cx="237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</a:t>
            </a:r>
            <a:r>
              <a:rPr lang="en-EE" sz="2000" dirty="0">
                <a:solidFill>
                  <a:schemeClr val="bg1"/>
                </a:solidFill>
              </a:rPr>
              <a:t>ta.agri.ee</a:t>
            </a:r>
          </a:p>
        </p:txBody>
      </p:sp>
    </p:spTree>
    <p:extLst>
      <p:ext uri="{BB962C8B-B14F-4D97-AF65-F5344CB8AC3E}">
        <p14:creationId xmlns:p14="http://schemas.microsoft.com/office/powerpoint/2010/main" val="266851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4B9E7A-B2E8-7245-B8E8-19D7481C3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3E76C-396E-8E48-97C1-5D26E1C393AC}"/>
              </a:ext>
            </a:extLst>
          </p:cNvPr>
          <p:cNvSpPr txBox="1"/>
          <p:nvPr userDrawn="1"/>
        </p:nvSpPr>
        <p:spPr>
          <a:xfrm>
            <a:off x="4908274" y="5874026"/>
            <a:ext cx="237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</a:t>
            </a:r>
            <a:r>
              <a:rPr lang="en-EE" sz="2000" dirty="0">
                <a:solidFill>
                  <a:schemeClr val="bg1"/>
                </a:solidFill>
              </a:rPr>
              <a:t>ta.agri.ee</a:t>
            </a:r>
          </a:p>
        </p:txBody>
      </p:sp>
    </p:spTree>
    <p:extLst>
      <p:ext uri="{BB962C8B-B14F-4D97-AF65-F5344CB8AC3E}">
        <p14:creationId xmlns:p14="http://schemas.microsoft.com/office/powerpoint/2010/main" val="333066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80D72-49B2-B14E-A73C-FBA690792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6379E-BDDF-FB43-B28E-BF24ECEED3FA}"/>
              </a:ext>
            </a:extLst>
          </p:cNvPr>
          <p:cNvSpPr txBox="1"/>
          <p:nvPr userDrawn="1"/>
        </p:nvSpPr>
        <p:spPr>
          <a:xfrm>
            <a:off x="4908274" y="5874026"/>
            <a:ext cx="237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</a:t>
            </a:r>
            <a:r>
              <a:rPr lang="en-EE" sz="2000" dirty="0">
                <a:solidFill>
                  <a:schemeClr val="bg1"/>
                </a:solidFill>
              </a:rPr>
              <a:t>ta.agri.ee</a:t>
            </a:r>
          </a:p>
        </p:txBody>
      </p:sp>
    </p:spTree>
    <p:extLst>
      <p:ext uri="{BB962C8B-B14F-4D97-AF65-F5344CB8AC3E}">
        <p14:creationId xmlns:p14="http://schemas.microsoft.com/office/powerpoint/2010/main" val="4122841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153C9-682B-E44C-8ACA-8DC21014F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4727AE-AD0F-A446-BC46-D0411EAEB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572707"/>
            <a:ext cx="6589644" cy="258493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E13F7AF-981A-B647-B94A-3CFDEE66D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3468756"/>
            <a:ext cx="6589644" cy="133184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38C5709-DC1B-C641-8570-1B68A3D4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7744" y="6132547"/>
            <a:ext cx="289365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038916-7E30-A442-94D1-7185435C2549}" type="datetimeFigureOut">
              <a:rPr lang="en-EE" smtClean="0"/>
              <a:pPr/>
              <a:t>03/27/2022</a:t>
            </a:fld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028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8BF38C-A7BF-EA45-BFE6-9826B4343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6050"/>
            <a:ext cx="12192000" cy="5441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7DAD3-F06D-4D43-B229-041F7DB16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7" y="1837979"/>
            <a:ext cx="6589644" cy="258493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AD6F9-7DA5-A142-912D-18DF9046E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4641573"/>
            <a:ext cx="6589644" cy="133184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F6D4A8D-C587-D343-9C7A-B0E64C1C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7744" y="6356350"/>
            <a:ext cx="289365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038916-7E30-A442-94D1-7185435C2549}" type="datetimeFigureOut">
              <a:rPr lang="en-EE" smtClean="0"/>
              <a:pPr/>
              <a:t>03/27/2022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470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9650CA-6CCD-264E-81EB-DCCD979A0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381F81-A173-4F49-93F8-83A523C50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56E2E84-2633-8E45-BA51-DEE0D4F64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3429000"/>
            <a:ext cx="8120270" cy="24450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9276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0CAF1-50C6-5C47-913A-231BA2F90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E117D-5A31-C642-8FF8-520BB9AE5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1C00758-CEA0-A845-A2C5-64A8D926A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3429000"/>
            <a:ext cx="8120270" cy="24450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607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74B73-0888-6549-9628-01ECB8DF1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AFD79-4A06-D34C-98D4-480D0AB55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38B55A9-BC2B-B34F-85A0-E3B0AA217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3429000"/>
            <a:ext cx="8120270" cy="24450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83502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D3CD9-5A0E-5F4F-B2D0-539F2F7C0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5CA5B8-5330-C547-BBAA-8F2BB31C6D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66557A1-62E0-AD4C-AB89-C92F67700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" y="3429000"/>
            <a:ext cx="8120270" cy="2445027"/>
          </a:xfr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80084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31F6DC-3CBB-7A4D-BB00-9537F7362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9029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7B6A-8321-AD4D-8033-F33E6068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D47F-8A8D-5C4D-B142-27C978C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59E4C9-C11E-B845-8CB9-E03C52DF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1262269"/>
            <a:ext cx="10409584" cy="8547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6168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7356-774B-524A-B6B2-DD6096A5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1262269"/>
            <a:ext cx="10409584" cy="8547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0C74-9876-9E4D-BACE-A96BF80E0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216" y="2364478"/>
            <a:ext cx="4903306" cy="381248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E8704-9591-244D-B2C3-9EC2E8826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64478"/>
            <a:ext cx="5181600" cy="38124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30801-5809-284D-8876-8B6C8993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CC05-4C20-0C41-A0A4-E9CF17BA559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366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E4A18-E941-614B-8942-A8A9DC15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1321904"/>
            <a:ext cx="10409583" cy="85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E4730-4B10-B546-B79E-4087E7E4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16" y="2355574"/>
            <a:ext cx="10409583" cy="382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5A5D-248E-E04E-AAF4-86A092764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16" y="6356350"/>
            <a:ext cx="2464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37CC05-4C20-0C41-A0A4-E9CF17BA5590}" type="slidenum">
              <a:rPr lang="en-EE" smtClean="0"/>
              <a:pPr/>
              <a:t>‹#›</a:t>
            </a:fld>
            <a:endParaRPr lang="en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CA9FD-E400-EB44-8866-8CB5CF6168C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4" r:id="rId4"/>
    <p:sldLayoutId id="2147483665" r:id="rId5"/>
    <p:sldLayoutId id="2147483666" r:id="rId6"/>
    <p:sldLayoutId id="2147483670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67" r:id="rId15"/>
    <p:sldLayoutId id="2147483662" r:id="rId16"/>
    <p:sldLayoutId id="2147483663" r:id="rId17"/>
    <p:sldLayoutId id="2147483671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46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46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46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46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46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al.agri.ee/avalik/#/taimekaitse/taimekaitsevahendid-otsing/et" TargetMode="External"/><Relationship Id="rId2" Type="http://schemas.openxmlformats.org/officeDocument/2006/relationships/hyperlink" Target="https://pta.agri.e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al.agri.ee/avalik/#/taimekaitse/taimekaitsevahendid-otsing/e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al.agri.ee/avalik/#/taimekaitse/taimekaitsevahendid-otsing/e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al.agri.ee/avalik/#/taimekaitse/tkv-turustuskohad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8032-28CF-B648-9704-E2195DB95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 err="1"/>
              <a:t>Mida</a:t>
            </a:r>
            <a:r>
              <a:rPr lang="fi-FI" sz="4400" dirty="0"/>
              <a:t> </a:t>
            </a:r>
            <a:r>
              <a:rPr lang="fi-FI" sz="4400" dirty="0" err="1"/>
              <a:t>jälgib</a:t>
            </a:r>
            <a:r>
              <a:rPr lang="fi-FI" sz="4400" dirty="0"/>
              <a:t> </a:t>
            </a:r>
            <a:r>
              <a:rPr lang="fi-FI" sz="4400" dirty="0" err="1"/>
              <a:t>teadlik</a:t>
            </a:r>
            <a:r>
              <a:rPr lang="fi-FI" sz="4400" dirty="0"/>
              <a:t> </a:t>
            </a:r>
            <a:r>
              <a:rPr lang="fi-FI" sz="4400" dirty="0" err="1"/>
              <a:t>tarbija</a:t>
            </a:r>
            <a:r>
              <a:rPr lang="fi-FI" sz="4400" dirty="0"/>
              <a:t> </a:t>
            </a:r>
            <a:r>
              <a:rPr lang="fi-FI" sz="4400" dirty="0" err="1"/>
              <a:t>taimekaitsevahendite</a:t>
            </a:r>
            <a:r>
              <a:rPr lang="fi-FI" sz="4400" dirty="0"/>
              <a:t> </a:t>
            </a:r>
            <a:r>
              <a:rPr lang="fi-FI" sz="4400" dirty="0" err="1"/>
              <a:t>ostmisel</a:t>
            </a:r>
            <a:r>
              <a:rPr lang="fi-FI" sz="4400" dirty="0"/>
              <a:t> ja </a:t>
            </a:r>
            <a:r>
              <a:rPr lang="fi-FI" sz="4400" dirty="0" err="1"/>
              <a:t>kasutamisel</a:t>
            </a:r>
            <a:r>
              <a:rPr lang="fi-FI" sz="4400" dirty="0"/>
              <a:t>?</a:t>
            </a:r>
            <a:endParaRPr lang="en-E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1A668-5FF8-624B-89E7-EEAE874A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Riina Pärtel</a:t>
            </a:r>
          </a:p>
          <a:p>
            <a:r>
              <a:rPr lang="et-EE" dirty="0"/>
              <a:t>peaspetsialist</a:t>
            </a:r>
          </a:p>
          <a:p>
            <a:r>
              <a:rPr lang="et-EE" dirty="0"/>
              <a:t>26. märts 2022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7868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1959429"/>
            <a:ext cx="10409583" cy="4101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200" b="1" dirty="0">
                <a:solidFill>
                  <a:srgbClr val="FF0000"/>
                </a:solidFill>
              </a:rPr>
              <a:t> </a:t>
            </a:r>
            <a:r>
              <a:rPr lang="et-EE" sz="2400" b="1" dirty="0"/>
              <a:t>Veendu, et taimekaitsevahend omab luba Eestis kasutamiseks </a:t>
            </a:r>
          </a:p>
          <a:p>
            <a:pPr marL="0" indent="0">
              <a:buNone/>
            </a:pPr>
            <a:r>
              <a:rPr lang="et-EE" sz="2400" dirty="0"/>
              <a:t> </a:t>
            </a:r>
            <a:r>
              <a:rPr lang="et-EE" sz="2400" b="1" dirty="0"/>
              <a:t>Kasuta taimekaitsevahendit ainult vastavalt pakendi märgistusele: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veendu, et vahend on lubatud kasutamiseks antud kultuuril ja kasutusalal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jälgi, et kasutad õiget kulunormi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pea kinni lubatud kasutuskordade arvust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teosta töid ainult lubatud ajal (kasvufaas, NB! insektitsiididel kellaaeg, jm)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arvesta kindlasti lisapiirangutega veekogude läheduses ja teiste märgistusel toodud puhvertsoonidega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jälgi tööooteaega/ooteaega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97281"/>
            <a:ext cx="10409584" cy="696685"/>
          </a:xfrm>
        </p:spPr>
        <p:txBody>
          <a:bodyPr>
            <a:normAutofit/>
          </a:bodyPr>
          <a:lstStyle/>
          <a:p>
            <a:r>
              <a:rPr lang="et-EE" sz="3200" dirty="0"/>
              <a:t>Taimekaitsevahendi kasutamine</a:t>
            </a:r>
          </a:p>
        </p:txBody>
      </p:sp>
    </p:spTree>
    <p:extLst>
      <p:ext uri="{BB962C8B-B14F-4D97-AF65-F5344CB8AC3E}">
        <p14:creationId xmlns:p14="http://schemas.microsoft.com/office/powerpoint/2010/main" val="265264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2117034"/>
            <a:ext cx="10409583" cy="428376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t-EE" sz="2200" b="1" dirty="0">
                <a:solidFill>
                  <a:srgbClr val="000000"/>
                </a:solidFill>
                <a:ea typeface="Roboto Condensed" panose="02000000000000000000" pitchFamily="2" charset="0"/>
              </a:rPr>
              <a:t>Veekaitsevööndis, veehaarde sanitaarkaitsealal ja hooldusalal on </a:t>
            </a:r>
            <a:r>
              <a:rPr lang="fi-FI" sz="2200" b="1" dirty="0" err="1">
                <a:solidFill>
                  <a:srgbClr val="000000"/>
                </a:solidFill>
                <a:ea typeface="Roboto Condensed" panose="02000000000000000000" pitchFamily="2" charset="0"/>
              </a:rPr>
              <a:t>taimekaitsevahendi</a:t>
            </a:r>
            <a:r>
              <a:rPr lang="fi-FI" sz="2200" b="1" dirty="0">
                <a:solidFill>
                  <a:srgbClr val="000000"/>
                </a:solidFill>
                <a:ea typeface="Roboto Condensed" panose="02000000000000000000" pitchFamily="2" charset="0"/>
              </a:rPr>
              <a:t> </a:t>
            </a:r>
            <a:r>
              <a:rPr lang="fi-FI" sz="2200" b="1" dirty="0" err="1">
                <a:solidFill>
                  <a:srgbClr val="000000"/>
                </a:solidFill>
                <a:ea typeface="Roboto Condensed" panose="02000000000000000000" pitchFamily="2" charset="0"/>
              </a:rPr>
              <a:t>hoidmine</a:t>
            </a:r>
            <a:r>
              <a:rPr lang="fi-FI" sz="2200" b="1" dirty="0">
                <a:solidFill>
                  <a:srgbClr val="000000"/>
                </a:solidFill>
                <a:ea typeface="Roboto Condensed" panose="02000000000000000000" pitchFamily="2" charset="0"/>
              </a:rPr>
              <a:t> ja </a:t>
            </a:r>
            <a:r>
              <a:rPr lang="fi-FI" sz="2200" b="1" dirty="0" err="1">
                <a:solidFill>
                  <a:srgbClr val="000000"/>
                </a:solidFill>
                <a:ea typeface="Roboto Condensed" panose="02000000000000000000" pitchFamily="2" charset="0"/>
              </a:rPr>
              <a:t>kasutamine</a:t>
            </a:r>
            <a:r>
              <a:rPr lang="et-EE" sz="2200" b="1" dirty="0">
                <a:solidFill>
                  <a:srgbClr val="000000"/>
                </a:solidFill>
                <a:ea typeface="Roboto Condensed" panose="02000000000000000000" pitchFamily="2" charset="0"/>
              </a:rPr>
              <a:t> keelatud.</a:t>
            </a:r>
          </a:p>
          <a:p>
            <a:pPr lvl="0"/>
            <a:r>
              <a:rPr lang="fi-FI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Veekaitsevööndi </a:t>
            </a:r>
            <a:r>
              <a:rPr lang="fi-FI" sz="2000" dirty="0" err="1">
                <a:solidFill>
                  <a:srgbClr val="000000"/>
                </a:solidFill>
                <a:ea typeface="Roboto Condensed" panose="02000000000000000000" pitchFamily="2" charset="0"/>
              </a:rPr>
              <a:t>ulatus</a:t>
            </a:r>
            <a:r>
              <a:rPr lang="fi-FI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:</a:t>
            </a:r>
            <a:b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</a:br>
            <a:r>
              <a:rPr lang="et-EE" sz="1600" dirty="0">
                <a:solidFill>
                  <a:srgbClr val="000000"/>
                </a:solidFill>
                <a:ea typeface="Roboto Condensed" panose="02000000000000000000" pitchFamily="2" charset="0"/>
              </a:rPr>
              <a:t> - Läänemerel, Peipsi, Lämmi- ja Pihkva järvel ning Võrtsjärvel – 20 m;</a:t>
            </a:r>
            <a:br>
              <a:rPr lang="et-EE" sz="1600" dirty="0">
                <a:solidFill>
                  <a:srgbClr val="000000"/>
                </a:solidFill>
                <a:ea typeface="Roboto Condensed" panose="02000000000000000000" pitchFamily="2" charset="0"/>
              </a:rPr>
            </a:br>
            <a:r>
              <a:rPr lang="et-EE" sz="1600" dirty="0">
                <a:solidFill>
                  <a:srgbClr val="000000"/>
                </a:solidFill>
                <a:ea typeface="Roboto Condensed" panose="02000000000000000000" pitchFamily="2" charset="0"/>
              </a:rPr>
              <a:t> - teistel järvedel, veehoidlatel, jõgedel, ojadel, allikatel, peakraavidel ja kanalitel ning maaparandussüsteemide eesvooludel – 10 m;</a:t>
            </a:r>
            <a:br>
              <a:rPr lang="et-EE" sz="1600" dirty="0">
                <a:solidFill>
                  <a:srgbClr val="000000"/>
                </a:solidFill>
                <a:ea typeface="Roboto Condensed" panose="02000000000000000000" pitchFamily="2" charset="0"/>
              </a:rPr>
            </a:br>
            <a:r>
              <a:rPr lang="et-EE" sz="1600" dirty="0">
                <a:solidFill>
                  <a:srgbClr val="000000"/>
                </a:solidFill>
                <a:ea typeface="Roboto Condensed" panose="02000000000000000000" pitchFamily="2" charset="0"/>
              </a:rPr>
              <a:t> - peakraavidel ja maaparandussüsteemide avatud eesvooludena kasutatavatel kraavidel valgalaga alla 10 km</a:t>
            </a:r>
            <a:r>
              <a:rPr lang="et-EE" sz="1600" baseline="30000" dirty="0">
                <a:solidFill>
                  <a:srgbClr val="000000"/>
                </a:solidFill>
                <a:ea typeface="Roboto Condensed" panose="02000000000000000000" pitchFamily="2" charset="0"/>
              </a:rPr>
              <a:t>2</a:t>
            </a:r>
            <a:r>
              <a:rPr lang="et-EE" sz="1600" dirty="0">
                <a:solidFill>
                  <a:srgbClr val="000000"/>
                </a:solidFill>
                <a:ea typeface="Roboto Condensed" panose="02000000000000000000" pitchFamily="2" charset="0"/>
              </a:rPr>
              <a:t> – 1 m.</a:t>
            </a:r>
          </a:p>
          <a:p>
            <a:pPr lvl="0"/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Veehaarde sanitaarkaitseala on joogivee võtmiseks või joogivee tootmiseks kasutatavat veehaaret ümbritsev maa- või </a:t>
            </a:r>
            <a:r>
              <a:rPr lang="et-EE" sz="2000" dirty="0" err="1">
                <a:solidFill>
                  <a:srgbClr val="000000"/>
                </a:solidFill>
                <a:ea typeface="Roboto Condensed" panose="02000000000000000000" pitchFamily="2" charset="0"/>
              </a:rPr>
              <a:t>veeala</a:t>
            </a: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. Sanitaarkaitseala ulatus sõltub võetava vee kogusest ja asukohast.</a:t>
            </a:r>
          </a:p>
          <a:p>
            <a:pPr lvl="0"/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Hooldusala on salvkaevu, puurkaevu või puurauku ümbritsev maa- või </a:t>
            </a:r>
            <a:r>
              <a:rPr lang="et-EE" sz="2000" dirty="0" err="1">
                <a:solidFill>
                  <a:srgbClr val="000000"/>
                </a:solidFill>
                <a:ea typeface="Roboto Condensed" panose="02000000000000000000" pitchFamily="2" charset="0"/>
              </a:rPr>
              <a:t>veeala</a:t>
            </a: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.</a:t>
            </a:r>
            <a:r>
              <a:rPr lang="fi-FI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ea typeface="Roboto Condensed" panose="02000000000000000000" pitchFamily="2" charset="0"/>
              </a:rPr>
              <a:t>Hooldusala</a:t>
            </a:r>
            <a:r>
              <a:rPr lang="fi-FI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ea typeface="Roboto Condensed" panose="02000000000000000000" pitchFamily="2" charset="0"/>
              </a:rPr>
              <a:t>ulatus</a:t>
            </a:r>
            <a:r>
              <a:rPr lang="fi-FI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 on 10 </a:t>
            </a:r>
            <a:r>
              <a:rPr lang="fi-FI" sz="2000" dirty="0" err="1">
                <a:solidFill>
                  <a:srgbClr val="000000"/>
                </a:solidFill>
                <a:ea typeface="Roboto Condensed" panose="02000000000000000000" pitchFamily="2" charset="0"/>
              </a:rPr>
              <a:t>meetrit</a:t>
            </a: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.</a:t>
            </a:r>
          </a:p>
          <a:p>
            <a:pPr lvl="0"/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Allikate ja karstilehtrite ümbruses on keelatud taimekaitsevahendite kasutamine 10 meetri (NTA 50 meetri) ulatuses veepiirist või karstilehtrite servast.</a:t>
            </a: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Põhja- ja pinnavee kaitseks</a:t>
            </a:r>
          </a:p>
        </p:txBody>
      </p:sp>
    </p:spTree>
    <p:extLst>
      <p:ext uri="{BB962C8B-B14F-4D97-AF65-F5344CB8AC3E}">
        <p14:creationId xmlns:p14="http://schemas.microsoft.com/office/powerpoint/2010/main" val="350455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1854926"/>
            <a:ext cx="10409583" cy="45545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t-EE" sz="2400" dirty="0"/>
              <a:t>Jälgi, et pritsimislahuse valmistamine ei toimuks veehaarde sanitaarkaitsealal või veevõtukoha hooldusalal.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/>
              <a:t>Veendu, et taimekaitseseade on töökorras ja läbinud tehnilise ülevaatuse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/>
              <a:t>Tühjaks saanud taimekaitsevahendi pakendid loputa töölahuse valmistamise ajal puhta veega vähemalt kolm korda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/>
              <a:t>Veendu, et pritsitaval alal ei oleks õitsvaid taimi, sh ka õitsvat umbrohtu      </a:t>
            </a:r>
            <a:r>
              <a:rPr lang="et-EE" sz="1900" dirty="0"/>
              <a:t>(välja arvatud juhul, kui taimekaitsevahendi pakendi märgistusel on vastav märge, et taimekaitsevahendit võib kasutada taimede õitsemise ajal, sel juhul võib töid teostada kl 22.00-05.00).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/>
              <a:t>Jälgi, et tuule kiirus pritsimise ajal ei ületaks 4 m/s ja temperatuur ei ületaks 25ºC.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/>
              <a:t>Arvesta tuule suunda lähedal asuvate objektide suhtes, et ära hoida nende võimalik saastumine.</a:t>
            </a: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79864"/>
            <a:ext cx="10409584" cy="644434"/>
          </a:xfrm>
        </p:spPr>
        <p:txBody>
          <a:bodyPr>
            <a:normAutofit/>
          </a:bodyPr>
          <a:lstStyle/>
          <a:p>
            <a:r>
              <a:rPr lang="et-EE" sz="3200" dirty="0"/>
              <a:t>Ohutusnõuded taimekaitsevahendi kasutamisel</a:t>
            </a:r>
          </a:p>
        </p:txBody>
      </p:sp>
    </p:spTree>
    <p:extLst>
      <p:ext uri="{BB962C8B-B14F-4D97-AF65-F5344CB8AC3E}">
        <p14:creationId xmlns:p14="http://schemas.microsoft.com/office/powerpoint/2010/main" val="102729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1793966"/>
            <a:ext cx="10409583" cy="4728754"/>
          </a:xfrm>
        </p:spPr>
        <p:txBody>
          <a:bodyPr>
            <a:normAutofit/>
          </a:bodyPr>
          <a:lstStyle/>
          <a:p>
            <a:r>
              <a:rPr lang="et-EE" sz="2400" dirty="0"/>
              <a:t>Hoia taimekaitsevahendeid lastele kättesaamatus kohas</a:t>
            </a:r>
          </a:p>
          <a:p>
            <a:r>
              <a:rPr lang="et-EE" sz="2400" dirty="0"/>
              <a:t>Säilita vahendeid ainult originaalpakendis </a:t>
            </a:r>
          </a:p>
          <a:p>
            <a:r>
              <a:rPr lang="et-EE" sz="2400" dirty="0"/>
              <a:t>Ka koduaias jälgi taimekaitsevahendite kasutamisel kõiki reegleid: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kasuta taimekaitsevahendit vastavalt kasutusjuhendile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kasuta sobivaid isikukaitsevahendeid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veendu, et ei taimekaitsevahendid ega ka muud kasutatavad kemikaalid (nt sipelgate ja tigude tõrjevahendid, erinevad </a:t>
            </a:r>
            <a:r>
              <a:rPr lang="et-EE" sz="2000" dirty="0" err="1"/>
              <a:t>aerosoolsed</a:t>
            </a:r>
            <a:r>
              <a:rPr lang="et-EE" sz="2000" dirty="0"/>
              <a:t> biotsiidid jms) ei puutuks kokku õitsvate taimedega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veendu, et tuul ei kanna vahendit töödeldavast alast eemale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väldi vahendi sattumist vette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sz="2000" dirty="0"/>
              <a:t>pea kinni taimekaitsevahendi ooteajast</a:t>
            </a:r>
          </a:p>
          <a:p>
            <a:pPr marL="0" indent="0" algn="ctr">
              <a:buNone/>
            </a:pP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Vaja </a:t>
            </a:r>
            <a:r>
              <a:rPr lang="fi-FI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ikka</a:t>
            </a: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fi-FI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perra</a:t>
            </a: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fi-FI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kaeda,et</a:t>
            </a: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fi-FI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kahjuritõrje</a:t>
            </a:r>
            <a:r>
              <a:rPr lang="et-EE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ei </a:t>
            </a:r>
            <a:r>
              <a:rPr lang="fi-FI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kahjustaks</a:t>
            </a: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  <a:r>
              <a:rPr lang="fi-FI" dirty="0" err="1">
                <a:solidFill>
                  <a:srgbClr val="00B050"/>
                </a:solidFill>
                <a:latin typeface="Brush Script MT" panose="03060802040406070304" pitchFamily="66" charset="0"/>
              </a:rPr>
              <a:t>aeda</a:t>
            </a:r>
            <a:r>
              <a:rPr lang="fi-FI" dirty="0">
                <a:solidFill>
                  <a:srgbClr val="00B050"/>
                </a:solidFill>
                <a:latin typeface="Brush Script MT" panose="03060802040406070304" pitchFamily="66" charset="0"/>
              </a:rPr>
              <a:t>!</a:t>
            </a:r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01487"/>
            <a:ext cx="10409584" cy="687976"/>
          </a:xfrm>
        </p:spPr>
        <p:txBody>
          <a:bodyPr>
            <a:normAutofit/>
          </a:bodyPr>
          <a:lstStyle/>
          <a:p>
            <a:r>
              <a:rPr lang="et-EE" sz="3200" dirty="0"/>
              <a:t>Taimekaitsevahendid koduses majapidamises</a:t>
            </a:r>
          </a:p>
        </p:txBody>
      </p:sp>
    </p:spTree>
    <p:extLst>
      <p:ext uri="{BB962C8B-B14F-4D97-AF65-F5344CB8AC3E}">
        <p14:creationId xmlns:p14="http://schemas.microsoft.com/office/powerpoint/2010/main" val="147095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2238102"/>
            <a:ext cx="10409583" cy="4249783"/>
          </a:xfrm>
        </p:spPr>
        <p:txBody>
          <a:bodyPr>
            <a:normAutofit/>
          </a:bodyPr>
          <a:lstStyle/>
          <a:p>
            <a:r>
              <a:rPr lang="et-EE" sz="2600" dirty="0">
                <a:ea typeface="Roboto Condensed" panose="02000000000000000000" pitchFamily="2" charset="0"/>
              </a:rPr>
              <a:t>Osta ja k</a:t>
            </a:r>
            <a:r>
              <a:rPr lang="fi-FI" sz="2600" dirty="0">
                <a:ea typeface="Roboto Condensed" panose="02000000000000000000" pitchFamily="2" charset="0"/>
              </a:rPr>
              <a:t>asuta </a:t>
            </a:r>
            <a:r>
              <a:rPr lang="et-EE" sz="2600" dirty="0">
                <a:ea typeface="Roboto Condensed" panose="02000000000000000000" pitchFamily="2" charset="0"/>
              </a:rPr>
              <a:t>ainult </a:t>
            </a:r>
            <a:r>
              <a:rPr lang="fi-FI" sz="2600" dirty="0" err="1">
                <a:ea typeface="Roboto Condensed" panose="02000000000000000000" pitchFamily="2" charset="0"/>
              </a:rPr>
              <a:t>Eestis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fi-FI" sz="2600" dirty="0" err="1">
                <a:ea typeface="Roboto Condensed" panose="02000000000000000000" pitchFamily="2" charset="0"/>
              </a:rPr>
              <a:t>turule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fi-FI" sz="2600" dirty="0" err="1">
                <a:ea typeface="Roboto Condensed" panose="02000000000000000000" pitchFamily="2" charset="0"/>
              </a:rPr>
              <a:t>lubatud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et-EE" sz="2600" dirty="0">
                <a:ea typeface="Roboto Condensed" panose="02000000000000000000" pitchFamily="2" charset="0"/>
              </a:rPr>
              <a:t>taimekaitsevahendeid </a:t>
            </a:r>
          </a:p>
          <a:p>
            <a:r>
              <a:rPr lang="fi-FI" sz="2600" dirty="0">
                <a:ea typeface="Roboto Condensed" panose="02000000000000000000" pitchFamily="2" charset="0"/>
              </a:rPr>
              <a:t>Soeta </a:t>
            </a:r>
            <a:r>
              <a:rPr lang="fi-FI" sz="2600" dirty="0" err="1">
                <a:ea typeface="Roboto Condensed" panose="02000000000000000000" pitchFamily="2" charset="0"/>
              </a:rPr>
              <a:t>vajaminev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fi-FI" sz="2600" dirty="0" err="1">
                <a:ea typeface="Roboto Condensed" panose="02000000000000000000" pitchFamily="2" charset="0"/>
              </a:rPr>
              <a:t>taimekaitsevahend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fi-FI" sz="2600" dirty="0" err="1">
                <a:ea typeface="Roboto Condensed" panose="02000000000000000000" pitchFamily="2" charset="0"/>
              </a:rPr>
              <a:t>usaldusväärselt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fi-FI" sz="2600" dirty="0" err="1">
                <a:ea typeface="Roboto Condensed" panose="02000000000000000000" pitchFamily="2" charset="0"/>
              </a:rPr>
              <a:t>turustajalt</a:t>
            </a:r>
            <a:r>
              <a:rPr lang="fi-FI" sz="2600" dirty="0">
                <a:ea typeface="Roboto Condensed" panose="02000000000000000000" pitchFamily="2" charset="0"/>
              </a:rPr>
              <a:t>.</a:t>
            </a:r>
          </a:p>
          <a:p>
            <a:r>
              <a:rPr lang="et-EE" sz="2600" dirty="0">
                <a:ea typeface="Roboto Condensed" panose="02000000000000000000" pitchFamily="2" charset="0"/>
              </a:rPr>
              <a:t>Arvesta integreeritud taimekaitse põhimõtetega</a:t>
            </a:r>
          </a:p>
          <a:p>
            <a:r>
              <a:rPr lang="et-EE" sz="2600" dirty="0">
                <a:ea typeface="Roboto Condensed" panose="02000000000000000000" pitchFamily="2" charset="0"/>
              </a:rPr>
              <a:t>K</a:t>
            </a:r>
            <a:r>
              <a:rPr lang="fi-FI" sz="2600" dirty="0">
                <a:ea typeface="Roboto Condensed" panose="02000000000000000000" pitchFamily="2" charset="0"/>
              </a:rPr>
              <a:t>asuta</a:t>
            </a:r>
            <a:r>
              <a:rPr lang="et-EE" sz="2600" dirty="0">
                <a:ea typeface="Roboto Condensed" panose="02000000000000000000" pitchFamily="2" charset="0"/>
              </a:rPr>
              <a:t> taimekaitsevahendit ainult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et-EE" sz="2600" dirty="0">
                <a:ea typeface="Roboto Condensed" panose="02000000000000000000" pitchFamily="2" charset="0"/>
              </a:rPr>
              <a:t>vastavalt kasutusjuhendile</a:t>
            </a:r>
          </a:p>
          <a:p>
            <a:r>
              <a:rPr lang="et-EE" sz="2600" dirty="0">
                <a:ea typeface="Roboto Condensed" panose="02000000000000000000" pitchFamily="2" charset="0"/>
              </a:rPr>
              <a:t>Pea kinni kõigist ohutusnõuetest</a:t>
            </a:r>
          </a:p>
          <a:p>
            <a:r>
              <a:rPr lang="et-EE" sz="2600" dirty="0">
                <a:ea typeface="Roboto Condensed" panose="02000000000000000000" pitchFamily="2" charset="0"/>
              </a:rPr>
              <a:t>Pea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fi-FI" sz="2600" dirty="0" err="1">
                <a:ea typeface="Roboto Condensed" panose="02000000000000000000" pitchFamily="2" charset="0"/>
              </a:rPr>
              <a:t>kinni</a:t>
            </a:r>
            <a:r>
              <a:rPr lang="fi-FI" sz="2600" dirty="0">
                <a:ea typeface="Roboto Condensed" panose="02000000000000000000" pitchFamily="2" charset="0"/>
              </a:rPr>
              <a:t> </a:t>
            </a:r>
            <a:r>
              <a:rPr lang="et-EE" sz="2600" dirty="0">
                <a:ea typeface="Roboto Condensed" panose="02000000000000000000" pitchFamily="2" charset="0"/>
              </a:rPr>
              <a:t>veekaitse </a:t>
            </a:r>
            <a:r>
              <a:rPr lang="fi-FI" sz="2600" dirty="0" err="1">
                <a:ea typeface="Roboto Condensed" panose="02000000000000000000" pitchFamily="2" charset="0"/>
              </a:rPr>
              <a:t>nõuetest</a:t>
            </a:r>
            <a:endParaRPr lang="et-EE" sz="2600" dirty="0">
              <a:ea typeface="Roboto Condensed" panose="02000000000000000000" pitchFamily="2" charset="0"/>
            </a:endParaRPr>
          </a:p>
          <a:p>
            <a:r>
              <a:rPr lang="et-EE" sz="2600" dirty="0">
                <a:ea typeface="Roboto Condensed" panose="02000000000000000000" pitchFamily="2" charset="0"/>
              </a:rPr>
              <a:t>Kasuta taimekaitsetööl isikukaitsevahendeid</a:t>
            </a:r>
          </a:p>
          <a:p>
            <a:r>
              <a:rPr lang="et-EE" sz="2600" dirty="0">
                <a:ea typeface="Roboto Condensed" panose="02000000000000000000" pitchFamily="2" charset="0"/>
              </a:rPr>
              <a:t>Hoiusta taimekaitsevahendeid turvaliselt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262270"/>
            <a:ext cx="10409584" cy="610074"/>
          </a:xfrm>
        </p:spPr>
        <p:txBody>
          <a:bodyPr>
            <a:normAutofit/>
          </a:bodyPr>
          <a:lstStyle/>
          <a:p>
            <a:r>
              <a:rPr lang="et-EE" sz="3200" dirty="0"/>
              <a:t>Kokkuvõtteks </a:t>
            </a:r>
            <a:endParaRPr lang="et-EE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8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Teavita! Teadlikult.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4216" y="2220686"/>
            <a:ext cx="10409583" cy="4336868"/>
          </a:xfrm>
        </p:spPr>
        <p:txBody>
          <a:bodyPr/>
          <a:lstStyle/>
          <a:p>
            <a:pPr marL="0" indent="0">
              <a:buNone/>
            </a:pPr>
            <a:r>
              <a:rPr lang="et-EE" sz="2400" dirty="0"/>
              <a:t>Teavita Põllumajandus- ja Toiduametit</a:t>
            </a:r>
          </a:p>
          <a:p>
            <a:r>
              <a:rPr lang="et-EE" sz="2400" dirty="0"/>
              <a:t>kui märkad, et kusagil pakutakse müügiks kahtlase välimuse või päritoluga tooteid</a:t>
            </a:r>
          </a:p>
          <a:p>
            <a:r>
              <a:rPr lang="et-EE" sz="2400" dirty="0"/>
              <a:t>kui märkad, et kasutatakse kahtlase välimuse või päritoluga taimekaitsevahendeid</a:t>
            </a:r>
          </a:p>
          <a:p>
            <a:r>
              <a:rPr lang="et-EE" sz="2400" dirty="0"/>
              <a:t>kui märkad nõuete rikkumist                                                  taimekaitsevahendite kasutamisel </a:t>
            </a:r>
          </a:p>
          <a:p>
            <a:pPr marL="0" indent="0">
              <a:buNone/>
            </a:pPr>
            <a:endParaRPr lang="et-E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t-EE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92" y="3821742"/>
            <a:ext cx="4770533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5325" y="1393371"/>
            <a:ext cx="9840685" cy="355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t-EE" sz="2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/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Vajaliku info leiad:</a:t>
            </a:r>
          </a:p>
          <a:p>
            <a:pPr lvl="0"/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hlinkClick r:id="rId2"/>
              </a:rPr>
              <a:t>PTA koduleht</a:t>
            </a:r>
            <a:endParaRPr lang="et-EE" sz="2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/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hlinkClick r:id="rId3"/>
              </a:rPr>
              <a:t>Taimekaitsevahendite register</a:t>
            </a:r>
            <a:endParaRPr lang="et-EE" sz="24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/>
            <a:endParaRPr lang="et-EE" sz="2400" dirty="0">
              <a:solidFill>
                <a:srgbClr val="FF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t-EE" sz="3600" i="1" dirty="0">
              <a:solidFill>
                <a:schemeClr val="accent1"/>
              </a:solidFill>
              <a:latin typeface="Brush Script MT" panose="03060802040406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t-EE" sz="3600" i="1" dirty="0">
                <a:solidFill>
                  <a:schemeClr val="accent1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Valikud las õiged olla, vaid nii saab taime tänu tulla!</a:t>
            </a:r>
            <a:endParaRPr lang="et-EE" sz="3600" dirty="0">
              <a:solidFill>
                <a:schemeClr val="accent1"/>
              </a:solidFill>
              <a:latin typeface="Brush Script MT" panose="03060802040406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t-EE" sz="2800" dirty="0">
              <a:solidFill>
                <a:srgbClr val="0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713" y="3845359"/>
            <a:ext cx="1408298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2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FFE2-E514-354B-BCC6-D1FC2EE91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Tänan kuulamast!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2C80F-E27D-7548-8604-417236266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Riina Pärtel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12674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2142308"/>
            <a:ext cx="10409583" cy="4310743"/>
          </a:xfrm>
        </p:spPr>
        <p:txBody>
          <a:bodyPr>
            <a:normAutofit/>
          </a:bodyPr>
          <a:lstStyle/>
          <a:p>
            <a:r>
              <a:rPr lang="et-EE" sz="2400" dirty="0"/>
              <a:t>Taimekaitsetööd on osa tänapäevasest taimekasvatusest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dirty="0"/>
              <a:t>taimehaiguste ja -kahjurite ning umbrohtude tõrjeks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t-EE" dirty="0"/>
              <a:t>saagi suuruse ja kvaliteedi parandamiseks</a:t>
            </a:r>
          </a:p>
          <a:p>
            <a:r>
              <a:rPr lang="et-EE" sz="2400" dirty="0"/>
              <a:t>Taimekaitset võib vajada ka koduaed</a:t>
            </a:r>
          </a:p>
          <a:p>
            <a:r>
              <a:rPr lang="et-EE" sz="2400"/>
              <a:t>Turule </a:t>
            </a:r>
            <a:r>
              <a:rPr lang="et-EE" sz="2400" dirty="0"/>
              <a:t>lubatud taimekaitsevahendid on inimestele, loomadele, keskkonnale sh </a:t>
            </a:r>
            <a:r>
              <a:rPr lang="et-EE" sz="2400" dirty="0" err="1"/>
              <a:t>tolmeldajatele</a:t>
            </a:r>
            <a:r>
              <a:rPr lang="et-EE" sz="2400" dirty="0"/>
              <a:t> kujutatava riski osas põhjalikult hinnatud</a:t>
            </a:r>
          </a:p>
          <a:p>
            <a:r>
              <a:rPr lang="et-EE" sz="2400" dirty="0"/>
              <a:t>Eestis taimekaitsetööde tegemine rangelt reglementeeritud</a:t>
            </a:r>
          </a:p>
          <a:p>
            <a:pPr marL="0" indent="0">
              <a:buNone/>
            </a:pPr>
            <a:r>
              <a:rPr lang="et-EE" sz="2400" dirty="0"/>
              <a:t>Riskihinnang ja kasutamise reeglid kokku loovad olukorra, kus taimekaitsevahendite ja –tööde poolt tekkiv risk inimestele ja keskkonnale  on viidud miinimumini.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45029"/>
            <a:ext cx="10409584" cy="1097279"/>
          </a:xfrm>
        </p:spPr>
        <p:txBody>
          <a:bodyPr>
            <a:normAutofit/>
          </a:bodyPr>
          <a:lstStyle/>
          <a:p>
            <a:r>
              <a:rPr lang="et-EE" sz="3200" dirty="0"/>
              <a:t>Taimekaitse</a:t>
            </a:r>
          </a:p>
        </p:txBody>
      </p:sp>
    </p:spTree>
    <p:extLst>
      <p:ext uri="{BB962C8B-B14F-4D97-AF65-F5344CB8AC3E}">
        <p14:creationId xmlns:p14="http://schemas.microsoft.com/office/powerpoint/2010/main" val="269265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7" y="1724297"/>
            <a:ext cx="10237590" cy="497259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t-EE" sz="6000" b="1" dirty="0"/>
              <a:t>Taotlus Põllumajandus ja Toiduametile (PTA-</a:t>
            </a:r>
            <a:r>
              <a:rPr lang="et-EE" sz="6000" b="1" dirty="0" err="1"/>
              <a:t>le</a:t>
            </a:r>
            <a:r>
              <a:rPr lang="et-EE" sz="6000" b="1" dirty="0"/>
              <a:t>)</a:t>
            </a:r>
          </a:p>
          <a:p>
            <a:pPr marL="0" indent="0">
              <a:buNone/>
            </a:pPr>
            <a:endParaRPr lang="et-EE" sz="2500" dirty="0"/>
          </a:p>
          <a:p>
            <a:r>
              <a:rPr lang="et-EE" sz="5000" dirty="0"/>
              <a:t>Taimekaitsevahendi riskihindamine tagamaks, et toote kasutamine ei kahjusta inimeste tervist, loomade tervist ega keskkonda: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 err="1"/>
              <a:t>füüsikalis</a:t>
            </a:r>
            <a:r>
              <a:rPr lang="et-EE" sz="2900" dirty="0"/>
              <a:t>-keemilised omadused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/>
              <a:t>toksikoloogilised omadused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 err="1"/>
              <a:t>ökotoksikoloogilised</a:t>
            </a:r>
            <a:r>
              <a:rPr lang="et-EE" sz="2900" dirty="0"/>
              <a:t> omadused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/>
              <a:t>käitumine ja levik keskkonnas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/>
              <a:t>mõju mittesihtmärkorganismidele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/>
              <a:t>jäägid toidus, põllumajandussaadustes ja söödas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900" dirty="0"/>
              <a:t>efektiivsus taimekahjustajatele ja põllukultuuridele</a:t>
            </a:r>
          </a:p>
          <a:p>
            <a:r>
              <a:rPr lang="et-EE" sz="5000" dirty="0"/>
              <a:t>Arvestame lisaks meie </a:t>
            </a:r>
            <a:r>
              <a:rPr lang="et-EE" sz="5000" dirty="0" err="1"/>
              <a:t>agroklimaatilisi</a:t>
            </a:r>
            <a:r>
              <a:rPr lang="et-EE" sz="5000" dirty="0"/>
              <a:t> tingimusi ja keskkonna iseärasusi </a:t>
            </a:r>
          </a:p>
          <a:p>
            <a:r>
              <a:rPr lang="et-EE" sz="5000" dirty="0"/>
              <a:t>Määrame täpsed kasutamise tingimused</a:t>
            </a:r>
          </a:p>
          <a:p>
            <a:r>
              <a:rPr lang="et-EE" sz="5000" dirty="0"/>
              <a:t>Teeme otsuse, kas ja millistel tingimustel taimekaitsevahend saab turule</a:t>
            </a:r>
          </a:p>
          <a:p>
            <a:pPr marL="0" indent="0">
              <a:buNone/>
            </a:pPr>
            <a:endParaRPr lang="et-EE" sz="5000" dirty="0"/>
          </a:p>
          <a:p>
            <a:pPr marL="0" indent="0">
              <a:buNone/>
            </a:pPr>
            <a:r>
              <a:rPr lang="et-EE" sz="6000" b="1" dirty="0"/>
              <a:t>Toode kantakse </a:t>
            </a:r>
            <a:r>
              <a:rPr lang="et-EE" sz="6000" dirty="0">
                <a:hlinkClick r:id="rId2"/>
              </a:rPr>
              <a:t>Taimekaitsevahendite registrisse</a:t>
            </a:r>
            <a:endParaRPr lang="et-EE" sz="6000" dirty="0"/>
          </a:p>
          <a:p>
            <a:pPr marL="0" indent="0">
              <a:buNone/>
            </a:pPr>
            <a:r>
              <a:rPr lang="et-EE" sz="2200" dirty="0"/>
              <a:t>        </a:t>
            </a:r>
          </a:p>
          <a:p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79863"/>
            <a:ext cx="10409584" cy="574767"/>
          </a:xfrm>
        </p:spPr>
        <p:txBody>
          <a:bodyPr>
            <a:normAutofit/>
          </a:bodyPr>
          <a:lstStyle/>
          <a:p>
            <a:r>
              <a:rPr lang="et-EE" sz="3200" dirty="0"/>
              <a:t>Kuidas jõuab taimekaitsevahend Eestis turule?</a:t>
            </a:r>
          </a:p>
        </p:txBody>
      </p:sp>
    </p:spTree>
    <p:extLst>
      <p:ext uri="{BB962C8B-B14F-4D97-AF65-F5344CB8AC3E}">
        <p14:creationId xmlns:p14="http://schemas.microsoft.com/office/powerpoint/2010/main" val="393554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2117034"/>
            <a:ext cx="10409583" cy="39180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t-EE" sz="2400" dirty="0">
                <a:solidFill>
                  <a:srgbClr val="000000"/>
                </a:solidFill>
                <a:ea typeface="Roboto Condensed" panose="02000000000000000000" pitchFamily="2" charset="0"/>
              </a:rPr>
              <a:t>Eestis tohib kasutada ainult taimekaitsevahendeid, mis on meil turule lubatud ja kantud taimekaitsevahendite registrisse.</a:t>
            </a:r>
          </a:p>
          <a:p>
            <a:pPr marL="0" lvl="0" indent="0">
              <a:buNone/>
            </a:pPr>
            <a:r>
              <a:rPr lang="et-EE" sz="2400" dirty="0">
                <a:solidFill>
                  <a:srgbClr val="000000"/>
                </a:solidFill>
              </a:rPr>
              <a:t>Taimekaitsevahendite register PTA kodulehel</a:t>
            </a:r>
          </a:p>
          <a:p>
            <a:pPr marL="0" lvl="0" indent="0">
              <a:buNone/>
            </a:pPr>
            <a:r>
              <a:rPr lang="et-EE" sz="2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2"/>
              </a:rPr>
              <a:t>https://portaal.agri.ee/avalik/#/taimekaitse/taimekaitsevahendid-otsing/et</a:t>
            </a:r>
            <a:endParaRPr lang="et-EE" sz="2000" dirty="0">
              <a:solidFill>
                <a:srgbClr val="000000"/>
              </a:solidFill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info reaalajas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erinevad otsinguvõimalused (sh vabamüügis olevad taimekaitsevahendid)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kasutustingimused kergesti leitavad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t-EE" sz="2000" dirty="0">
                <a:solidFill>
                  <a:srgbClr val="000000"/>
                </a:solidFill>
                <a:ea typeface="Roboto Condensed" panose="02000000000000000000" pitchFamily="2" charset="0"/>
              </a:rPr>
              <a:t>infolehed toote juures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t-EE" sz="2000" dirty="0">
                <a:ea typeface="Roboto Condensed" panose="02000000000000000000" pitchFamily="2" charset="0"/>
              </a:rPr>
              <a:t>piktogrammid hästi nähtavad -&gt; toodete omadused võrreldavad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Taimekaitsevahendite register</a:t>
            </a:r>
          </a:p>
        </p:txBody>
      </p:sp>
    </p:spTree>
    <p:extLst>
      <p:ext uri="{BB962C8B-B14F-4D97-AF65-F5344CB8AC3E}">
        <p14:creationId xmlns:p14="http://schemas.microsoft.com/office/powerpoint/2010/main" val="135348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2699658"/>
            <a:ext cx="10409583" cy="3477306"/>
          </a:xfrm>
        </p:spPr>
        <p:txBody>
          <a:bodyPr/>
          <a:lstStyle/>
          <a:p>
            <a:r>
              <a:rPr lang="et-EE" sz="2400" dirty="0"/>
              <a:t>24.03.2022 seisuga turule lubatud 396 taimekaitsevahendit</a:t>
            </a:r>
          </a:p>
          <a:p>
            <a:r>
              <a:rPr lang="et-EE" sz="2400" dirty="0"/>
              <a:t>Neist vabamüügis on 40</a:t>
            </a:r>
          </a:p>
          <a:p>
            <a:r>
              <a:rPr lang="et-EE" sz="2400" dirty="0"/>
              <a:t>Klassifikatsioon sõltub vahendi omadustest</a:t>
            </a:r>
          </a:p>
          <a:p>
            <a:r>
              <a:rPr lang="et-EE" sz="2400" dirty="0"/>
              <a:t>Vabamüügis pakendi suurus kuni 1 l või 1 kg</a:t>
            </a:r>
          </a:p>
          <a:p>
            <a:r>
              <a:rPr lang="et-EE" sz="2400" dirty="0"/>
              <a:t>Vabamüügi preparaat </a:t>
            </a:r>
            <a:r>
              <a:rPr lang="fi-FI" sz="2400" dirty="0"/>
              <a:t>ei </a:t>
            </a:r>
            <a:r>
              <a:rPr lang="fi-FI" sz="2400" dirty="0" err="1"/>
              <a:t>eelda</a:t>
            </a:r>
            <a:r>
              <a:rPr lang="fi-FI" sz="2400" dirty="0"/>
              <a:t> </a:t>
            </a:r>
            <a:r>
              <a:rPr lang="fi-FI" sz="2400" dirty="0" err="1"/>
              <a:t>spetsiaalsete</a:t>
            </a:r>
            <a:r>
              <a:rPr lang="fi-FI" sz="2400" dirty="0"/>
              <a:t> </a:t>
            </a:r>
            <a:r>
              <a:rPr lang="fi-FI" sz="2400" dirty="0" err="1"/>
              <a:t>isikukaitsevahendite</a:t>
            </a:r>
            <a:r>
              <a:rPr lang="fi-FI" sz="2400" dirty="0"/>
              <a:t> </a:t>
            </a:r>
            <a:r>
              <a:rPr lang="fi-FI" sz="2400" dirty="0" err="1"/>
              <a:t>kasutamist</a:t>
            </a:r>
            <a:endParaRPr lang="et-EE" sz="2400" dirty="0"/>
          </a:p>
          <a:p>
            <a:r>
              <a:rPr lang="et-EE" sz="2400" dirty="0"/>
              <a:t>Profivahendite kasutamine nõuab suuremaid teadmisi ja ettevalmistust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/>
              <a:t>Vabamüügis/ taimekaitsetunnistuse alusel müüdavad vahendid </a:t>
            </a:r>
          </a:p>
        </p:txBody>
      </p:sp>
    </p:spTree>
    <p:extLst>
      <p:ext uri="{BB962C8B-B14F-4D97-AF65-F5344CB8AC3E}">
        <p14:creationId xmlns:p14="http://schemas.microsoft.com/office/powerpoint/2010/main" val="177733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1863634"/>
            <a:ext cx="10646893" cy="4781006"/>
          </a:xfrm>
        </p:spPr>
        <p:txBody>
          <a:bodyPr>
            <a:normAutofit/>
          </a:bodyPr>
          <a:lstStyle/>
          <a:p>
            <a:r>
              <a:rPr lang="et-EE" sz="2400" dirty="0">
                <a:solidFill>
                  <a:srgbClr val="000000"/>
                </a:solidFill>
              </a:rPr>
              <a:t>Ka hobiaednikul mõistlik rakendada integreeritud taimekaitse põhimõtteid.</a:t>
            </a:r>
          </a:p>
          <a:p>
            <a:pPr marL="0" lvl="0" indent="0">
              <a:buNone/>
            </a:pPr>
            <a:r>
              <a:rPr lang="et-EE" sz="2400" dirty="0">
                <a:solidFill>
                  <a:srgbClr val="000000"/>
                </a:solidFill>
              </a:rPr>
              <a:t>Ennetus + vaatlus + sekkumine + analüüs = integreeritud taimekaitse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t-EE" sz="2400" dirty="0">
                <a:solidFill>
                  <a:srgbClr val="000000"/>
                </a:solidFill>
              </a:rPr>
              <a:t>mehhaaniline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t-EE" sz="2400" dirty="0">
                <a:solidFill>
                  <a:srgbClr val="000000"/>
                </a:solidFill>
              </a:rPr>
              <a:t>bioloogiline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et-EE" sz="2400" dirty="0">
                <a:solidFill>
                  <a:srgbClr val="000000"/>
                </a:solidFill>
              </a:rPr>
              <a:t>keemiline</a:t>
            </a:r>
          </a:p>
          <a:p>
            <a:pPr marL="0" indent="0">
              <a:buNone/>
            </a:pPr>
            <a:r>
              <a:rPr lang="et-EE" dirty="0">
                <a:solidFill>
                  <a:srgbClr val="00B050"/>
                </a:solidFill>
                <a:latin typeface="Brush Script MT" panose="03060802040406070304" pitchFamily="66" charset="0"/>
              </a:rPr>
              <a:t>Küll annab koduaed Sulle preemia,</a:t>
            </a:r>
          </a:p>
          <a:p>
            <a:pPr marL="0" indent="0">
              <a:buNone/>
            </a:pPr>
            <a:r>
              <a:rPr lang="et-EE" dirty="0">
                <a:solidFill>
                  <a:srgbClr val="00B050"/>
                </a:solidFill>
                <a:latin typeface="Brush Script MT" panose="03060802040406070304" pitchFamily="66" charset="0"/>
              </a:rPr>
              <a:t>kui hoiad eemal tast liigse keemia</a:t>
            </a:r>
            <a:r>
              <a:rPr lang="et-EE" dirty="0">
                <a:solidFill>
                  <a:srgbClr val="00B05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</a:t>
            </a:r>
            <a:endParaRPr lang="et-EE" dirty="0">
              <a:solidFill>
                <a:srgbClr val="00B050"/>
              </a:solidFill>
              <a:latin typeface="Brush Script MT" panose="03060802040406070304" pitchFamily="66" charset="0"/>
            </a:endParaRPr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Kasuta professionaali teenust.</a:t>
            </a:r>
          </a:p>
          <a:p>
            <a:r>
              <a:rPr lang="fi-FI" sz="2400" dirty="0" err="1"/>
              <a:t>Piisava</a:t>
            </a:r>
            <a:r>
              <a:rPr lang="fi-FI" sz="2400" dirty="0"/>
              <a:t> </a:t>
            </a:r>
            <a:r>
              <a:rPr lang="fi-FI" sz="2400" dirty="0" err="1"/>
              <a:t>vajaduse</a:t>
            </a:r>
            <a:r>
              <a:rPr lang="fi-FI" sz="2400" dirty="0"/>
              <a:t> </a:t>
            </a:r>
            <a:r>
              <a:rPr lang="fi-FI" sz="2400" dirty="0" err="1"/>
              <a:t>korral</a:t>
            </a:r>
            <a:r>
              <a:rPr lang="fi-FI" sz="2400" dirty="0"/>
              <a:t> </a:t>
            </a:r>
            <a:r>
              <a:rPr lang="fi-FI" sz="2400" dirty="0" err="1"/>
              <a:t>kaalu</a:t>
            </a:r>
            <a:r>
              <a:rPr lang="fi-FI" sz="2400" dirty="0"/>
              <a:t> </a:t>
            </a:r>
            <a:r>
              <a:rPr lang="fi-FI" sz="2400" dirty="0" err="1"/>
              <a:t>taimekaitsekoolituse</a:t>
            </a:r>
            <a:r>
              <a:rPr lang="fi-FI" sz="2400" dirty="0"/>
              <a:t> </a:t>
            </a:r>
            <a:r>
              <a:rPr lang="fi-FI" sz="2400" dirty="0" err="1"/>
              <a:t>läbimist</a:t>
            </a:r>
            <a:r>
              <a:rPr lang="fi-FI" sz="2400" dirty="0"/>
              <a:t>. </a:t>
            </a:r>
            <a:endParaRPr lang="et-E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71155"/>
            <a:ext cx="10409584" cy="670559"/>
          </a:xfrm>
        </p:spPr>
        <p:txBody>
          <a:bodyPr>
            <a:normAutofit/>
          </a:bodyPr>
          <a:lstStyle/>
          <a:p>
            <a:r>
              <a:rPr lang="et-EE" sz="3200" dirty="0"/>
              <a:t>Kui vabamüügis ei ole sobivat vahendit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874" y="2675708"/>
            <a:ext cx="4023360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216" y="2151017"/>
            <a:ext cx="10409583" cy="3927566"/>
          </a:xfrm>
        </p:spPr>
        <p:txBody>
          <a:bodyPr>
            <a:normAutofit/>
          </a:bodyPr>
          <a:lstStyle/>
          <a:p>
            <a:r>
              <a:rPr lang="et-EE" sz="2400" dirty="0">
                <a:ea typeface="Calibri" panose="020F0502020204030204" pitchFamily="34" charset="0"/>
              </a:rPr>
              <a:t>Osta ainult Eestis ametlikult registreeritud taimekaitsevahendeid</a:t>
            </a:r>
          </a:p>
          <a:p>
            <a:r>
              <a:rPr lang="et-EE" sz="2400" dirty="0">
                <a:ea typeface="Calibri" panose="020F0502020204030204" pitchFamily="34" charset="0"/>
              </a:rPr>
              <a:t>Osta vajaminev taimekaitsevahend usaldusväärselt </a:t>
            </a:r>
            <a:r>
              <a:rPr lang="et-EE" sz="2400" dirty="0" err="1">
                <a:ea typeface="Calibri" panose="020F0502020204030204" pitchFamily="34" charset="0"/>
              </a:rPr>
              <a:t>turustajalt</a:t>
            </a:r>
            <a:r>
              <a:rPr lang="et-EE" sz="2400" dirty="0"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t-EE" sz="2000" dirty="0">
                <a:ea typeface="Calibri" panose="020F0502020204030204" pitchFamily="34" charset="0"/>
              </a:rPr>
              <a:t>Registrisse kantud ametlikud taimekaitsevahendite </a:t>
            </a:r>
            <a:r>
              <a:rPr lang="et-EE" sz="2000" dirty="0" err="1">
                <a:ea typeface="Calibri" panose="020F0502020204030204" pitchFamily="34" charset="0"/>
              </a:rPr>
              <a:t>turustajad</a:t>
            </a:r>
            <a:r>
              <a:rPr lang="et-EE" sz="2000" dirty="0">
                <a:ea typeface="Calibri" panose="020F0502020204030204" pitchFamily="34" charset="0"/>
              </a:rPr>
              <a:t> ja turustuskohad on leitavad PTA  poolt hallatavas registris </a:t>
            </a:r>
            <a:r>
              <a:rPr lang="et-EE" sz="2000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https://portaal.agri.ee/avalik/#/taimekaitse/tkv-turustuskohad</a:t>
            </a:r>
            <a:endParaRPr lang="et-EE" sz="2000" dirty="0">
              <a:ea typeface="Calibri" panose="020F0502020204030204" pitchFamily="34" charset="0"/>
            </a:endParaRPr>
          </a:p>
          <a:p>
            <a:r>
              <a:rPr lang="et-EE" sz="2400" dirty="0">
                <a:ea typeface="Calibri" panose="020F0502020204030204" pitchFamily="34" charset="0"/>
              </a:rPr>
              <a:t>Välismaalt kaasa toodud või interneti vahendusel tellitud preparaadid ei ole üldjuhul Eestis registreeritud.</a:t>
            </a:r>
          </a:p>
          <a:p>
            <a:r>
              <a:rPr lang="et-EE" sz="2400" dirty="0">
                <a:ea typeface="Calibri" panose="020F0502020204030204" pitchFamily="34" charset="0"/>
              </a:rPr>
              <a:t>Välismaalt toodud või veebi teel tellitud, kuid Eestis turule mittelubatud taimekaitsevahend, on illegaalne taimekaitsevahend.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1062447"/>
            <a:ext cx="10409584" cy="740227"/>
          </a:xfrm>
        </p:spPr>
        <p:txBody>
          <a:bodyPr>
            <a:normAutofit/>
          </a:bodyPr>
          <a:lstStyle/>
          <a:p>
            <a:r>
              <a:rPr lang="et-EE" sz="3200" dirty="0"/>
              <a:t>Taimekaitsevahendi ostmine</a:t>
            </a:r>
          </a:p>
        </p:txBody>
      </p:sp>
    </p:spTree>
    <p:extLst>
      <p:ext uri="{BB962C8B-B14F-4D97-AF65-F5344CB8AC3E}">
        <p14:creationId xmlns:p14="http://schemas.microsoft.com/office/powerpoint/2010/main" val="52314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Ära osta kahtlase välimuse ja päritoluga taimekaitsevahendeid, sest oodatud kasu asemel võib kaasneda oluline kahju! </a:t>
            </a:r>
          </a:p>
          <a:p>
            <a:pPr marL="0" indent="0">
              <a:buNone/>
            </a:pPr>
            <a:r>
              <a:rPr lang="fi-FI" sz="2400" dirty="0" err="1"/>
              <a:t>Nõuetekohaselt</a:t>
            </a:r>
            <a:r>
              <a:rPr lang="fi-FI" sz="2400" dirty="0"/>
              <a:t> </a:t>
            </a:r>
            <a:r>
              <a:rPr lang="fi-FI" sz="2400" dirty="0" err="1"/>
              <a:t>hindamata</a:t>
            </a:r>
            <a:r>
              <a:rPr lang="fi-FI" sz="2400" dirty="0"/>
              <a:t> </a:t>
            </a:r>
            <a:r>
              <a:rPr lang="et-EE" sz="2400" dirty="0"/>
              <a:t>ja tundmatute </a:t>
            </a:r>
            <a:r>
              <a:rPr lang="fi-FI" sz="2400" dirty="0" err="1"/>
              <a:t>taimekaitsevahendite</a:t>
            </a:r>
            <a:r>
              <a:rPr lang="fi-FI" sz="2400" dirty="0"/>
              <a:t> </a:t>
            </a:r>
            <a:r>
              <a:rPr lang="fi-FI" sz="2400" dirty="0" err="1"/>
              <a:t>kasutamine</a:t>
            </a:r>
            <a:r>
              <a:rPr lang="fi-FI" sz="2400" dirty="0"/>
              <a:t> on </a:t>
            </a:r>
            <a:r>
              <a:rPr lang="fi-FI" sz="2400" dirty="0" err="1"/>
              <a:t>ohtlik</a:t>
            </a:r>
            <a:r>
              <a:rPr lang="fi-FI" sz="2400" dirty="0"/>
              <a:t>, </a:t>
            </a:r>
            <a:r>
              <a:rPr lang="fi-FI" sz="2400" dirty="0" err="1"/>
              <a:t>kuna</a:t>
            </a:r>
            <a:r>
              <a:rPr lang="fi-FI" sz="2400" dirty="0"/>
              <a:t> ei ole </a:t>
            </a:r>
            <a:r>
              <a:rPr lang="fi-FI" sz="2400" dirty="0" err="1"/>
              <a:t>teada</a:t>
            </a:r>
            <a:r>
              <a:rPr lang="et-EE" sz="2400" dirty="0"/>
              <a:t> selle toime ja mõju saagile ega ümbrusele</a:t>
            </a:r>
            <a:r>
              <a:rPr lang="fi-FI" sz="2400" dirty="0"/>
              <a:t>. </a:t>
            </a:r>
            <a:endParaRPr lang="et-EE" sz="2400" dirty="0"/>
          </a:p>
          <a:p>
            <a:r>
              <a:rPr lang="et-EE" sz="2400" dirty="0"/>
              <a:t>Reeglid on kõigile! </a:t>
            </a:r>
          </a:p>
          <a:p>
            <a:pPr marL="0" indent="0">
              <a:buNone/>
            </a:pPr>
            <a:r>
              <a:rPr lang="et-EE" sz="2400" dirty="0"/>
              <a:t>Ei ole oluline, kas vahendit on soetatud suuremal hulgal või väikeses koguses ainult oma tarbeks kasutamiseks.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endParaRPr lang="et-EE" sz="2400" dirty="0"/>
          </a:p>
          <a:p>
            <a:endParaRPr lang="et-E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Taimekaitsevahendi ostmine</a:t>
            </a:r>
          </a:p>
        </p:txBody>
      </p:sp>
    </p:spTree>
    <p:extLst>
      <p:ext uri="{BB962C8B-B14F-4D97-AF65-F5344CB8AC3E}">
        <p14:creationId xmlns:p14="http://schemas.microsoft.com/office/powerpoint/2010/main" val="261084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200" dirty="0"/>
              <a:t>Hoia taimekaitsevahendit ja puhitud seemet eraldi toidust, ravimitest ja söödast.</a:t>
            </a:r>
          </a:p>
          <a:p>
            <a:pPr marL="0" indent="0">
              <a:buNone/>
            </a:pPr>
            <a:r>
              <a:rPr lang="et-EE" sz="2200" dirty="0"/>
              <a:t>Säilita taimekaitsevahendit loetava märgistusega originaalpakendis.</a:t>
            </a:r>
          </a:p>
          <a:p>
            <a:pPr marL="0" indent="0">
              <a:buNone/>
            </a:pPr>
            <a:r>
              <a:rPr lang="et-EE" sz="2200" dirty="0"/>
              <a:t>Veendu, 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hoiuruum on lukustatav ja märgistatud,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hoiutingimused on ohutud ja turvalised (korralik valgustus, ventilatsioon jne),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hoiukohas on vahendid võimaliku reostuse likvideerimiseks,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200" dirty="0"/>
              <a:t>hoiukohas on nähtaval kohal tulekustutusvahendid ja häirekeskuse hädaabinumber 112.</a:t>
            </a: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Taimekaitsevahendite hoiustamine</a:t>
            </a:r>
          </a:p>
        </p:txBody>
      </p:sp>
    </p:spTree>
    <p:extLst>
      <p:ext uri="{BB962C8B-B14F-4D97-AF65-F5344CB8AC3E}">
        <p14:creationId xmlns:p14="http://schemas.microsoft.com/office/powerpoint/2010/main" val="49621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TA palett">
      <a:dk1>
        <a:srgbClr val="000000"/>
      </a:dk1>
      <a:lt1>
        <a:srgbClr val="FFFFFF"/>
      </a:lt1>
      <a:dk2>
        <a:srgbClr val="006853"/>
      </a:dk2>
      <a:lt2>
        <a:srgbClr val="E7E6E6"/>
      </a:lt2>
      <a:accent1>
        <a:srgbClr val="00965E"/>
      </a:accent1>
      <a:accent2>
        <a:srgbClr val="03CE7D"/>
      </a:accent2>
      <a:accent3>
        <a:srgbClr val="7BDB9B"/>
      </a:accent3>
      <a:accent4>
        <a:srgbClr val="F38571"/>
      </a:accent4>
      <a:accent5>
        <a:srgbClr val="F3DA71"/>
      </a:accent5>
      <a:accent6>
        <a:srgbClr val="B7E2E1"/>
      </a:accent6>
      <a:hlink>
        <a:srgbClr val="0056C0"/>
      </a:hlink>
      <a:folHlink>
        <a:srgbClr val="006E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0A8CE28A89F7488C7997539E70D4CC" ma:contentTypeVersion="0" ma:contentTypeDescription="Loo uus dokument" ma:contentTypeScope="" ma:versionID="6706d98e6e33de12a24ded0a3d6801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284b4047f4cf5347f2f816b293b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0CA9D-6225-4D65-93EA-98C9C7FC4B7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FE5422-4873-434F-A5EC-ABB30534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6D9F4C-3851-4481-89CE-B907E1B7A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1019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Brush Script MT</vt:lpstr>
      <vt:lpstr>Courier New</vt:lpstr>
      <vt:lpstr>Roboto Condensed</vt:lpstr>
      <vt:lpstr>Wingdings</vt:lpstr>
      <vt:lpstr>Office Theme</vt:lpstr>
      <vt:lpstr>Mida jälgib teadlik tarbija taimekaitsevahendite ostmisel ja kasutamisel?</vt:lpstr>
      <vt:lpstr>Taimekaitse</vt:lpstr>
      <vt:lpstr>Kuidas jõuab taimekaitsevahend Eestis turule?</vt:lpstr>
      <vt:lpstr>Taimekaitsevahendite register</vt:lpstr>
      <vt:lpstr>Vabamüügis/ taimekaitsetunnistuse alusel müüdavad vahendid </vt:lpstr>
      <vt:lpstr>Kui vabamüügis ei ole sobivat vahendit </vt:lpstr>
      <vt:lpstr>Taimekaitsevahendi ostmine</vt:lpstr>
      <vt:lpstr>Taimekaitsevahendi ostmine</vt:lpstr>
      <vt:lpstr>Taimekaitsevahendite hoiustamine</vt:lpstr>
      <vt:lpstr>Taimekaitsevahendi kasutamine</vt:lpstr>
      <vt:lpstr>Põhja- ja pinnavee kaitseks</vt:lpstr>
      <vt:lpstr>Ohutusnõuded taimekaitsevahendi kasutamisel</vt:lpstr>
      <vt:lpstr>Taimekaitsevahendid koduses majapidamises</vt:lpstr>
      <vt:lpstr>Kokkuvõtteks </vt:lpstr>
      <vt:lpstr>Teavita! Teadlikult.</vt:lpstr>
      <vt:lpstr>PowerPoint Presentation</vt:lpstr>
      <vt:lpstr>Tänan kuulamast!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Meelis Opmann</dc:creator>
  <cp:lastModifiedBy>Liina Maasik</cp:lastModifiedBy>
  <cp:revision>128</cp:revision>
  <dcterms:created xsi:type="dcterms:W3CDTF">2021-11-15T15:07:02Z</dcterms:created>
  <dcterms:modified xsi:type="dcterms:W3CDTF">2022-03-27T08:59:33Z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0x010100D60A8CE28A89F7488C7997539E70D4CC</vt:lpwstr>
  </property>
</Properties>
</file>