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68" r:id="rId3"/>
    <p:sldId id="269" r:id="rId4"/>
    <p:sldId id="297" r:id="rId5"/>
    <p:sldId id="267" r:id="rId6"/>
    <p:sldId id="257" r:id="rId7"/>
    <p:sldId id="296" r:id="rId8"/>
    <p:sldId id="299" r:id="rId9"/>
    <p:sldId id="271" r:id="rId10"/>
    <p:sldId id="284" r:id="rId11"/>
    <p:sldId id="274" r:id="rId12"/>
    <p:sldId id="291" r:id="rId13"/>
    <p:sldId id="275" r:id="rId14"/>
    <p:sldId id="279" r:id="rId15"/>
    <p:sldId id="276" r:id="rId16"/>
    <p:sldId id="300" r:id="rId17"/>
    <p:sldId id="258" r:id="rId18"/>
    <p:sldId id="293" r:id="rId19"/>
    <p:sldId id="294" r:id="rId20"/>
    <p:sldId id="259" r:id="rId21"/>
    <p:sldId id="260" r:id="rId22"/>
    <p:sldId id="261" r:id="rId23"/>
    <p:sldId id="281" r:id="rId24"/>
    <p:sldId id="262" r:id="rId25"/>
    <p:sldId id="263" r:id="rId26"/>
    <p:sldId id="264" r:id="rId27"/>
    <p:sldId id="265" r:id="rId28"/>
    <p:sldId id="266" r:id="rId29"/>
    <p:sldId id="295" r:id="rId30"/>
    <p:sldId id="298" r:id="rId31"/>
  </p:sldIdLst>
  <p:sldSz cx="9144000" cy="6858000" type="screen4x3"/>
  <p:notesSz cx="6797675" cy="9926638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8" autoAdjust="0"/>
    <p:restoredTop sz="94660"/>
  </p:normalViewPr>
  <p:slideViewPr>
    <p:cSldViewPr>
      <p:cViewPr varScale="1">
        <p:scale>
          <a:sx n="62" d="100"/>
          <a:sy n="62" d="100"/>
        </p:scale>
        <p:origin x="1412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se kohatäid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Kuupäeva kohatäid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3AC27-DEA0-4643-85EB-5555E7C6CAF9}" type="datetimeFigureOut">
              <a:rPr lang="et-EE" smtClean="0"/>
              <a:t>16.11.2019</a:t>
            </a:fld>
            <a:endParaRPr lang="et-EE"/>
          </a:p>
        </p:txBody>
      </p:sp>
      <p:sp>
        <p:nvSpPr>
          <p:cNvPr id="4" name="Jaluse kohatäid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5" name="Slaidinumbri kohatäid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AB5282-CC62-4D05-B860-C0D5625BBBF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5269142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se kohatäid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Kuupäeva kohatäid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CEAE35-4F4C-4886-844E-2D8D3DDC0692}" type="datetimeFigureOut">
              <a:rPr lang="et-EE" smtClean="0"/>
              <a:t>16.11.2019</a:t>
            </a:fld>
            <a:endParaRPr lang="et-EE"/>
          </a:p>
        </p:txBody>
      </p:sp>
      <p:sp>
        <p:nvSpPr>
          <p:cNvPr id="4" name="Slaidi pildi kohatä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Märkmete kohatäide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1A37D5-F6E5-4A9C-8E2D-16D1A004C8B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833878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baseline="0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A37D5-F6E5-4A9C-8E2D-16D1A004C8B5}" type="slidenum">
              <a:rPr lang="et-EE" smtClean="0"/>
              <a:t>6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19794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li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t-EE"/>
              <a:t>Muutke tiitli laadi</a:t>
            </a:r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Klõpsake laadi muutmiseks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91E28-CF9E-4A2D-BAD4-5A6925816FAC}" type="datetimeFigureOut">
              <a:rPr lang="et-EE" smtClean="0"/>
              <a:t>16.11.2019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120C-F382-4E5E-BFC0-28EB183A39F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840240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tiitli laadi</a:t>
            </a:r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91E28-CF9E-4A2D-BAD4-5A6925816FAC}" type="datetimeFigureOut">
              <a:rPr lang="et-EE" smtClean="0"/>
              <a:t>16.11.2019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120C-F382-4E5E-BFC0-28EB183A39F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1038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t-EE"/>
              <a:t>Muutke tiitli laadi</a:t>
            </a:r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91E28-CF9E-4A2D-BAD4-5A6925816FAC}" type="datetimeFigureOut">
              <a:rPr lang="et-EE" smtClean="0"/>
              <a:t>16.11.2019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120C-F382-4E5E-BFC0-28EB183A39F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144936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itel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tiitli laadi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91E28-CF9E-4A2D-BAD4-5A6925816FAC}" type="datetimeFigureOut">
              <a:rPr lang="et-EE" smtClean="0"/>
              <a:t>16.11.2019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120C-F382-4E5E-BFC0-28EB183A39F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99705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t-EE"/>
              <a:t>Muutke tiitli laadi</a:t>
            </a:r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91E28-CF9E-4A2D-BAD4-5A6925816FAC}" type="datetimeFigureOut">
              <a:rPr lang="et-EE" smtClean="0"/>
              <a:t>16.11.2019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120C-F382-4E5E-BFC0-28EB183A39F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896064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tiitli laadi</a:t>
            </a:r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91E28-CF9E-4A2D-BAD4-5A6925816FAC}" type="datetimeFigureOut">
              <a:rPr lang="et-EE" smtClean="0"/>
              <a:t>16.11.2019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120C-F382-4E5E-BFC0-28EB183A39F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185713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t-EE"/>
              <a:t>Muutke tiitli laadi</a:t>
            </a:r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6" name="Sisu kohatäid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7" name="Kuupäeva kohatäid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91E28-CF9E-4A2D-BAD4-5A6925816FAC}" type="datetimeFigureOut">
              <a:rPr lang="et-EE" smtClean="0"/>
              <a:t>16.11.2019</a:t>
            </a:fld>
            <a:endParaRPr lang="et-EE"/>
          </a:p>
        </p:txBody>
      </p:sp>
      <p:sp>
        <p:nvSpPr>
          <p:cNvPr id="8" name="Jaluse kohatäid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aidinumbri kohatä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120C-F382-4E5E-BFC0-28EB183A39F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692117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tiitli laadi</a:t>
            </a:r>
          </a:p>
        </p:txBody>
      </p:sp>
      <p:sp>
        <p:nvSpPr>
          <p:cNvPr id="3" name="Kuupäeva kohatäid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91E28-CF9E-4A2D-BAD4-5A6925816FAC}" type="datetimeFigureOut">
              <a:rPr lang="et-EE" smtClean="0"/>
              <a:t>16.11.2019</a:t>
            </a:fld>
            <a:endParaRPr lang="et-EE"/>
          </a:p>
        </p:txBody>
      </p:sp>
      <p:sp>
        <p:nvSpPr>
          <p:cNvPr id="4" name="Jaluse kohatäid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aidinumbri kohatä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120C-F382-4E5E-BFC0-28EB183A39F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90469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upäeva kohatäid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91E28-CF9E-4A2D-BAD4-5A6925816FAC}" type="datetimeFigureOut">
              <a:rPr lang="et-EE" smtClean="0"/>
              <a:t>16.11.2019</a:t>
            </a:fld>
            <a:endParaRPr lang="et-EE"/>
          </a:p>
        </p:txBody>
      </p:sp>
      <p:sp>
        <p:nvSpPr>
          <p:cNvPr id="3" name="Jaluse kohatäid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120C-F382-4E5E-BFC0-28EB183A39F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85959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t-EE"/>
              <a:t>Muutke tiitli laadi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91E28-CF9E-4A2D-BAD4-5A6925816FAC}" type="datetimeFigureOut">
              <a:rPr lang="et-EE" smtClean="0"/>
              <a:t>16.11.2019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120C-F382-4E5E-BFC0-28EB183A39F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8431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t-EE"/>
              <a:t>Muutke tiitli laadi</a:t>
            </a:r>
          </a:p>
        </p:txBody>
      </p:sp>
      <p:sp>
        <p:nvSpPr>
          <p:cNvPr id="3" name="Pildi kohatäi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91E28-CF9E-4A2D-BAD4-5A6925816FAC}" type="datetimeFigureOut">
              <a:rPr lang="et-EE" smtClean="0"/>
              <a:t>16.11.2019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120C-F382-4E5E-BFC0-28EB183A39F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43134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ja kohatäid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/>
              <a:t>Muutke tiitli laadi</a:t>
            </a:r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91E28-CF9E-4A2D-BAD4-5A6925816FAC}" type="datetimeFigureOut">
              <a:rPr lang="et-EE" smtClean="0"/>
              <a:t>16.11.2019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B120C-F382-4E5E-BFC0-28EB183A39F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317098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ec.europa.eu/eurostat/web/products-eurostat-news/-/EDN-20190520-1" TargetMode="External"/><Relationship Id="rId3" Type="http://schemas.openxmlformats.org/officeDocument/2006/relationships/hyperlink" Target="https://www.cbc.ca/news/canada/nova-scotia/wild-blueberry-prices-reach-all-time-low-says-association-1.4269412" TargetMode="External"/><Relationship Id="rId7" Type="http://schemas.openxmlformats.org/officeDocument/2006/relationships/hyperlink" Target="https://www.foodnavigator.com/Article/2018/02/23/JRC-looks-at-detecting-fraud-in-honey-supply-chain" TargetMode="External"/><Relationship Id="rId2" Type="http://schemas.openxmlformats.org/officeDocument/2006/relationships/hyperlink" Target="https://www.theglobeandmail.com/news/national/canada-150/canola-oil-from-canadas-fields-to-the-worldskitchens/article34717778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ur.nl/upload_mm/7/5/1/d91f42d2-d6e9-49c2-9383-6e5a0a2127ce_Picture2_d1f1a552_490x330.jpg" TargetMode="External"/><Relationship Id="rId5" Type="http://schemas.openxmlformats.org/officeDocument/2006/relationships/hyperlink" Target="http://miel-et-une-fleur.e-monsite.com/medias/images/nosemose-1.png" TargetMode="External"/><Relationship Id="rId10" Type="http://schemas.openxmlformats.org/officeDocument/2006/relationships/hyperlink" Target="https://intermiel.com/fr/" TargetMode="External"/><Relationship Id="rId4" Type="http://schemas.openxmlformats.org/officeDocument/2006/relationships/hyperlink" Target="https://ambrosiaapples.ca/faqs/" TargetMode="External"/><Relationship Id="rId9" Type="http://schemas.openxmlformats.org/officeDocument/2006/relationships/hyperlink" Target="http://honeycouncil.ca/archive/industry.php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apimondia2019.com/wordpress/wp-content/uploads/2018/09/Immagin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7" y="0"/>
            <a:ext cx="9144000" cy="394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323528" y="4797152"/>
            <a:ext cx="8496943" cy="1916832"/>
          </a:xfrm>
        </p:spPr>
        <p:txBody>
          <a:bodyPr>
            <a:normAutofit fontScale="70000" lnSpcReduction="20000"/>
          </a:bodyPr>
          <a:lstStyle/>
          <a:p>
            <a:pPr algn="r"/>
            <a:r>
              <a:rPr lang="et-EE" dirty="0"/>
              <a:t>Margret Jürison</a:t>
            </a:r>
          </a:p>
          <a:p>
            <a:pPr algn="r"/>
            <a:r>
              <a:rPr lang="et-EE" dirty="0"/>
              <a:t>Eesti Maaülikooli doktorant</a:t>
            </a:r>
          </a:p>
          <a:p>
            <a:pPr algn="r"/>
            <a:r>
              <a:rPr lang="et-EE" dirty="0"/>
              <a:t>Taimetervise õppetool</a:t>
            </a:r>
          </a:p>
          <a:p>
            <a:endParaRPr lang="et-EE" dirty="0"/>
          </a:p>
          <a:p>
            <a:r>
              <a:rPr lang="et-EE" dirty="0"/>
              <a:t>Jäneda 2019</a:t>
            </a:r>
          </a:p>
        </p:txBody>
      </p:sp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683103" y="3674283"/>
            <a:ext cx="7772400" cy="1470025"/>
          </a:xfrm>
        </p:spPr>
        <p:txBody>
          <a:bodyPr>
            <a:normAutofit/>
          </a:bodyPr>
          <a:lstStyle/>
          <a:p>
            <a:r>
              <a:rPr lang="et-EE" sz="6000" dirty="0"/>
              <a:t>APIMONDIA 2019</a:t>
            </a:r>
          </a:p>
        </p:txBody>
      </p:sp>
    </p:spTree>
    <p:extLst>
      <p:ext uri="{BB962C8B-B14F-4D97-AF65-F5344CB8AC3E}">
        <p14:creationId xmlns:p14="http://schemas.microsoft.com/office/powerpoint/2010/main" val="1382078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Varroalest (Varroa destructor)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t-EE" dirty="0"/>
              <a:t>Peamiseks ohuks mesinduses!</a:t>
            </a:r>
          </a:p>
          <a:p>
            <a:r>
              <a:rPr lang="et-EE" dirty="0"/>
              <a:t>Pestitsiidide ja Varroalesta koosmõjud</a:t>
            </a:r>
          </a:p>
          <a:p>
            <a:r>
              <a:rPr lang="et-EE" i="1" dirty="0"/>
              <a:t>Varroa destructor </a:t>
            </a:r>
            <a:r>
              <a:rPr lang="et-EE" dirty="0"/>
              <a:t>toitub peamiselt mesilaste rasvkehakoest, mitte hemolümfist</a:t>
            </a:r>
          </a:p>
          <a:p>
            <a:endParaRPr lang="en-GB" dirty="0"/>
          </a:p>
        </p:txBody>
      </p:sp>
      <p:pic>
        <p:nvPicPr>
          <p:cNvPr id="4" name="Picture 2" descr="LT-SEM cross-section of mite on be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002209"/>
            <a:ext cx="2808312" cy="211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LT-SEM bee with m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160" y="4002209"/>
            <a:ext cx="2952328" cy="22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59832" y="6234424"/>
            <a:ext cx="407996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USDA-ARS, Electron and Confocal Microscopy Unit, Beltsville, Maryland</a:t>
            </a:r>
          </a:p>
        </p:txBody>
      </p:sp>
    </p:spTree>
    <p:extLst>
      <p:ext uri="{BB962C8B-B14F-4D97-AF65-F5344CB8AC3E}">
        <p14:creationId xmlns:p14="http://schemas.microsoft.com/office/powerpoint/2010/main" val="48820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Peamised teemad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>
                <a:solidFill>
                  <a:schemeClr val="bg1">
                    <a:lumMod val="75000"/>
                  </a:schemeClr>
                </a:solidFill>
              </a:rPr>
              <a:t>Varroa lest (</a:t>
            </a:r>
            <a:r>
              <a:rPr lang="et-EE" i="1" dirty="0">
                <a:solidFill>
                  <a:schemeClr val="bg1">
                    <a:lumMod val="75000"/>
                  </a:schemeClr>
                </a:solidFill>
              </a:rPr>
              <a:t>Varroa destructor</a:t>
            </a:r>
            <a:r>
              <a:rPr lang="et-EE" dirty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r>
              <a:rPr lang="et-EE" dirty="0"/>
              <a:t>Võltsmesi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5744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Võltsmesi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err="1"/>
              <a:t>Tänapäeval</a:t>
            </a:r>
            <a:r>
              <a:rPr lang="en-GB" dirty="0"/>
              <a:t> </a:t>
            </a:r>
            <a:r>
              <a:rPr lang="en-GB" dirty="0" err="1"/>
              <a:t>kohtab</a:t>
            </a:r>
            <a:r>
              <a:rPr lang="en-GB" dirty="0"/>
              <a:t> </a:t>
            </a:r>
            <a:r>
              <a:rPr lang="en-GB" dirty="0" err="1"/>
              <a:t>kaubanduses</a:t>
            </a:r>
            <a:r>
              <a:rPr lang="en-GB" dirty="0"/>
              <a:t> </a:t>
            </a:r>
            <a:r>
              <a:rPr lang="en-GB" dirty="0" err="1"/>
              <a:t>sageli</a:t>
            </a:r>
            <a:r>
              <a:rPr lang="en-GB" dirty="0"/>
              <a:t> </a:t>
            </a:r>
            <a:r>
              <a:rPr lang="en-GB" dirty="0" err="1"/>
              <a:t>tooteid</a:t>
            </a:r>
            <a:r>
              <a:rPr lang="en-GB" dirty="0"/>
              <a:t>, </a:t>
            </a:r>
            <a:r>
              <a:rPr lang="en-GB" dirty="0" err="1"/>
              <a:t>mis</a:t>
            </a:r>
            <a:r>
              <a:rPr lang="en-GB" dirty="0"/>
              <a:t> </a:t>
            </a:r>
            <a:r>
              <a:rPr lang="en-GB" dirty="0" err="1"/>
              <a:t>sisaldavad</a:t>
            </a:r>
            <a:r>
              <a:rPr lang="en-GB" dirty="0"/>
              <a:t> </a:t>
            </a:r>
            <a:r>
              <a:rPr lang="en-GB" dirty="0" err="1"/>
              <a:t>märkimisväärses</a:t>
            </a:r>
            <a:r>
              <a:rPr lang="en-GB" dirty="0"/>
              <a:t> </a:t>
            </a:r>
            <a:r>
              <a:rPr lang="en-GB" dirty="0" err="1"/>
              <a:t>koguses</a:t>
            </a:r>
            <a:r>
              <a:rPr lang="en-GB" dirty="0"/>
              <a:t> </a:t>
            </a:r>
            <a:r>
              <a:rPr lang="en-GB" dirty="0" err="1"/>
              <a:t>tööstuslikku</a:t>
            </a:r>
            <a:r>
              <a:rPr lang="en-GB" dirty="0"/>
              <a:t> </a:t>
            </a:r>
            <a:r>
              <a:rPr lang="en-GB" dirty="0" err="1"/>
              <a:t>suhkrusiirupit</a:t>
            </a:r>
            <a:r>
              <a:rPr lang="et-EE" dirty="0"/>
              <a:t>.</a:t>
            </a:r>
          </a:p>
          <a:p>
            <a:r>
              <a:rPr lang="et-EE" dirty="0"/>
              <a:t>Ametlik meetod - Õietolmu analüüs – ei tuvasta nt riisisiirupit.</a:t>
            </a:r>
          </a:p>
          <a:p>
            <a:r>
              <a:rPr lang="et-EE" dirty="0"/>
              <a:t>Mee keemilise koostise analüüs</a:t>
            </a:r>
            <a:r>
              <a:rPr lang="et-EE" b="1" dirty="0"/>
              <a:t> – TMR Tuumamagnetresonants </a:t>
            </a:r>
            <a:br>
              <a:rPr lang="et-EE" b="1" dirty="0"/>
            </a:br>
            <a:r>
              <a:rPr lang="et-EE" b="1" dirty="0"/>
              <a:t>analüüs </a:t>
            </a:r>
            <a:br>
              <a:rPr lang="et-EE" b="1" dirty="0"/>
            </a:br>
            <a:r>
              <a:rPr lang="et-EE" b="1" dirty="0"/>
              <a:t>(Nuclear Magnetic </a:t>
            </a:r>
            <a:br>
              <a:rPr lang="et-EE" b="1" dirty="0"/>
            </a:br>
            <a:r>
              <a:rPr lang="et-EE" b="1" dirty="0"/>
              <a:t>Resonance  NMR)</a:t>
            </a:r>
            <a:endParaRPr lang="en-GB" b="1" dirty="0"/>
          </a:p>
        </p:txBody>
      </p:sp>
      <p:pic>
        <p:nvPicPr>
          <p:cNvPr id="1026" name="Picture 2" descr="Pildiotsingu honeyfraud tulem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222" y="4365104"/>
            <a:ext cx="3494578" cy="233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972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Peamised teemad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>
                <a:solidFill>
                  <a:schemeClr val="bg1">
                    <a:lumMod val="75000"/>
                  </a:schemeClr>
                </a:solidFill>
              </a:rPr>
              <a:t>Varroa lest (</a:t>
            </a:r>
            <a:r>
              <a:rPr lang="et-EE" i="1" dirty="0">
                <a:solidFill>
                  <a:schemeClr val="bg1">
                    <a:lumMod val="75000"/>
                  </a:schemeClr>
                </a:solidFill>
              </a:rPr>
              <a:t>Varroa destructor</a:t>
            </a:r>
            <a:r>
              <a:rPr lang="et-EE" dirty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r>
              <a:rPr lang="et-EE" dirty="0">
                <a:solidFill>
                  <a:schemeClr val="bg1">
                    <a:lumMod val="75000"/>
                  </a:schemeClr>
                </a:solidFill>
              </a:rPr>
              <a:t>Võltsmesi</a:t>
            </a:r>
          </a:p>
          <a:p>
            <a:r>
              <a:rPr lang="et-EE" dirty="0"/>
              <a:t>Euroopa importmesi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3975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Euroopa importmesi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 descr="Graphic and figures by Eurostat, the EU statistical offic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379" y="1700808"/>
            <a:ext cx="7189242" cy="404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900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Peamised teemad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>
                <a:solidFill>
                  <a:schemeClr val="bg1">
                    <a:lumMod val="75000"/>
                  </a:schemeClr>
                </a:solidFill>
              </a:rPr>
              <a:t>Varroa lest (</a:t>
            </a:r>
            <a:r>
              <a:rPr lang="et-EE" i="1" dirty="0">
                <a:solidFill>
                  <a:schemeClr val="bg1">
                    <a:lumMod val="75000"/>
                  </a:schemeClr>
                </a:solidFill>
              </a:rPr>
              <a:t>Varroa destructor</a:t>
            </a:r>
            <a:r>
              <a:rPr lang="et-EE" dirty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r>
              <a:rPr lang="et-EE" dirty="0">
                <a:solidFill>
                  <a:schemeClr val="bg1">
                    <a:lumMod val="75000"/>
                  </a:schemeClr>
                </a:solidFill>
              </a:rPr>
              <a:t>Võltsmesi</a:t>
            </a:r>
          </a:p>
          <a:p>
            <a:r>
              <a:rPr lang="et-EE" dirty="0">
                <a:solidFill>
                  <a:schemeClr val="bg1">
                    <a:lumMod val="75000"/>
                  </a:schemeClr>
                </a:solidFill>
              </a:rPr>
              <a:t>Euroopa importmesi</a:t>
            </a:r>
          </a:p>
          <a:p>
            <a:r>
              <a:rPr lang="et-EE" dirty="0" err="1"/>
              <a:t>Nosematoos</a:t>
            </a:r>
            <a:r>
              <a:rPr lang="et-EE" dirty="0"/>
              <a:t> mesilasperes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2687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/>
              <a:t>Nosematoos</a:t>
            </a:r>
            <a:r>
              <a:rPr lang="et-EE" dirty="0"/>
              <a:t> mesilasperes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760640"/>
          </a:xfrm>
        </p:spPr>
        <p:txBody>
          <a:bodyPr>
            <a:noAutofit/>
          </a:bodyPr>
          <a:lstStyle/>
          <a:p>
            <a:endParaRPr lang="et-EE" sz="2000" dirty="0"/>
          </a:p>
          <a:p>
            <a:r>
              <a:rPr lang="et-EE" sz="2000" b="1" dirty="0"/>
              <a:t>„</a:t>
            </a:r>
            <a:r>
              <a:rPr lang="en-US" sz="2000" b="1" dirty="0"/>
              <a:t>Effect of selected prebiotics and probiotics on the parasitic fungus </a:t>
            </a:r>
            <a:r>
              <a:rPr lang="en-US" sz="2000" b="1" dirty="0" err="1"/>
              <a:t>Nosema</a:t>
            </a:r>
            <a:r>
              <a:rPr lang="en-US" sz="2000" b="1" dirty="0"/>
              <a:t> </a:t>
            </a:r>
            <a:r>
              <a:rPr lang="en-US" sz="2000" b="1" dirty="0" err="1"/>
              <a:t>ceranae</a:t>
            </a:r>
            <a:r>
              <a:rPr lang="en-US" sz="2000" b="1" dirty="0"/>
              <a:t> and on the health of honey bee colonies</a:t>
            </a:r>
            <a:r>
              <a:rPr lang="et-EE" sz="2000" b="1" dirty="0"/>
              <a:t>“ </a:t>
            </a:r>
            <a:r>
              <a:rPr lang="et-EE" sz="2000" dirty="0"/>
              <a:t>Valitud prebiootikumide ja probiootikumide mõju Nosema ceranaele ja mesilasperede tervisele.</a:t>
            </a:r>
          </a:p>
          <a:p>
            <a:r>
              <a:rPr lang="et-EE" sz="2000" b="1" dirty="0"/>
              <a:t>„</a:t>
            </a:r>
            <a:r>
              <a:rPr lang="en-US" sz="2000" b="1" dirty="0"/>
              <a:t>Impact of nutrition on honey bee immunity, gut microbiota and </a:t>
            </a:r>
            <a:r>
              <a:rPr lang="en-US" sz="2000" b="1" dirty="0" err="1"/>
              <a:t>Nosema</a:t>
            </a:r>
            <a:r>
              <a:rPr lang="en-US" sz="2000" b="1" dirty="0"/>
              <a:t> </a:t>
            </a:r>
            <a:r>
              <a:rPr lang="en-US" sz="2000" b="1" dirty="0" err="1"/>
              <a:t>ceranae</a:t>
            </a:r>
            <a:r>
              <a:rPr lang="en-US" sz="2000" b="1" dirty="0"/>
              <a:t> infection</a:t>
            </a:r>
            <a:r>
              <a:rPr lang="et-EE" sz="2000" b="1" dirty="0"/>
              <a:t>“ </a:t>
            </a:r>
            <a:r>
              <a:rPr lang="et-EE" sz="2000" dirty="0"/>
              <a:t>Toitumise mõju mesilaste immuunsusele, soolestiku mikrobiootile ja Nosema ceranae nakkusele.</a:t>
            </a:r>
          </a:p>
          <a:p>
            <a:r>
              <a:rPr lang="et-EE" sz="2000" b="1" dirty="0"/>
              <a:t>„</a:t>
            </a:r>
            <a:r>
              <a:rPr lang="en-US" sz="2000" b="1" dirty="0"/>
              <a:t>Effect of chitosan on the development of </a:t>
            </a:r>
            <a:r>
              <a:rPr lang="en-US" sz="2000" b="1" dirty="0" err="1"/>
              <a:t>Nosema</a:t>
            </a:r>
            <a:r>
              <a:rPr lang="en-US" sz="2000" b="1" dirty="0"/>
              <a:t> infection in </a:t>
            </a:r>
            <a:r>
              <a:rPr lang="en-US" sz="2000" b="1" dirty="0" err="1"/>
              <a:t>Apis</a:t>
            </a:r>
            <a:r>
              <a:rPr lang="en-US" sz="2000" b="1" dirty="0"/>
              <a:t> </a:t>
            </a:r>
            <a:r>
              <a:rPr lang="en-US" sz="2000" b="1" dirty="0" err="1"/>
              <a:t>mellifera</a:t>
            </a:r>
            <a:r>
              <a:rPr lang="en-US" sz="2000" b="1" dirty="0"/>
              <a:t> L.</a:t>
            </a:r>
            <a:r>
              <a:rPr lang="et-EE" sz="2000" b="1" dirty="0"/>
              <a:t> </a:t>
            </a:r>
            <a:r>
              <a:rPr lang="en-US" sz="2000" b="1" dirty="0"/>
              <a:t>colony</a:t>
            </a:r>
            <a:r>
              <a:rPr lang="et-EE" sz="2000" b="1" dirty="0"/>
              <a:t>“ </a:t>
            </a:r>
            <a:r>
              <a:rPr lang="et-EE" sz="2000" dirty="0" err="1"/>
              <a:t>Kitosaani</a:t>
            </a:r>
            <a:r>
              <a:rPr lang="et-EE" sz="2000" dirty="0"/>
              <a:t> mõju </a:t>
            </a:r>
            <a:r>
              <a:rPr lang="et-EE" sz="2000" dirty="0" err="1"/>
              <a:t>Nosema</a:t>
            </a:r>
            <a:r>
              <a:rPr lang="et-EE" sz="2000" dirty="0"/>
              <a:t> nakkuse arengule nakatunud mesilasperes. </a:t>
            </a:r>
          </a:p>
          <a:p>
            <a:r>
              <a:rPr lang="et-EE" sz="2000" b="1" dirty="0"/>
              <a:t>„</a:t>
            </a:r>
            <a:r>
              <a:rPr lang="en-US" sz="2000" b="1" dirty="0"/>
              <a:t>The liquid mixture of herbal </a:t>
            </a:r>
            <a:br>
              <a:rPr lang="et-EE" sz="2000" b="1" dirty="0"/>
            </a:br>
            <a:r>
              <a:rPr lang="en-US" sz="2000" b="1" dirty="0"/>
              <a:t>extracts against </a:t>
            </a:r>
            <a:r>
              <a:rPr lang="en-US" sz="2000" b="1" dirty="0" err="1"/>
              <a:t>Nosema</a:t>
            </a:r>
            <a:r>
              <a:rPr lang="en-US" sz="2000" b="1" dirty="0"/>
              <a:t> </a:t>
            </a:r>
            <a:r>
              <a:rPr lang="en-US" sz="2000" b="1" dirty="0" err="1"/>
              <a:t>apis</a:t>
            </a:r>
            <a:r>
              <a:rPr lang="en-US" sz="2000" b="1" dirty="0"/>
              <a:t> </a:t>
            </a:r>
            <a:br>
              <a:rPr lang="et-EE" sz="2000" b="1" dirty="0"/>
            </a:br>
            <a:r>
              <a:rPr lang="en-US" sz="2000" b="1" dirty="0"/>
              <a:t>and </a:t>
            </a:r>
            <a:r>
              <a:rPr lang="en-US" sz="2000" b="1" dirty="0" err="1"/>
              <a:t>Nosema</a:t>
            </a:r>
            <a:r>
              <a:rPr lang="en-US" sz="2000" b="1" dirty="0"/>
              <a:t> </a:t>
            </a:r>
            <a:r>
              <a:rPr lang="en-US" sz="2000" b="1" dirty="0" err="1"/>
              <a:t>ceranae</a:t>
            </a:r>
            <a:r>
              <a:rPr lang="et-EE" sz="2000" b="1" dirty="0"/>
              <a:t>“ </a:t>
            </a:r>
            <a:br>
              <a:rPr lang="et-EE" sz="2000" b="1" dirty="0"/>
            </a:br>
            <a:r>
              <a:rPr lang="et-EE" sz="2000" dirty="0"/>
              <a:t>Taimsete ekstraktide vedel </a:t>
            </a:r>
            <a:br>
              <a:rPr lang="et-EE" sz="2000" dirty="0"/>
            </a:br>
            <a:r>
              <a:rPr lang="et-EE" sz="2000" dirty="0"/>
              <a:t>segu Nosema apise ja Nosema </a:t>
            </a:r>
            <a:br>
              <a:rPr lang="et-EE" sz="2000" dirty="0"/>
            </a:br>
            <a:r>
              <a:rPr lang="et-EE" sz="2000" dirty="0"/>
              <a:t>ceranae vastu.</a:t>
            </a:r>
          </a:p>
        </p:txBody>
      </p:sp>
      <p:pic>
        <p:nvPicPr>
          <p:cNvPr id="9218" name="Picture 2" descr="Pildiotsingu nosema tulem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58" t="-986" r="21257" b="986"/>
          <a:stretch/>
        </p:blipFill>
        <p:spPr bwMode="auto">
          <a:xfrm>
            <a:off x="6324681" y="4437112"/>
            <a:ext cx="2592288" cy="206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Seotud kujut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616" y="4445801"/>
            <a:ext cx="2293750" cy="205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0609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APIEXPO</a:t>
            </a:r>
          </a:p>
        </p:txBody>
      </p:sp>
      <p:pic>
        <p:nvPicPr>
          <p:cNvPr id="4" name="Sisu kohatäid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30402" y="1558711"/>
            <a:ext cx="2572141" cy="1929106"/>
          </a:xfrm>
        </p:spPr>
      </p:pic>
      <p:pic>
        <p:nvPicPr>
          <p:cNvPr id="5122" name="Picture 2" descr="https://scontent.fhen1-1.fna.fbcdn.net/v/t1.15752-9/72417434_2379486052313347_8264721871665102848_n.jpg?_nc_cat=106&amp;_nc_oc=AQn2kN7vo13lh3GCzPAowp6dexpryLsPxBVvS3aCfWQQ8HWZ_t9mnVq2e79bVrN4YvU&amp;_nc_ht=scontent.fhen1-1.fna&amp;oh=ec94cc736a903f3b46f9701de8ae7ebf&amp;oe=5E30FB5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37193"/>
            <a:ext cx="1864633" cy="335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content.fhen1-1.fna.fbcdn.net/v/t1.15752-9/72597286_1146228005767300_8180716868315643904_n.jpg?_nc_cat=108&amp;_nc_oc=AQl5CVVQ-DcBhkhZLcPT5zXpTn6O9qtbX7LIw1P5qYqBk7Q-RGSBptWkPCScVBAZwG0&amp;_nc_ht=scontent.fhen1-1.fna&amp;oh=c6a5f58ad68aa8392e127adba88dd2bc&amp;oe=5E2FB66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391" y="1237193"/>
            <a:ext cx="1624606" cy="292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ildiotsingu apiexpo 2019 tulem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566" y="1224788"/>
            <a:ext cx="3266937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ildiotsingu &quot;apiexpo 2019&quot; apimondia tulem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033" y="3697146"/>
            <a:ext cx="3288171" cy="246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ildiotsingu &quot;apiexpo 2019&quot; apimondia tulemus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4"/>
          <a:stretch/>
        </p:blipFill>
        <p:spPr bwMode="auto">
          <a:xfrm>
            <a:off x="3131840" y="3850090"/>
            <a:ext cx="2603245" cy="243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Pildiotsingu apimondia 2019 expo tulemu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04" y="4653136"/>
            <a:ext cx="2720174" cy="233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984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World Beekeeping Awards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/>
              <a:t>Ülemaailmne võistlus, </a:t>
            </a:r>
            <a:r>
              <a:rPr lang="en-GB" dirty="0" err="1"/>
              <a:t>kus</a:t>
            </a:r>
            <a:r>
              <a:rPr lang="en-GB" dirty="0"/>
              <a:t> </a:t>
            </a:r>
            <a:r>
              <a:rPr lang="en-GB" dirty="0" err="1"/>
              <a:t>käsitletakse</a:t>
            </a:r>
            <a:r>
              <a:rPr lang="en-GB" dirty="0"/>
              <a:t> </a:t>
            </a:r>
            <a:r>
              <a:rPr lang="en-GB" dirty="0" err="1"/>
              <a:t>kõiki</a:t>
            </a:r>
            <a:r>
              <a:rPr lang="en-GB" dirty="0"/>
              <a:t> </a:t>
            </a:r>
            <a:r>
              <a:rPr lang="en-GB" dirty="0" err="1"/>
              <a:t>mesindusega</a:t>
            </a:r>
            <a:r>
              <a:rPr lang="en-GB" dirty="0"/>
              <a:t> </a:t>
            </a:r>
            <a:r>
              <a:rPr lang="en-GB" dirty="0" err="1"/>
              <a:t>seotud</a:t>
            </a:r>
            <a:r>
              <a:rPr lang="en-GB" dirty="0"/>
              <a:t> </a:t>
            </a:r>
            <a:r>
              <a:rPr lang="en-GB" dirty="0" err="1"/>
              <a:t>asju</a:t>
            </a:r>
            <a:r>
              <a:rPr lang="et-EE" dirty="0"/>
              <a:t>.</a:t>
            </a:r>
          </a:p>
          <a:p>
            <a:r>
              <a:rPr lang="en-GB" dirty="0" err="1"/>
              <a:t>Mainekaim</a:t>
            </a:r>
            <a:r>
              <a:rPr lang="en-GB" dirty="0"/>
              <a:t> </a:t>
            </a:r>
            <a:r>
              <a:rPr lang="en-GB" dirty="0" err="1"/>
              <a:t>auhind</a:t>
            </a:r>
            <a:r>
              <a:rPr lang="en-GB" dirty="0"/>
              <a:t> on Carl </a:t>
            </a:r>
            <a:br>
              <a:rPr lang="et-EE" dirty="0"/>
            </a:br>
            <a:r>
              <a:rPr lang="en-GB" dirty="0" err="1"/>
              <a:t>ja</a:t>
            </a:r>
            <a:r>
              <a:rPr lang="en-GB" dirty="0"/>
              <a:t> Virginia Webb Honey </a:t>
            </a:r>
            <a:br>
              <a:rPr lang="et-EE" dirty="0"/>
            </a:br>
            <a:r>
              <a:rPr lang="en-GB" dirty="0"/>
              <a:t>Bowl, mille </a:t>
            </a:r>
            <a:r>
              <a:rPr lang="en-GB" dirty="0" err="1"/>
              <a:t>võitja</a:t>
            </a:r>
            <a:r>
              <a:rPr lang="en-GB" dirty="0"/>
              <a:t> </a:t>
            </a:r>
            <a:r>
              <a:rPr lang="en-GB" dirty="0" err="1"/>
              <a:t>saab</a:t>
            </a:r>
            <a:r>
              <a:rPr lang="en-GB" dirty="0"/>
              <a:t> </a:t>
            </a:r>
            <a:br>
              <a:rPr lang="et-EE" dirty="0"/>
            </a:br>
            <a:r>
              <a:rPr lang="en-GB" dirty="0" err="1"/>
              <a:t>ametliku</a:t>
            </a:r>
            <a:r>
              <a:rPr lang="en-GB" dirty="0"/>
              <a:t> </a:t>
            </a:r>
            <a:r>
              <a:rPr lang="en-GB" dirty="0" err="1"/>
              <a:t>tiitli</a:t>
            </a:r>
            <a:r>
              <a:rPr lang="en-GB" dirty="0"/>
              <a:t> </a:t>
            </a:r>
            <a:br>
              <a:rPr lang="et-EE" dirty="0"/>
            </a:br>
            <a:r>
              <a:rPr lang="en-GB" dirty="0"/>
              <a:t>“</a:t>
            </a:r>
            <a:r>
              <a:rPr lang="en-GB" dirty="0" err="1"/>
              <a:t>Parim</a:t>
            </a:r>
            <a:r>
              <a:rPr lang="en-GB" dirty="0"/>
              <a:t> </a:t>
            </a:r>
            <a:r>
              <a:rPr lang="en-GB" dirty="0" err="1"/>
              <a:t>mesi</a:t>
            </a:r>
            <a:r>
              <a:rPr lang="en-GB" dirty="0"/>
              <a:t> </a:t>
            </a:r>
            <a:r>
              <a:rPr lang="en-GB" dirty="0" err="1"/>
              <a:t>maailmas</a:t>
            </a:r>
            <a:r>
              <a:rPr lang="en-GB" dirty="0"/>
              <a:t>”.</a:t>
            </a:r>
          </a:p>
          <a:p>
            <a:endParaRPr lang="et-EE" dirty="0"/>
          </a:p>
        </p:txBody>
      </p:sp>
      <p:pic>
        <p:nvPicPr>
          <p:cNvPr id="7170" name="Picture 2" descr="Seotud kujut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276872"/>
            <a:ext cx="3294366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882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21283"/>
            <a:ext cx="4830383" cy="3312368"/>
          </a:xfrm>
          <a:prstGeom prst="rect">
            <a:avLst/>
          </a:prstGeom>
        </p:spPr>
      </p:pic>
      <p:pic>
        <p:nvPicPr>
          <p:cNvPr id="8194" name="Picture 2" descr="https://www.honey.md/uploads/apimondia_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00263"/>
            <a:ext cx="2833604" cy="379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who chooses the best hone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780" y="3638549"/>
            <a:ext cx="3810000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badbeekeepingblog.files.wordpress.com/2019/09/apimondia-contaminated-honey-4-s.jpg?w=640&amp;h=39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43" y="3712071"/>
            <a:ext cx="4940984" cy="308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843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ldiotsingu canada tulemus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8496942" cy="424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Mesindus Kanadas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t-EE" dirty="0"/>
              <a:t>Kanadas on üle 8400 mesiniku ning kokku enam kui 672 000 mesilasperet.</a:t>
            </a:r>
          </a:p>
          <a:p>
            <a:pPr lvl="0"/>
            <a:r>
              <a:rPr lang="et-EE" dirty="0"/>
              <a:t>Mett eksporditakse USAsse (79%), Jaapanisse (16%), Hiina (3%). </a:t>
            </a:r>
          </a:p>
          <a:p>
            <a:pPr lvl="0"/>
            <a:r>
              <a:rPr lang="et-EE" dirty="0"/>
              <a:t>Mett impordidakse Kanadasse peamiselt Uus-Meremaalt 23%, Brasiiliast 18% , Hispaaniast 8%, USA-st 7% ja Austraaliast 7%.</a:t>
            </a:r>
          </a:p>
          <a:p>
            <a:endParaRPr lang="et-EE" dirty="0"/>
          </a:p>
          <a:p>
            <a:endParaRPr lang="et-EE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09441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457200" y="3356992"/>
            <a:ext cx="8291264" cy="3240360"/>
          </a:xfrm>
        </p:spPr>
        <p:txBody>
          <a:bodyPr>
            <a:noAutofit/>
          </a:bodyPr>
          <a:lstStyle/>
          <a:p>
            <a:r>
              <a:rPr lang="et-EE" sz="3250" dirty="0"/>
              <a:t>Asutatud 1976. aastal</a:t>
            </a:r>
          </a:p>
          <a:p>
            <a:r>
              <a:rPr lang="et-EE" sz="3250" dirty="0"/>
              <a:t>8000 mesilastaru. </a:t>
            </a:r>
          </a:p>
          <a:p>
            <a:r>
              <a:rPr lang="et-EE" sz="3250" dirty="0"/>
              <a:t>Võitnud palju tunnustusi</a:t>
            </a:r>
          </a:p>
          <a:p>
            <a:r>
              <a:rPr lang="et-EE" sz="3250" dirty="0"/>
              <a:t>Lisaks mesindusele, tegeleb ettevõte ka vahtra siirupi, jääsiidrite ja muu alkoholi tootmisega.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9"/>
          <a:stretch/>
        </p:blipFill>
        <p:spPr bwMode="auto">
          <a:xfrm>
            <a:off x="0" y="-85200"/>
            <a:ext cx="9144000" cy="334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s://intermiel.com/wp-content/uploads/logo-vert-peti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74927"/>
            <a:ext cx="4629086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932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" name="Sisu kohatäid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61826" y="2073989"/>
            <a:ext cx="6336709" cy="2854033"/>
          </a:xfrm>
        </p:spPr>
      </p:pic>
      <p:pic>
        <p:nvPicPr>
          <p:cNvPr id="5" name="Pilt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98815" y="2073993"/>
            <a:ext cx="6336708" cy="2854034"/>
          </a:xfrm>
          <a:prstGeom prst="rect">
            <a:avLst/>
          </a:prstGeom>
        </p:spPr>
      </p:pic>
      <p:pic>
        <p:nvPicPr>
          <p:cNvPr id="6" name="Pilt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16461" y="2076027"/>
            <a:ext cx="6336706" cy="284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4083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" name="Sisu kohatäid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04693" y="1932011"/>
            <a:ext cx="6336707" cy="2849964"/>
          </a:xfrm>
        </p:spPr>
      </p:pic>
      <p:pic>
        <p:nvPicPr>
          <p:cNvPr id="5" name="Pilt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305" y="1929975"/>
            <a:ext cx="6336705" cy="285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77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lt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700808"/>
            <a:ext cx="9144000" cy="411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239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4" name="Sisu kohatäid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44566" y="2082648"/>
            <a:ext cx="6343693" cy="2857178"/>
          </a:xfrm>
        </p:spPr>
      </p:pic>
      <p:pic>
        <p:nvPicPr>
          <p:cNvPr id="6" name="Pilt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95045" y="2077763"/>
            <a:ext cx="6350427" cy="2860213"/>
          </a:xfrm>
          <a:prstGeom prst="rect">
            <a:avLst/>
          </a:prstGeom>
        </p:spPr>
      </p:pic>
      <p:pic>
        <p:nvPicPr>
          <p:cNvPr id="7" name="Pilt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43257" y="2075913"/>
            <a:ext cx="6343693" cy="285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3263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" name="Sisu kohatäid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87624" y="538719"/>
            <a:ext cx="5799477" cy="5828620"/>
          </a:xfrm>
        </p:spPr>
      </p:pic>
      <p:pic>
        <p:nvPicPr>
          <p:cNvPr id="6" name="Pilt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71523" y="2137511"/>
            <a:ext cx="5832649" cy="2627007"/>
          </a:xfrm>
          <a:prstGeom prst="rect">
            <a:avLst/>
          </a:prstGeom>
        </p:spPr>
      </p:pic>
      <p:pic>
        <p:nvPicPr>
          <p:cNvPr id="8" name="Pilt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5616" y="538719"/>
            <a:ext cx="3361674" cy="583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7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6" name="Pilt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89995" y="2002162"/>
            <a:ext cx="6075317" cy="2736304"/>
          </a:xfrm>
          <a:prstGeom prst="rect">
            <a:avLst/>
          </a:prstGeom>
        </p:spPr>
      </p:pic>
      <p:pic>
        <p:nvPicPr>
          <p:cNvPr id="9" name="Pilt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35024" y="1929202"/>
            <a:ext cx="6020941" cy="2711813"/>
          </a:xfrm>
          <a:prstGeom prst="rect">
            <a:avLst/>
          </a:prstGeom>
        </p:spPr>
      </p:pic>
      <p:pic>
        <p:nvPicPr>
          <p:cNvPr id="11" name="Pilt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97816" y="2007239"/>
            <a:ext cx="6304916" cy="283971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84281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" name="Sisu kohatäid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019" y="1969171"/>
            <a:ext cx="6741368" cy="3036290"/>
          </a:xfrm>
        </p:spPr>
      </p:pic>
      <p:pic>
        <p:nvPicPr>
          <p:cNvPr id="6" name="Pilt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377630"/>
            <a:ext cx="6187324" cy="3480370"/>
          </a:xfrm>
          <a:prstGeom prst="rect">
            <a:avLst/>
          </a:prstGeom>
        </p:spPr>
      </p:pic>
      <p:pic>
        <p:nvPicPr>
          <p:cNvPr id="7" name="Pilt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" r="2212"/>
          <a:stretch/>
        </p:blipFill>
        <p:spPr>
          <a:xfrm>
            <a:off x="3356976" y="-317494"/>
            <a:ext cx="5760640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0721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13314" name="Picture 2" descr="https://scontent.fhen1-1.fna.fbcdn.net/v/t1.15752-9/72283774_471048740156251_843154891122671616_n.jpg?_nc_cat=111&amp;_nc_oc=AQl5eQT3cTm5lC2Xujt8yLTbWdnJiyJri6red2jERlgJ5wfBKD5vMc_ETLr1eoZinck&amp;_nc_ht=scontent.fhen1-1.fna&amp;oh=6ec116624fd97c1ebe5a10a2a7e7e71a&amp;oe=5E2019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242" y="764704"/>
            <a:ext cx="2629079" cy="473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scontent.fhen1-1.fna.fbcdn.net/v/t1.15752-9/72319620_384956349120626_1714361167138258944_n.jpg?_nc_cat=111&amp;_nc_oc=AQnFxQofpC5kIn1RGoh3A-VgFMnJlwl_x2U2zTjb0eNJEiV5H7dfKd6YVTWL3EB2q2E&amp;_nc_ht=scontent.fhen1-1.fna&amp;oh=4eaaac803b33c42dc3b5ecbb6c4b63b5&amp;oe=5E2D9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00" y="670690"/>
            <a:ext cx="2857904" cy="514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scontent.fhen1-1.fna.fbcdn.net/v/t1.15752-9/72626849_532989447263291_5820289201341464576_n.jpg?_nc_cat=108&amp;_nc_oc=AQmA-uPMQK1Q3kvZQD2wgM_01xblgvjsUzMEmsLGE_0UuTXaXjx80JlhNS3LFeP5NKw&amp;_nc_ht=scontent.fhen1-1.fna&amp;oh=a996ea51d8be0bf602a03b9df1231cc1&amp;oe=5E2394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670690"/>
            <a:ext cx="3030818" cy="545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1565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Tänan kuulamast!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 descr="Pildiotsingu waving bee tulem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628800"/>
            <a:ext cx="4286250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912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293" y="3212976"/>
            <a:ext cx="8954203" cy="3600400"/>
          </a:xfrm>
          <a:prstGeom prst="rect">
            <a:avLst/>
          </a:prstGeom>
        </p:spPr>
      </p:pic>
      <p:pic>
        <p:nvPicPr>
          <p:cNvPr id="1026" name="Picture 2" descr="Pildiotsingu canadian provinces tulem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5" y="-1"/>
            <a:ext cx="6340933" cy="332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stkülik 2"/>
          <p:cNvSpPr/>
          <p:nvPr/>
        </p:nvSpPr>
        <p:spPr>
          <a:xfrm>
            <a:off x="94899" y="5877272"/>
            <a:ext cx="8928992" cy="288032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6" name="Ristkülik 5"/>
          <p:cNvSpPr/>
          <p:nvPr/>
        </p:nvSpPr>
        <p:spPr>
          <a:xfrm>
            <a:off x="94899" y="5557230"/>
            <a:ext cx="8928992" cy="288032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7" name="Ristkülik 6"/>
          <p:cNvSpPr/>
          <p:nvPr/>
        </p:nvSpPr>
        <p:spPr>
          <a:xfrm>
            <a:off x="94899" y="4941168"/>
            <a:ext cx="8928992" cy="288032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8" name="Picture 4" descr="Seotud kujuti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248" y="260648"/>
            <a:ext cx="454181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13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Kasutatud kirjandus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t-EE" dirty="0">
                <a:hlinkClick r:id="rId2"/>
              </a:rPr>
              <a:t>https://www.theglobeandmail.com/news/national/canada-150/canola-oil-from-canadas-fields-to-the-worldskitchens/article34717778/</a:t>
            </a:r>
            <a:endParaRPr lang="et-EE" dirty="0"/>
          </a:p>
          <a:p>
            <a:r>
              <a:rPr lang="et-EE" dirty="0">
                <a:hlinkClick r:id="rId3"/>
              </a:rPr>
              <a:t>https://www.cbc.ca/news/canada/nova-scotia/wild-blueberry-prices-reach-all-time-low-says-association-1.4269412</a:t>
            </a:r>
            <a:endParaRPr lang="et-EE" dirty="0"/>
          </a:p>
          <a:p>
            <a:r>
              <a:rPr lang="et-EE" dirty="0">
                <a:hlinkClick r:id="rId4"/>
              </a:rPr>
              <a:t>https://ambrosiaapples.ca/faqs/</a:t>
            </a:r>
            <a:endParaRPr lang="et-EE" dirty="0"/>
          </a:p>
          <a:p>
            <a:r>
              <a:rPr lang="et-EE" dirty="0">
                <a:hlinkClick r:id="rId5"/>
              </a:rPr>
              <a:t>http://miel-et-une-fleur.e-monsite.com/medias/images/nosemose-1.png</a:t>
            </a:r>
            <a:endParaRPr lang="et-EE" dirty="0"/>
          </a:p>
          <a:p>
            <a:r>
              <a:rPr lang="et-EE" dirty="0">
                <a:hlinkClick r:id="rId6"/>
              </a:rPr>
              <a:t>https://www.wur.nl/upload_mm/7/5/1/d91f42d2-d6e9-49c2-9383-6e5a0a2127ce_Picture2_d1f1a552_490x330.jpg</a:t>
            </a:r>
            <a:endParaRPr lang="et-EE" dirty="0"/>
          </a:p>
          <a:p>
            <a:r>
              <a:rPr lang="en-GB" dirty="0">
                <a:hlinkClick r:id="rId7"/>
              </a:rPr>
              <a:t>https://www.foodnavigator.com/Article/2018/02/23/JRC-looks-at-detecting-fraud-in-honey-supply-chain</a:t>
            </a:r>
            <a:endParaRPr lang="et-EE" dirty="0"/>
          </a:p>
          <a:p>
            <a:r>
              <a:rPr lang="en-GB" dirty="0">
                <a:hlinkClick r:id="rId8"/>
              </a:rPr>
              <a:t>https://ec.europa.eu/eurostat/web/products-eurostat-news/-/EDN-20190520-1</a:t>
            </a:r>
            <a:endParaRPr lang="et-EE" dirty="0"/>
          </a:p>
          <a:p>
            <a:r>
              <a:rPr lang="en-GB" dirty="0">
                <a:hlinkClick r:id="rId9"/>
              </a:rPr>
              <a:t>http://honeycouncil.ca/archive/industry.php</a:t>
            </a:r>
            <a:endParaRPr lang="et-EE" dirty="0"/>
          </a:p>
          <a:p>
            <a:r>
              <a:rPr lang="en-GB" dirty="0">
                <a:hlinkClick r:id="rId10"/>
              </a:rPr>
              <a:t>https://intermiel.com/fr/</a:t>
            </a:r>
            <a:endParaRPr lang="et-EE" dirty="0"/>
          </a:p>
          <a:p>
            <a:endParaRPr lang="et-EE" dirty="0"/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614508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4427984" y="476672"/>
            <a:ext cx="4680520" cy="5968125"/>
          </a:xfrm>
        </p:spPr>
        <p:txBody>
          <a:bodyPr>
            <a:normAutofit/>
          </a:bodyPr>
          <a:lstStyle/>
          <a:p>
            <a:pPr algn="just"/>
            <a:r>
              <a:rPr lang="et-EE" sz="1800" dirty="0"/>
              <a:t>Rapsi tootmise osas maailmas 1.kohal.</a:t>
            </a:r>
          </a:p>
          <a:p>
            <a:pPr algn="just"/>
            <a:r>
              <a:rPr lang="et-EE" sz="1800" dirty="0"/>
              <a:t>Igal aastal annavad umbes 300 000 mesilasperet oma panuse õlirapsi tolmeldamiseks. Ning 80 000 mesilasperet hübriidrapsi tolmeldamiseks.</a:t>
            </a:r>
          </a:p>
          <a:p>
            <a:pPr algn="just"/>
            <a:endParaRPr lang="et-EE" sz="1800" dirty="0"/>
          </a:p>
          <a:p>
            <a:pPr algn="just"/>
            <a:endParaRPr lang="et-EE" sz="1800" dirty="0"/>
          </a:p>
          <a:p>
            <a:pPr algn="just"/>
            <a:r>
              <a:rPr lang="et-EE" sz="1800" dirty="0"/>
              <a:t>Mustikatootmise osas maailmas 2.kohal.</a:t>
            </a:r>
          </a:p>
          <a:p>
            <a:pPr algn="just"/>
            <a:r>
              <a:rPr lang="et-EE" sz="1800" dirty="0"/>
              <a:t>Põhja-Ameerika toodab 75% maailma mustikatest.</a:t>
            </a:r>
          </a:p>
          <a:p>
            <a:pPr algn="just"/>
            <a:r>
              <a:rPr lang="et-EE" sz="1800" dirty="0"/>
              <a:t>Mustikaid tolmeldavad ligikaudu 35 000 mesilasperet.</a:t>
            </a:r>
          </a:p>
          <a:p>
            <a:pPr algn="just"/>
            <a:endParaRPr lang="et-EE" sz="1800" dirty="0"/>
          </a:p>
          <a:p>
            <a:pPr algn="just"/>
            <a:endParaRPr lang="et-EE" sz="1800" dirty="0"/>
          </a:p>
          <a:p>
            <a:pPr algn="just"/>
            <a:endParaRPr lang="et-EE" sz="1800" dirty="0"/>
          </a:p>
          <a:p>
            <a:pPr algn="just"/>
            <a:r>
              <a:rPr lang="et-EE" sz="1800" dirty="0"/>
              <a:t>Õunatootmise alal maailmas 16.kohal.</a:t>
            </a:r>
          </a:p>
          <a:p>
            <a:pPr algn="just"/>
            <a:r>
              <a:rPr lang="et-EE" sz="1800" dirty="0"/>
              <a:t>Puuvilju tolmeldavad ligikaudu 15 000 mesilasperet.</a:t>
            </a:r>
          </a:p>
        </p:txBody>
      </p:sp>
      <p:pic>
        <p:nvPicPr>
          <p:cNvPr id="2050" name="Picture 2" descr="Canola crops used for making cooking oil sits in full bloom near Fort Macleod, Alt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1" y="44624"/>
            <a:ext cx="434936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cbc.ca/1.4054774.1504137473!/fileImage/httpImage/image.jpg_gen/derivatives/16x9_780/wild-blueberri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1" y="2492896"/>
            <a:ext cx="4350005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mbrosia Appl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" y="4941168"/>
            <a:ext cx="4361627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047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APIMONDIA KONGRESS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b="1" dirty="0"/>
              <a:t>Peamised teemad:</a:t>
            </a:r>
          </a:p>
          <a:p>
            <a:r>
              <a:rPr lang="et-EE" dirty="0"/>
              <a:t>Mesinduse majandus </a:t>
            </a:r>
          </a:p>
          <a:p>
            <a:r>
              <a:rPr lang="et-EE" dirty="0"/>
              <a:t>Mesilase bioloogia</a:t>
            </a:r>
          </a:p>
          <a:p>
            <a:r>
              <a:rPr lang="et-EE" dirty="0"/>
              <a:t>Mesilase tervis</a:t>
            </a:r>
          </a:p>
          <a:p>
            <a:r>
              <a:rPr lang="et-EE" dirty="0"/>
              <a:t>Tolmeldamine ja mesilasele oluline taimestik</a:t>
            </a:r>
          </a:p>
          <a:p>
            <a:r>
              <a:rPr lang="et-EE" dirty="0"/>
              <a:t>Mesinduse tehnoloogia ja kvaliteet</a:t>
            </a:r>
          </a:p>
          <a:p>
            <a:r>
              <a:rPr lang="et-EE" dirty="0"/>
              <a:t>Apiteraapia</a:t>
            </a:r>
          </a:p>
          <a:p>
            <a:r>
              <a:rPr lang="et-EE" dirty="0"/>
              <a:t>Mesinduse arendamine maaelu arendamiseks</a:t>
            </a:r>
          </a:p>
          <a:p>
            <a:endParaRPr lang="et-EE" dirty="0"/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346748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/>
              <a:t>Eesti Maaülikooli esindus </a:t>
            </a:r>
            <a:r>
              <a:rPr lang="et-EE" dirty="0" err="1"/>
              <a:t>Apimondia</a:t>
            </a:r>
            <a:r>
              <a:rPr lang="et-EE" dirty="0"/>
              <a:t> konverentsil</a:t>
            </a:r>
          </a:p>
        </p:txBody>
      </p:sp>
      <p:pic>
        <p:nvPicPr>
          <p:cNvPr id="4" name="Sisu kohatäid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19672" y="2060848"/>
            <a:ext cx="5184576" cy="3888432"/>
          </a:xfrm>
        </p:spPr>
      </p:pic>
    </p:spTree>
    <p:extLst>
      <p:ext uri="{BB962C8B-B14F-4D97-AF65-F5344CB8AC3E}">
        <p14:creationId xmlns:p14="http://schemas.microsoft.com/office/powerpoint/2010/main" val="3746115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Ettekanded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4098" name="Picture 2" descr="https://scontent-lht6-1.xx.fbcdn.net/v/t1.15752-9/74891503_421797662087168_2298504628091748352_n.jpg?_nc_cat=109&amp;_nc_oc=AQnfI8MCGHmv71-injpxDX4AXU39X8Cqbp52cMsqSrkhZQapvdkY3c5dONFpDKQBkD4&amp;_nc_ht=scontent-lht6-1.xx&amp;oh=9b017ecaba20b25945a3b136edd0b7d8&amp;oe=5E5548B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81" y="1412271"/>
            <a:ext cx="7472403" cy="420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848" y="5733256"/>
            <a:ext cx="89783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000" dirty="0"/>
              <a:t>„</a:t>
            </a:r>
            <a:r>
              <a:rPr lang="et-EE" sz="2000" dirty="0" err="1"/>
              <a:t>Pesticide</a:t>
            </a:r>
            <a:r>
              <a:rPr lang="et-EE" sz="2000" dirty="0"/>
              <a:t> </a:t>
            </a:r>
            <a:r>
              <a:rPr lang="et-EE" sz="2000" dirty="0" err="1"/>
              <a:t>residues</a:t>
            </a:r>
            <a:r>
              <a:rPr lang="et-EE" sz="2000" dirty="0"/>
              <a:t> </a:t>
            </a:r>
            <a:r>
              <a:rPr lang="et-EE" sz="2000" dirty="0" err="1"/>
              <a:t>in</a:t>
            </a:r>
            <a:r>
              <a:rPr lang="et-EE" sz="2000" dirty="0"/>
              <a:t> </a:t>
            </a:r>
            <a:r>
              <a:rPr lang="et-EE" sz="2000" dirty="0" err="1"/>
              <a:t>beehive</a:t>
            </a:r>
            <a:r>
              <a:rPr lang="et-EE" sz="2000" dirty="0"/>
              <a:t> </a:t>
            </a:r>
            <a:r>
              <a:rPr lang="et-EE" sz="2000" dirty="0" err="1"/>
              <a:t>matrices</a:t>
            </a:r>
            <a:r>
              <a:rPr lang="et-EE" sz="2000" dirty="0"/>
              <a:t> are </a:t>
            </a:r>
            <a:r>
              <a:rPr lang="et-EE" sz="2000" dirty="0" err="1"/>
              <a:t>dependent</a:t>
            </a:r>
            <a:r>
              <a:rPr lang="et-EE" sz="2000" dirty="0"/>
              <a:t> on </a:t>
            </a:r>
            <a:r>
              <a:rPr lang="et-EE" sz="2000" dirty="0" err="1"/>
              <a:t>collection</a:t>
            </a:r>
            <a:r>
              <a:rPr lang="et-EE" sz="2000" dirty="0"/>
              <a:t> </a:t>
            </a:r>
            <a:r>
              <a:rPr lang="et-EE" sz="2000" dirty="0" err="1"/>
              <a:t>time</a:t>
            </a:r>
            <a:r>
              <a:rPr lang="et-EE" sz="2000" dirty="0"/>
              <a:t> and </a:t>
            </a:r>
            <a:r>
              <a:rPr lang="et-EE" sz="2000" dirty="0" err="1"/>
              <a:t>matric</a:t>
            </a:r>
            <a:r>
              <a:rPr lang="et-EE" sz="2000" dirty="0"/>
              <a:t> </a:t>
            </a:r>
            <a:r>
              <a:rPr lang="et-EE" sz="2000" dirty="0" err="1"/>
              <a:t>type</a:t>
            </a:r>
            <a:r>
              <a:rPr lang="et-EE" sz="2000" dirty="0"/>
              <a:t> </a:t>
            </a:r>
            <a:r>
              <a:rPr lang="et-EE" sz="2000" dirty="0" err="1"/>
              <a:t>but</a:t>
            </a:r>
            <a:r>
              <a:rPr lang="et-EE" sz="2000" dirty="0"/>
              <a:t> </a:t>
            </a:r>
            <a:r>
              <a:rPr lang="et-EE" sz="2000" dirty="0" err="1"/>
              <a:t>independent</a:t>
            </a:r>
            <a:r>
              <a:rPr lang="et-EE" sz="2000" dirty="0"/>
              <a:t> </a:t>
            </a:r>
            <a:r>
              <a:rPr lang="et-EE" sz="2000" dirty="0" err="1"/>
              <a:t>of</a:t>
            </a:r>
            <a:r>
              <a:rPr lang="et-EE" sz="2000" dirty="0"/>
              <a:t> </a:t>
            </a:r>
            <a:r>
              <a:rPr lang="et-EE" sz="2000" dirty="0" err="1"/>
              <a:t>proportion</a:t>
            </a:r>
            <a:r>
              <a:rPr lang="et-EE" sz="2000" dirty="0"/>
              <a:t> </a:t>
            </a:r>
            <a:r>
              <a:rPr lang="et-EE" sz="2000" dirty="0" err="1"/>
              <a:t>of</a:t>
            </a:r>
            <a:r>
              <a:rPr lang="et-EE" sz="2000" dirty="0"/>
              <a:t> </a:t>
            </a:r>
            <a:r>
              <a:rPr lang="et-EE" sz="2000" dirty="0" err="1"/>
              <a:t>foraged</a:t>
            </a:r>
            <a:r>
              <a:rPr lang="et-EE" sz="2000" dirty="0"/>
              <a:t> </a:t>
            </a:r>
            <a:r>
              <a:rPr lang="et-EE" sz="2000" dirty="0" err="1"/>
              <a:t>oilseed</a:t>
            </a:r>
            <a:r>
              <a:rPr lang="et-EE" sz="2000" dirty="0"/>
              <a:t> </a:t>
            </a:r>
            <a:r>
              <a:rPr lang="et-EE" sz="2000" dirty="0" err="1"/>
              <a:t>rape</a:t>
            </a:r>
            <a:r>
              <a:rPr lang="et-EE" sz="2000" dirty="0"/>
              <a:t> and </a:t>
            </a:r>
            <a:r>
              <a:rPr lang="et-EE" sz="2000" dirty="0" err="1"/>
              <a:t>agricultural</a:t>
            </a:r>
            <a:r>
              <a:rPr lang="et-EE" sz="2000" dirty="0"/>
              <a:t> </a:t>
            </a:r>
            <a:r>
              <a:rPr lang="et-EE" sz="2000" dirty="0" err="1"/>
              <a:t>land</a:t>
            </a:r>
            <a:r>
              <a:rPr lang="et-EE" sz="2000" dirty="0"/>
              <a:t> </a:t>
            </a:r>
            <a:r>
              <a:rPr lang="et-EE" sz="2000" dirty="0" err="1"/>
              <a:t>in</a:t>
            </a:r>
            <a:r>
              <a:rPr lang="et-EE" sz="2000" dirty="0"/>
              <a:t> </a:t>
            </a:r>
            <a:r>
              <a:rPr lang="et-EE" sz="2000" dirty="0" err="1"/>
              <a:t>foraging</a:t>
            </a:r>
            <a:r>
              <a:rPr lang="et-EE" sz="2000" dirty="0"/>
              <a:t> </a:t>
            </a:r>
            <a:r>
              <a:rPr lang="et-EE" sz="2000" dirty="0" err="1"/>
              <a:t>territory</a:t>
            </a:r>
            <a:r>
              <a:rPr lang="et-EE" sz="2000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520161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Ettekanded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" y="1449620"/>
            <a:ext cx="3305563" cy="436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s://scontent-lht6-1.xx.fbcdn.net/v/t1.15752-9/75464137_2957428140953985_3287515702348480512_n.jpg?_nc_cat=106&amp;_nc_oc=AQlfZnTpT5oGjdHqa7q-0dQOCWheA_kUXxnWzgXycJxLI5IwzGAknH_Ds9gcT1lEkIg&amp;_nc_ht=scontent-lht6-1.xx&amp;oh=5b9fe6bfd4604d7dfad7a111b9013cbb&amp;oe=5E55DC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437702"/>
            <a:ext cx="2432395" cy="437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content-arn2-1.xx.fbcdn.net/v/t1.15752-9/75412350_415546655792914_5717786246294536192_n.jpg?_nc_cat=106&amp;_nc_oc=AQlzrd7KKB8lMjrBYyhIwmlXCD9aRj6dLmdfSTArY1hi-pIwQWJEkjNDiIv_xJgMntA&amp;_nc_ht=scontent-arn2-1.xx&amp;oh=1689c33992183cce2d6bec35a1954b86&amp;oe=5E3E9A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141" y="1495533"/>
            <a:ext cx="3200355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2299" y="5877272"/>
            <a:ext cx="3131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200" dirty="0"/>
              <a:t>„</a:t>
            </a:r>
            <a:r>
              <a:rPr lang="et-EE" sz="1200" dirty="0" err="1"/>
              <a:t>Field</a:t>
            </a:r>
            <a:r>
              <a:rPr lang="et-EE" sz="1200" dirty="0"/>
              <a:t> </a:t>
            </a:r>
            <a:r>
              <a:rPr lang="et-EE" sz="1200" dirty="0" err="1"/>
              <a:t>relevant</a:t>
            </a:r>
            <a:r>
              <a:rPr lang="et-EE" sz="1200" dirty="0"/>
              <a:t> </a:t>
            </a:r>
            <a:r>
              <a:rPr lang="et-EE" sz="1200" dirty="0" err="1"/>
              <a:t>concentrations</a:t>
            </a:r>
            <a:r>
              <a:rPr lang="et-EE" sz="1200" dirty="0"/>
              <a:t> </a:t>
            </a:r>
            <a:r>
              <a:rPr lang="et-EE" sz="1200" dirty="0" err="1"/>
              <a:t>of</a:t>
            </a:r>
            <a:r>
              <a:rPr lang="et-EE" sz="1200" dirty="0"/>
              <a:t> </a:t>
            </a:r>
            <a:r>
              <a:rPr lang="et-EE" sz="1200" dirty="0" err="1"/>
              <a:t>fungicide</a:t>
            </a:r>
            <a:r>
              <a:rPr lang="et-EE" sz="1200" dirty="0"/>
              <a:t> and </a:t>
            </a:r>
            <a:r>
              <a:rPr lang="et-EE" sz="1200" dirty="0" err="1"/>
              <a:t>an</a:t>
            </a:r>
            <a:r>
              <a:rPr lang="et-EE" sz="1200" dirty="0"/>
              <a:t> </a:t>
            </a:r>
            <a:r>
              <a:rPr lang="et-EE" sz="1200" dirty="0" err="1"/>
              <a:t>insecticide</a:t>
            </a:r>
            <a:r>
              <a:rPr lang="et-EE" sz="1200" dirty="0"/>
              <a:t> are </a:t>
            </a:r>
            <a:r>
              <a:rPr lang="et-EE" sz="1200" dirty="0" err="1"/>
              <a:t>affecting</a:t>
            </a:r>
            <a:r>
              <a:rPr lang="et-EE" sz="1200" dirty="0"/>
              <a:t> </a:t>
            </a:r>
            <a:r>
              <a:rPr lang="et-EE" sz="1200" dirty="0" err="1"/>
              <a:t>honeybee</a:t>
            </a:r>
            <a:r>
              <a:rPr lang="et-EE" sz="1200" dirty="0"/>
              <a:t> (</a:t>
            </a:r>
            <a:r>
              <a:rPr lang="et-EE" sz="1200" i="1" dirty="0" err="1"/>
              <a:t>Apis</a:t>
            </a:r>
            <a:r>
              <a:rPr lang="et-EE" sz="1200" i="1" dirty="0"/>
              <a:t> </a:t>
            </a:r>
            <a:r>
              <a:rPr lang="et-EE" sz="1200" i="1" dirty="0" err="1"/>
              <a:t>mellifera</a:t>
            </a:r>
            <a:r>
              <a:rPr lang="et-EE" sz="1200" dirty="0"/>
              <a:t>) </a:t>
            </a:r>
            <a:r>
              <a:rPr lang="et-EE" sz="1200" dirty="0" err="1"/>
              <a:t>queens</a:t>
            </a:r>
            <a:r>
              <a:rPr lang="et-EE" sz="1200" dirty="0"/>
              <a:t>“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36141" y="5877272"/>
            <a:ext cx="3200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200" dirty="0"/>
              <a:t>„</a:t>
            </a:r>
            <a:r>
              <a:rPr lang="et-EE" sz="1200" dirty="0" err="1"/>
              <a:t>Interactions</a:t>
            </a:r>
            <a:r>
              <a:rPr lang="et-EE" sz="1200" dirty="0"/>
              <a:t> </a:t>
            </a:r>
            <a:r>
              <a:rPr lang="et-EE" sz="1200" dirty="0" err="1"/>
              <a:t>between</a:t>
            </a:r>
            <a:r>
              <a:rPr lang="et-EE" sz="1200" dirty="0"/>
              <a:t> </a:t>
            </a:r>
            <a:r>
              <a:rPr lang="et-EE" sz="1200" dirty="0" err="1"/>
              <a:t>pesticide</a:t>
            </a:r>
            <a:r>
              <a:rPr lang="et-EE" sz="1200" dirty="0"/>
              <a:t> </a:t>
            </a:r>
            <a:r>
              <a:rPr lang="et-EE" sz="1200" dirty="0" err="1"/>
              <a:t>dimethoate</a:t>
            </a:r>
            <a:r>
              <a:rPr lang="et-EE" sz="1200" dirty="0"/>
              <a:t> and </a:t>
            </a:r>
            <a:r>
              <a:rPr lang="et-EE" sz="1200" dirty="0" err="1"/>
              <a:t>pathogen</a:t>
            </a:r>
            <a:r>
              <a:rPr lang="et-EE" sz="1200" dirty="0"/>
              <a:t> </a:t>
            </a:r>
            <a:r>
              <a:rPr lang="et-EE" sz="1200" dirty="0" err="1"/>
              <a:t>Nosema</a:t>
            </a:r>
            <a:r>
              <a:rPr lang="et-EE" sz="1200" dirty="0"/>
              <a:t> </a:t>
            </a:r>
            <a:r>
              <a:rPr lang="et-EE" sz="1200" dirty="0" err="1"/>
              <a:t>in</a:t>
            </a:r>
            <a:r>
              <a:rPr lang="et-EE" sz="1200" dirty="0"/>
              <a:t> </a:t>
            </a:r>
            <a:r>
              <a:rPr lang="et-EE" sz="1200" dirty="0" err="1"/>
              <a:t>honeybees</a:t>
            </a:r>
            <a:r>
              <a:rPr lang="et-EE" sz="1200" dirty="0"/>
              <a:t>“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47863" y="5877272"/>
            <a:ext cx="2432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200" dirty="0"/>
              <a:t>„</a:t>
            </a:r>
            <a:r>
              <a:rPr lang="en-US" sz="1200" dirty="0"/>
              <a:t> Microsporidian parasites </a:t>
            </a:r>
            <a:r>
              <a:rPr lang="en-US" sz="1200" dirty="0" err="1"/>
              <a:t>Nosema</a:t>
            </a:r>
            <a:r>
              <a:rPr lang="en-US" sz="1200" dirty="0"/>
              <a:t> </a:t>
            </a:r>
            <a:r>
              <a:rPr lang="en-US" sz="1200" dirty="0" err="1"/>
              <a:t>apis</a:t>
            </a:r>
            <a:r>
              <a:rPr lang="en-US" sz="1200" dirty="0"/>
              <a:t> &amp; </a:t>
            </a:r>
            <a:r>
              <a:rPr lang="en-US" sz="1200" dirty="0" err="1"/>
              <a:t>Nosema</a:t>
            </a:r>
            <a:r>
              <a:rPr lang="en-US" sz="1200" dirty="0"/>
              <a:t> </a:t>
            </a:r>
            <a:r>
              <a:rPr lang="en-US" sz="1200" dirty="0" err="1"/>
              <a:t>ceranae</a:t>
            </a:r>
            <a:r>
              <a:rPr lang="en-US" sz="1200" dirty="0"/>
              <a:t> in honeybees – changes in time and species</a:t>
            </a:r>
            <a:r>
              <a:rPr lang="et-EE" sz="1200" dirty="0"/>
              <a:t> </a:t>
            </a:r>
            <a:r>
              <a:rPr lang="en-US" sz="1200" dirty="0"/>
              <a:t>distribution </a:t>
            </a:r>
            <a:r>
              <a:rPr lang="et-EE" sz="1200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42595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Peamised teemad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/>
              <a:t>Varroalest (</a:t>
            </a:r>
            <a:r>
              <a:rPr lang="et-EE" i="1" dirty="0"/>
              <a:t>Varroa destructor</a:t>
            </a:r>
            <a:r>
              <a:rPr lang="et-EE" dirty="0"/>
              <a:t>)</a:t>
            </a:r>
          </a:p>
          <a:p>
            <a:endParaRPr lang="et-EE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132160"/>
      </p:ext>
    </p:extLst>
  </p:cSld>
  <p:clrMapOvr>
    <a:masterClrMapping/>
  </p:clrMapOvr>
</p:sld>
</file>

<file path=ppt/theme/theme1.xml><?xml version="1.0" encoding="utf-8"?>
<a:theme xmlns:a="http://schemas.openxmlformats.org/drawingml/2006/main" name="Tarkvarakomplekti Office kujundu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arkvarakomplekti Office kujundu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arkvarakomplekti Office kujundu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3558</TotalTime>
  <Words>659</Words>
  <Application>Microsoft Office PowerPoint</Application>
  <PresentationFormat>On-screen Show (4:3)</PresentationFormat>
  <Paragraphs>89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Calibri</vt:lpstr>
      <vt:lpstr>Tarkvarakomplekti Office kujundus</vt:lpstr>
      <vt:lpstr>APIMONDIA 2019</vt:lpstr>
      <vt:lpstr>Mesindus Kanadas</vt:lpstr>
      <vt:lpstr>PowerPoint Presentation</vt:lpstr>
      <vt:lpstr>PowerPoint Presentation</vt:lpstr>
      <vt:lpstr>APIMONDIA KONGRESS</vt:lpstr>
      <vt:lpstr>Eesti Maaülikooli esindus Apimondia konverentsil</vt:lpstr>
      <vt:lpstr>Ettekanded</vt:lpstr>
      <vt:lpstr>Ettekanded</vt:lpstr>
      <vt:lpstr>Peamised teemad</vt:lpstr>
      <vt:lpstr>Varroalest (Varroa destructor)</vt:lpstr>
      <vt:lpstr>Peamised teemad</vt:lpstr>
      <vt:lpstr>Võltsmesi</vt:lpstr>
      <vt:lpstr>Peamised teemad</vt:lpstr>
      <vt:lpstr>Euroopa importmesi</vt:lpstr>
      <vt:lpstr>Peamised teemad</vt:lpstr>
      <vt:lpstr>Nosematoos mesilasperes</vt:lpstr>
      <vt:lpstr>APIEXPO</vt:lpstr>
      <vt:lpstr>World Beekeeping Awards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Tänan kuulamast!</vt:lpstr>
      <vt:lpstr>Kasutatud kirjandus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PowerPointi esitlus</dc:title>
  <dc:creator>Margret Jürison</dc:creator>
  <cp:lastModifiedBy>Liina Maasik</cp:lastModifiedBy>
  <cp:revision>62</cp:revision>
  <cp:lastPrinted>2019-11-15T14:43:22Z</cp:lastPrinted>
  <dcterms:created xsi:type="dcterms:W3CDTF">2019-10-11T08:04:03Z</dcterms:created>
  <dcterms:modified xsi:type="dcterms:W3CDTF">2019-11-16T13:28:43Z</dcterms:modified>
</cp:coreProperties>
</file>