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9" r:id="rId3"/>
    <p:sldMasterId id="2147483692" r:id="rId4"/>
  </p:sldMasterIdLst>
  <p:notesMasterIdLst>
    <p:notesMasterId r:id="rId31"/>
  </p:notesMasterIdLst>
  <p:sldIdLst>
    <p:sldId id="258" r:id="rId5"/>
    <p:sldId id="259" r:id="rId6"/>
    <p:sldId id="257" r:id="rId7"/>
    <p:sldId id="262" r:id="rId8"/>
    <p:sldId id="264" r:id="rId9"/>
    <p:sldId id="266" r:id="rId10"/>
    <p:sldId id="267" r:id="rId11"/>
    <p:sldId id="268" r:id="rId12"/>
    <p:sldId id="270" r:id="rId13"/>
    <p:sldId id="271" r:id="rId14"/>
    <p:sldId id="273" r:id="rId15"/>
    <p:sldId id="272" r:id="rId16"/>
    <p:sldId id="275" r:id="rId17"/>
    <p:sldId id="276" r:id="rId18"/>
    <p:sldId id="279" r:id="rId19"/>
    <p:sldId id="287" r:id="rId20"/>
    <p:sldId id="281" r:id="rId21"/>
    <p:sldId id="283" r:id="rId22"/>
    <p:sldId id="284" r:id="rId23"/>
    <p:sldId id="285" r:id="rId24"/>
    <p:sldId id="277" r:id="rId25"/>
    <p:sldId id="286" r:id="rId26"/>
    <p:sldId id="288" r:id="rId27"/>
    <p:sldId id="280" r:id="rId28"/>
    <p:sldId id="289" r:id="rId29"/>
    <p:sldId id="290" r:id="rId30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iu Rand" initials="TR" lastIdx="0" clrIdx="0">
    <p:extLst>
      <p:ext uri="{19B8F6BF-5375-455C-9EA6-DF929625EA0E}">
        <p15:presenceInfo xmlns:p15="http://schemas.microsoft.com/office/powerpoint/2012/main" userId="S-1-5-21-1454471165-879983540-682003330-76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00" autoAdjust="0"/>
  </p:normalViewPr>
  <p:slideViewPr>
    <p:cSldViewPr snapToGrid="0">
      <p:cViewPr varScale="1">
        <p:scale>
          <a:sx n="62" d="100"/>
          <a:sy n="62" d="100"/>
        </p:scale>
        <p:origin x="7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1EB05-B02E-4905-B8CC-40CE5B459657}" type="datetimeFigureOut">
              <a:rPr lang="et-EE" smtClean="0"/>
              <a:t>16.11.2019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F3ECA-A972-4C43-81B5-8CAAE9F156C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4000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ühtsed nõuded</a:t>
            </a:r>
            <a:r>
              <a:rPr lang="et-EE" baseline="0" dirty="0"/>
              <a:t> vaatamata, et meie PÕM määrus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F3ECA-A972-4C43-81B5-8CAAE9F156C0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55930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partiid ei tule esitada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F3ECA-A972-4C43-81B5-8CAAE9F156C0}" type="slidenum">
              <a:rPr lang="et-EE" smtClean="0"/>
              <a:t>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18634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müügipakend – tarbijale või toitlustusettevõttele </a:t>
            </a:r>
            <a:endParaRPr lang="et-EE" baseline="0" dirty="0"/>
          </a:p>
          <a:p>
            <a:endParaRPr lang="et-EE" baseline="0" dirty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t-EE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Euroopa liidus kehtivad kõikidele liikmesriikidele toidualase teabe osas ühtsed reeglid alates 2014. aasta lõpust.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t-EE" sz="1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Nõuete kehtestamisele eelnes aastatepikkune eeltöö, mille käigus hinnati Euroopa Liidu tookordsete regulatsioonide ajakohasust, konsulteeriti sidusrühmadega (käitlejate ja tarbijakaitseorganisatsioonid jt), viidi läbi avalik arutelu. </a:t>
            </a:r>
          </a:p>
          <a:p>
            <a:endParaRPr lang="et-EE" baseline="0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9137B0FE-B827-43E6-9F1A-73A7AB4ED6CD}" type="slidenum">
              <a:rPr kumimoji="0" lang="et-EE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4</a:t>
            </a:fld>
            <a:endParaRPr kumimoji="0" lang="et-EE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3348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/>
              <a:t>e-poes</a:t>
            </a:r>
            <a:r>
              <a:rPr lang="et-EE" dirty="0"/>
              <a:t>, FB-s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F3ECA-A972-4C43-81B5-8CAAE9F156C0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28223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kontrastsus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F3ECA-A972-4C43-81B5-8CAAE9F156C0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3890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Rahvusvahelise Legaalmetroloogia Organisatsiooni rahvusvahelise soovituse nr 79 (1) kohaselt määratakse silindrikujulise või peaaegu silindrikujulise pakendi peamise teabe esitamise ala pindalaks 40 % tootest, selle pakendi kõrgusest x l </a:t>
            </a:r>
            <a:r>
              <a:rPr lang="et-E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aiu­sest</a:t>
            </a:r>
            <a:r>
              <a:rPr lang="et-E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mille hulgast on välja arvatud kaaned, põhjad, konservikarpide ülemised ja alumised randid ning pudelite ja purkide kumerad osad ja kaelad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F3ECA-A972-4C43-81B5-8CAAE9F156C0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06586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F3ECA-A972-4C43-81B5-8CAAE9F156C0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22389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F3ECA-A972-4C43-81B5-8CAAE9F156C0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59876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filtreeritud mesi – mee koostisele võõrad ained on eraldatud viisil, et eemaldatakse ka märkimisväärne kogus õietolmu</a:t>
            </a:r>
          </a:p>
          <a:p>
            <a:r>
              <a:rPr lang="et-EE" dirty="0"/>
              <a:t>pagarimesi</a:t>
            </a:r>
          </a:p>
          <a:p>
            <a:r>
              <a:rPr lang="et-EE" dirty="0"/>
              <a:t>pagarimesi – </a:t>
            </a:r>
            <a:r>
              <a:rPr lang="et-EE" dirty="0" err="1"/>
              <a:t>baker’s</a:t>
            </a:r>
            <a:r>
              <a:rPr lang="et-EE" dirty="0"/>
              <a:t> </a:t>
            </a:r>
            <a:r>
              <a:rPr lang="et-EE" dirty="0" err="1"/>
              <a:t>honey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F3ECA-A972-4C43-81B5-8CAAE9F156C0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54887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„tatrane“ mesi = tatralisandiga mesi</a:t>
            </a:r>
            <a:r>
              <a:rPr lang="et-EE" baseline="0" dirty="0"/>
              <a:t> või tatramesi?</a:t>
            </a:r>
          </a:p>
          <a:p>
            <a:endParaRPr lang="et-EE" baseline="0" dirty="0"/>
          </a:p>
          <a:p>
            <a:r>
              <a:rPr lang="et-EE" baseline="0" dirty="0"/>
              <a:t>lisada võib teavet, mis on seotud tekstuuri ja korjamisperioodiga (kevade mesi…)</a:t>
            </a:r>
          </a:p>
          <a:p>
            <a:r>
              <a:rPr lang="et-EE" baseline="0" dirty="0"/>
              <a:t>või töötlemisviisi kohta (kreemjas mesi)</a:t>
            </a:r>
          </a:p>
          <a:p>
            <a:r>
              <a:rPr lang="et-EE" baseline="0" dirty="0"/>
              <a:t>või organoleptiliste omaduste kohta (juhisest)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F3ECA-A972-4C43-81B5-8CAAE9F156C0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945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638A-4778-428E-A06B-446C86800D0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42153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638A-4778-428E-A06B-446C86800D0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0250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638A-4778-428E-A06B-446C86800D0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3046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02049" y="2454249"/>
            <a:ext cx="9754101" cy="1804595"/>
          </a:xfrm>
        </p:spPr>
        <p:txBody>
          <a:bodyPr tIns="86400" anchor="t" anchorCtr="0"/>
          <a:lstStyle>
            <a:lvl1pPr algn="l">
              <a:defRPr sz="5715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2049" y="4536752"/>
            <a:ext cx="9754101" cy="173241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7" b="0"/>
            </a:lvl1pPr>
            <a:lvl2pPr marL="458389" indent="0" algn="ctr">
              <a:buNone/>
              <a:defRPr sz="2005"/>
            </a:lvl2pPr>
            <a:lvl3pPr marL="916777" indent="0" algn="ctr">
              <a:buNone/>
              <a:defRPr sz="1805"/>
            </a:lvl3pPr>
            <a:lvl4pPr marL="1375166" indent="0" algn="ctr">
              <a:buNone/>
              <a:defRPr sz="1604"/>
            </a:lvl4pPr>
            <a:lvl5pPr marL="1833555" indent="0" algn="ctr">
              <a:buNone/>
              <a:defRPr sz="1604"/>
            </a:lvl5pPr>
            <a:lvl6pPr marL="2291944" indent="0" algn="ctr">
              <a:buNone/>
              <a:defRPr sz="1604"/>
            </a:lvl6pPr>
            <a:lvl7pPr marL="2750332" indent="0" algn="ctr">
              <a:buNone/>
              <a:defRPr sz="1604"/>
            </a:lvl7pPr>
            <a:lvl8pPr marL="3208721" indent="0" algn="ctr">
              <a:buNone/>
              <a:defRPr sz="1604"/>
            </a:lvl8pPr>
            <a:lvl9pPr marL="3667110" indent="0" algn="ctr">
              <a:buNone/>
              <a:defRPr sz="1604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9" y="216551"/>
            <a:ext cx="4696599" cy="138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685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02049" y="2454249"/>
            <a:ext cx="9754101" cy="1804595"/>
          </a:xfrm>
        </p:spPr>
        <p:txBody>
          <a:bodyPr tIns="86400" anchor="t" anchorCtr="0"/>
          <a:lstStyle>
            <a:lvl1pPr algn="l">
              <a:defRPr sz="5715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2049" y="4536752"/>
            <a:ext cx="9754101" cy="173241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7" b="0"/>
            </a:lvl1pPr>
            <a:lvl2pPr marL="458389" indent="0" algn="ctr">
              <a:buNone/>
              <a:defRPr sz="2005"/>
            </a:lvl2pPr>
            <a:lvl3pPr marL="916777" indent="0" algn="ctr">
              <a:buNone/>
              <a:defRPr sz="1805"/>
            </a:lvl3pPr>
            <a:lvl4pPr marL="1375166" indent="0" algn="ctr">
              <a:buNone/>
              <a:defRPr sz="1604"/>
            </a:lvl4pPr>
            <a:lvl5pPr marL="1833555" indent="0" algn="ctr">
              <a:buNone/>
              <a:defRPr sz="1604"/>
            </a:lvl5pPr>
            <a:lvl6pPr marL="2291944" indent="0" algn="ctr">
              <a:buNone/>
              <a:defRPr sz="1604"/>
            </a:lvl6pPr>
            <a:lvl7pPr marL="2750332" indent="0" algn="ctr">
              <a:buNone/>
              <a:defRPr sz="1604"/>
            </a:lvl7pPr>
            <a:lvl8pPr marL="3208721" indent="0" algn="ctr">
              <a:buNone/>
              <a:defRPr sz="1604"/>
            </a:lvl8pPr>
            <a:lvl9pPr marL="3667110" indent="0" algn="ctr">
              <a:buNone/>
              <a:defRPr sz="1604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9" y="216551"/>
            <a:ext cx="4696599" cy="138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184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5134"/>
            <a:ext cx="12192000" cy="5052866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673" tIns="45837" rIns="91673" bIns="4583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0431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02049" y="2454249"/>
            <a:ext cx="9754101" cy="1804595"/>
          </a:xfrm>
        </p:spPr>
        <p:txBody>
          <a:bodyPr tIns="86400" anchor="t" anchorCtr="0"/>
          <a:lstStyle>
            <a:lvl1pPr algn="l">
              <a:defRPr sz="5715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2049" y="4536752"/>
            <a:ext cx="9754101" cy="173241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7" b="0">
                <a:solidFill>
                  <a:schemeClr val="bg1"/>
                </a:solidFill>
              </a:defRPr>
            </a:lvl1pPr>
            <a:lvl2pPr marL="458389" indent="0" algn="ctr">
              <a:buNone/>
              <a:defRPr sz="2005"/>
            </a:lvl2pPr>
            <a:lvl3pPr marL="916777" indent="0" algn="ctr">
              <a:buNone/>
              <a:defRPr sz="1805"/>
            </a:lvl3pPr>
            <a:lvl4pPr marL="1375166" indent="0" algn="ctr">
              <a:buNone/>
              <a:defRPr sz="1604"/>
            </a:lvl4pPr>
            <a:lvl5pPr marL="1833555" indent="0" algn="ctr">
              <a:buNone/>
              <a:defRPr sz="1604"/>
            </a:lvl5pPr>
            <a:lvl6pPr marL="2291944" indent="0" algn="ctr">
              <a:buNone/>
              <a:defRPr sz="1604"/>
            </a:lvl6pPr>
            <a:lvl7pPr marL="2750332" indent="0" algn="ctr">
              <a:buNone/>
              <a:defRPr sz="1604"/>
            </a:lvl7pPr>
            <a:lvl8pPr marL="3208721" indent="0" algn="ctr">
              <a:buNone/>
              <a:defRPr sz="1604"/>
            </a:lvl8pPr>
            <a:lvl9pPr marL="3667110" indent="0" algn="ctr">
              <a:buNone/>
              <a:defRPr sz="1604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60" y="216551"/>
            <a:ext cx="4694162" cy="138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312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1753" y="541378"/>
            <a:ext cx="10729511" cy="1082757"/>
          </a:xfrm>
        </p:spPr>
        <p:txBody>
          <a:bodyPr tIns="54000" anchor="t" anchorCtr="0"/>
          <a:lstStyle>
            <a:lvl1pPr>
              <a:defRPr sz="3609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56" y="1772990"/>
            <a:ext cx="10729511" cy="4524784"/>
          </a:xfrm>
        </p:spPr>
        <p:txBody>
          <a:bodyPr/>
          <a:lstStyle>
            <a:lvl1pPr marL="0" indent="0">
              <a:spcAft>
                <a:spcPts val="802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8662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1753" y="541378"/>
            <a:ext cx="10729511" cy="1082757"/>
          </a:xfrm>
        </p:spPr>
        <p:txBody>
          <a:bodyPr tIns="54000" anchor="t" anchorCtr="0"/>
          <a:lstStyle>
            <a:lvl1pPr>
              <a:defRPr sz="3609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56" y="1772990"/>
            <a:ext cx="10729511" cy="4524784"/>
          </a:xfrm>
        </p:spPr>
        <p:txBody>
          <a:bodyPr/>
          <a:lstStyle>
            <a:lvl1pPr marL="433123" indent="-324842">
              <a:spcAft>
                <a:spcPts val="802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8853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902049" y="2454250"/>
            <a:ext cx="9754101" cy="974751"/>
          </a:xfrm>
        </p:spPr>
        <p:txBody>
          <a:bodyPr tIns="86400" anchor="t" anchorCtr="0"/>
          <a:lstStyle>
            <a:lvl1pPr algn="l">
              <a:defRPr sz="5715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2049" y="3645576"/>
            <a:ext cx="9754101" cy="173241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7" b="0"/>
            </a:lvl1pPr>
            <a:lvl2pPr marL="458389" indent="0" algn="ctr">
              <a:buNone/>
              <a:defRPr sz="2005"/>
            </a:lvl2pPr>
            <a:lvl3pPr marL="916777" indent="0" algn="ctr">
              <a:buNone/>
              <a:defRPr sz="1805"/>
            </a:lvl3pPr>
            <a:lvl4pPr marL="1375166" indent="0" algn="ctr">
              <a:buNone/>
              <a:defRPr sz="1604"/>
            </a:lvl4pPr>
            <a:lvl5pPr marL="1833555" indent="0" algn="ctr">
              <a:buNone/>
              <a:defRPr sz="1604"/>
            </a:lvl5pPr>
            <a:lvl6pPr marL="2291944" indent="0" algn="ctr">
              <a:buNone/>
              <a:defRPr sz="1604"/>
            </a:lvl6pPr>
            <a:lvl7pPr marL="2750332" indent="0" algn="ctr">
              <a:buNone/>
              <a:defRPr sz="1604"/>
            </a:lvl7pPr>
            <a:lvl8pPr marL="3208721" indent="0" algn="ctr">
              <a:buNone/>
              <a:defRPr sz="1604"/>
            </a:lvl8pPr>
            <a:lvl9pPr marL="3667110" indent="0" algn="ctr">
              <a:buNone/>
              <a:defRPr sz="1604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60" y="216551"/>
            <a:ext cx="4694162" cy="138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670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5134"/>
            <a:ext cx="12192000" cy="5052866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673" tIns="45837" rIns="91673" bIns="4583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0431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902049" y="2454250"/>
            <a:ext cx="9754101" cy="974751"/>
          </a:xfrm>
        </p:spPr>
        <p:txBody>
          <a:bodyPr tIns="86400" anchor="t" anchorCtr="0"/>
          <a:lstStyle>
            <a:lvl1pPr algn="l">
              <a:defRPr sz="5715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2049" y="3645576"/>
            <a:ext cx="9754101" cy="173241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7" b="0">
                <a:solidFill>
                  <a:schemeClr val="bg1"/>
                </a:solidFill>
              </a:defRPr>
            </a:lvl1pPr>
            <a:lvl2pPr marL="458389" indent="0" algn="ctr">
              <a:buNone/>
              <a:defRPr sz="2005"/>
            </a:lvl2pPr>
            <a:lvl3pPr marL="916777" indent="0" algn="ctr">
              <a:buNone/>
              <a:defRPr sz="1805"/>
            </a:lvl3pPr>
            <a:lvl4pPr marL="1375166" indent="0" algn="ctr">
              <a:buNone/>
              <a:defRPr sz="1604"/>
            </a:lvl4pPr>
            <a:lvl5pPr marL="1833555" indent="0" algn="ctr">
              <a:buNone/>
              <a:defRPr sz="1604"/>
            </a:lvl5pPr>
            <a:lvl6pPr marL="2291944" indent="0" algn="ctr">
              <a:buNone/>
              <a:defRPr sz="1604"/>
            </a:lvl6pPr>
            <a:lvl7pPr marL="2750332" indent="0" algn="ctr">
              <a:buNone/>
              <a:defRPr sz="1604"/>
            </a:lvl7pPr>
            <a:lvl8pPr marL="3208721" indent="0" algn="ctr">
              <a:buNone/>
              <a:defRPr sz="1604"/>
            </a:lvl8pPr>
            <a:lvl9pPr marL="3667110" indent="0" algn="ctr">
              <a:buNone/>
              <a:defRPr sz="1604"/>
            </a:lvl9pPr>
          </a:lstStyle>
          <a:p>
            <a:r>
              <a:rPr lang="et-EE" dirty="0"/>
              <a:t>Martin Altraja</a:t>
            </a:r>
          </a:p>
          <a:p>
            <a:r>
              <a:rPr lang="et-EE" dirty="0"/>
              <a:t>Martin.altraja@amet.ee</a:t>
            </a:r>
          </a:p>
          <a:p>
            <a:endParaRPr lang="et-EE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60" y="216551"/>
            <a:ext cx="4694162" cy="138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769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36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638A-4778-428E-A06B-446C86800D0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0368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520260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1771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002105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891127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695000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20425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24727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12414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950673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8414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638A-4778-428E-A06B-446C86800D0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198371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227480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EC5C-BC93-4F5F-B616-D26B656D21E4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49584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02049" y="2454249"/>
            <a:ext cx="9754101" cy="1804595"/>
          </a:xfrm>
        </p:spPr>
        <p:txBody>
          <a:bodyPr tIns="86400" anchor="t" anchorCtr="0"/>
          <a:lstStyle>
            <a:lvl1pPr algn="l">
              <a:defRPr sz="5715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2049" y="4536752"/>
            <a:ext cx="9754101" cy="173241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7" b="0"/>
            </a:lvl1pPr>
            <a:lvl2pPr marL="458389" indent="0" algn="ctr">
              <a:buNone/>
              <a:defRPr sz="2005"/>
            </a:lvl2pPr>
            <a:lvl3pPr marL="916777" indent="0" algn="ctr">
              <a:buNone/>
              <a:defRPr sz="1805"/>
            </a:lvl3pPr>
            <a:lvl4pPr marL="1375166" indent="0" algn="ctr">
              <a:buNone/>
              <a:defRPr sz="1604"/>
            </a:lvl4pPr>
            <a:lvl5pPr marL="1833555" indent="0" algn="ctr">
              <a:buNone/>
              <a:defRPr sz="1604"/>
            </a:lvl5pPr>
            <a:lvl6pPr marL="2291944" indent="0" algn="ctr">
              <a:buNone/>
              <a:defRPr sz="1604"/>
            </a:lvl6pPr>
            <a:lvl7pPr marL="2750332" indent="0" algn="ctr">
              <a:buNone/>
              <a:defRPr sz="1604"/>
            </a:lvl7pPr>
            <a:lvl8pPr marL="3208721" indent="0" algn="ctr">
              <a:buNone/>
              <a:defRPr sz="1604"/>
            </a:lvl8pPr>
            <a:lvl9pPr marL="3667110" indent="0" algn="ctr">
              <a:buNone/>
              <a:defRPr sz="1604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9" y="216551"/>
            <a:ext cx="4696599" cy="138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074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02049" y="2454249"/>
            <a:ext cx="9754101" cy="1804595"/>
          </a:xfrm>
        </p:spPr>
        <p:txBody>
          <a:bodyPr tIns="86400" anchor="t" anchorCtr="0"/>
          <a:lstStyle>
            <a:lvl1pPr algn="l">
              <a:defRPr sz="5715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2049" y="4536752"/>
            <a:ext cx="9754101" cy="173241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7" b="0"/>
            </a:lvl1pPr>
            <a:lvl2pPr marL="458389" indent="0" algn="ctr">
              <a:buNone/>
              <a:defRPr sz="2005"/>
            </a:lvl2pPr>
            <a:lvl3pPr marL="916777" indent="0" algn="ctr">
              <a:buNone/>
              <a:defRPr sz="1805"/>
            </a:lvl3pPr>
            <a:lvl4pPr marL="1375166" indent="0" algn="ctr">
              <a:buNone/>
              <a:defRPr sz="1604"/>
            </a:lvl4pPr>
            <a:lvl5pPr marL="1833555" indent="0" algn="ctr">
              <a:buNone/>
              <a:defRPr sz="1604"/>
            </a:lvl5pPr>
            <a:lvl6pPr marL="2291944" indent="0" algn="ctr">
              <a:buNone/>
              <a:defRPr sz="1604"/>
            </a:lvl6pPr>
            <a:lvl7pPr marL="2750332" indent="0" algn="ctr">
              <a:buNone/>
              <a:defRPr sz="1604"/>
            </a:lvl7pPr>
            <a:lvl8pPr marL="3208721" indent="0" algn="ctr">
              <a:buNone/>
              <a:defRPr sz="1604"/>
            </a:lvl8pPr>
            <a:lvl9pPr marL="3667110" indent="0" algn="ctr">
              <a:buNone/>
              <a:defRPr sz="1604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9" y="216551"/>
            <a:ext cx="4696599" cy="138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4606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5134"/>
            <a:ext cx="12192000" cy="5052866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673" tIns="45837" rIns="91673" bIns="4583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0431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02049" y="2454249"/>
            <a:ext cx="9754101" cy="1804595"/>
          </a:xfrm>
        </p:spPr>
        <p:txBody>
          <a:bodyPr tIns="86400" anchor="t" anchorCtr="0"/>
          <a:lstStyle>
            <a:lvl1pPr algn="l">
              <a:defRPr sz="5715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2049" y="4536752"/>
            <a:ext cx="9754101" cy="173241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7" b="0">
                <a:solidFill>
                  <a:schemeClr val="bg1"/>
                </a:solidFill>
              </a:defRPr>
            </a:lvl1pPr>
            <a:lvl2pPr marL="458389" indent="0" algn="ctr">
              <a:buNone/>
              <a:defRPr sz="2005"/>
            </a:lvl2pPr>
            <a:lvl3pPr marL="916777" indent="0" algn="ctr">
              <a:buNone/>
              <a:defRPr sz="1805"/>
            </a:lvl3pPr>
            <a:lvl4pPr marL="1375166" indent="0" algn="ctr">
              <a:buNone/>
              <a:defRPr sz="1604"/>
            </a:lvl4pPr>
            <a:lvl5pPr marL="1833555" indent="0" algn="ctr">
              <a:buNone/>
              <a:defRPr sz="1604"/>
            </a:lvl5pPr>
            <a:lvl6pPr marL="2291944" indent="0" algn="ctr">
              <a:buNone/>
              <a:defRPr sz="1604"/>
            </a:lvl6pPr>
            <a:lvl7pPr marL="2750332" indent="0" algn="ctr">
              <a:buNone/>
              <a:defRPr sz="1604"/>
            </a:lvl7pPr>
            <a:lvl8pPr marL="3208721" indent="0" algn="ctr">
              <a:buNone/>
              <a:defRPr sz="1604"/>
            </a:lvl8pPr>
            <a:lvl9pPr marL="3667110" indent="0" algn="ctr">
              <a:buNone/>
              <a:defRPr sz="1604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60" y="216551"/>
            <a:ext cx="4694162" cy="138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8502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1753" y="541378"/>
            <a:ext cx="10729511" cy="1082757"/>
          </a:xfrm>
        </p:spPr>
        <p:txBody>
          <a:bodyPr tIns="54000" anchor="t" anchorCtr="0"/>
          <a:lstStyle>
            <a:lvl1pPr>
              <a:defRPr sz="3609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56" y="1772990"/>
            <a:ext cx="10729511" cy="4524784"/>
          </a:xfrm>
        </p:spPr>
        <p:txBody>
          <a:bodyPr/>
          <a:lstStyle>
            <a:lvl1pPr marL="0" indent="0">
              <a:spcAft>
                <a:spcPts val="802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98267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1753" y="541378"/>
            <a:ext cx="10729511" cy="1082757"/>
          </a:xfrm>
        </p:spPr>
        <p:txBody>
          <a:bodyPr tIns="54000" anchor="t" anchorCtr="0"/>
          <a:lstStyle>
            <a:lvl1pPr>
              <a:defRPr sz="3609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56" y="1772990"/>
            <a:ext cx="10729511" cy="4524784"/>
          </a:xfrm>
        </p:spPr>
        <p:txBody>
          <a:bodyPr/>
          <a:lstStyle>
            <a:lvl1pPr marL="433123" indent="-324842">
              <a:spcAft>
                <a:spcPts val="802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16689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902049" y="2454250"/>
            <a:ext cx="9754101" cy="974751"/>
          </a:xfrm>
        </p:spPr>
        <p:txBody>
          <a:bodyPr tIns="86400" anchor="t" anchorCtr="0"/>
          <a:lstStyle>
            <a:lvl1pPr algn="l">
              <a:defRPr sz="5715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2049" y="3645576"/>
            <a:ext cx="9754101" cy="173241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7" b="0"/>
            </a:lvl1pPr>
            <a:lvl2pPr marL="458389" indent="0" algn="ctr">
              <a:buNone/>
              <a:defRPr sz="2005"/>
            </a:lvl2pPr>
            <a:lvl3pPr marL="916777" indent="0" algn="ctr">
              <a:buNone/>
              <a:defRPr sz="1805"/>
            </a:lvl3pPr>
            <a:lvl4pPr marL="1375166" indent="0" algn="ctr">
              <a:buNone/>
              <a:defRPr sz="1604"/>
            </a:lvl4pPr>
            <a:lvl5pPr marL="1833555" indent="0" algn="ctr">
              <a:buNone/>
              <a:defRPr sz="1604"/>
            </a:lvl5pPr>
            <a:lvl6pPr marL="2291944" indent="0" algn="ctr">
              <a:buNone/>
              <a:defRPr sz="1604"/>
            </a:lvl6pPr>
            <a:lvl7pPr marL="2750332" indent="0" algn="ctr">
              <a:buNone/>
              <a:defRPr sz="1604"/>
            </a:lvl7pPr>
            <a:lvl8pPr marL="3208721" indent="0" algn="ctr">
              <a:buNone/>
              <a:defRPr sz="1604"/>
            </a:lvl8pPr>
            <a:lvl9pPr marL="3667110" indent="0" algn="ctr">
              <a:buNone/>
              <a:defRPr sz="1604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60" y="216551"/>
            <a:ext cx="4694162" cy="138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450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5134"/>
            <a:ext cx="12192000" cy="5052866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673" tIns="45837" rIns="91673" bIns="4583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0431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5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902049" y="2454250"/>
            <a:ext cx="9754101" cy="974751"/>
          </a:xfrm>
        </p:spPr>
        <p:txBody>
          <a:bodyPr tIns="86400" anchor="t" anchorCtr="0"/>
          <a:lstStyle>
            <a:lvl1pPr algn="l">
              <a:defRPr sz="5715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2049" y="3645576"/>
            <a:ext cx="9754101" cy="1732411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7" b="0">
                <a:solidFill>
                  <a:schemeClr val="bg1"/>
                </a:solidFill>
              </a:defRPr>
            </a:lvl1pPr>
            <a:lvl2pPr marL="458389" indent="0" algn="ctr">
              <a:buNone/>
              <a:defRPr sz="2005"/>
            </a:lvl2pPr>
            <a:lvl3pPr marL="916777" indent="0" algn="ctr">
              <a:buNone/>
              <a:defRPr sz="1805"/>
            </a:lvl3pPr>
            <a:lvl4pPr marL="1375166" indent="0" algn="ctr">
              <a:buNone/>
              <a:defRPr sz="1604"/>
            </a:lvl4pPr>
            <a:lvl5pPr marL="1833555" indent="0" algn="ctr">
              <a:buNone/>
              <a:defRPr sz="1604"/>
            </a:lvl5pPr>
            <a:lvl6pPr marL="2291944" indent="0" algn="ctr">
              <a:buNone/>
              <a:defRPr sz="1604"/>
            </a:lvl6pPr>
            <a:lvl7pPr marL="2750332" indent="0" algn="ctr">
              <a:buNone/>
              <a:defRPr sz="1604"/>
            </a:lvl7pPr>
            <a:lvl8pPr marL="3208721" indent="0" algn="ctr">
              <a:buNone/>
              <a:defRPr sz="1604"/>
            </a:lvl8pPr>
            <a:lvl9pPr marL="3667110" indent="0" algn="ctr">
              <a:buNone/>
              <a:defRPr sz="1604"/>
            </a:lvl9pPr>
          </a:lstStyle>
          <a:p>
            <a:r>
              <a:rPr lang="et-EE" dirty="0"/>
              <a:t>Martin Altraja</a:t>
            </a:r>
          </a:p>
          <a:p>
            <a:r>
              <a:rPr lang="et-EE" dirty="0"/>
              <a:t>Martin.altraja@amet.ee</a:t>
            </a:r>
          </a:p>
          <a:p>
            <a:endParaRPr lang="et-EE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60" y="216551"/>
            <a:ext cx="4694162" cy="138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8557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163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638A-4778-428E-A06B-446C86800D0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6837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638A-4778-428E-A06B-446C86800D0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3471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638A-4778-428E-A06B-446C86800D0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008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638A-4778-428E-A06B-446C86800D0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0997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638A-4778-428E-A06B-446C86800D0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73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638A-4778-428E-A06B-446C86800D0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9242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638A-4778-428E-A06B-446C86800D0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9800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1755" y="302395"/>
            <a:ext cx="12286627" cy="1263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755" y="1772990"/>
            <a:ext cx="12286627" cy="452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1756" y="6904155"/>
            <a:ext cx="3178651" cy="52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5782" algn="l"/>
                <a:tab pos="1451564" algn="l"/>
                <a:tab pos="2177346" algn="l"/>
              </a:tabLst>
              <a:defRPr sz="1404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671198" y="6904155"/>
            <a:ext cx="4327095" cy="52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5782" algn="l"/>
                <a:tab pos="1451564" algn="l"/>
                <a:tab pos="2177346" algn="l"/>
                <a:tab pos="2903129" algn="l"/>
              </a:tabLst>
              <a:defRPr sz="1404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9791882" y="6904155"/>
            <a:ext cx="3178651" cy="52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5782" algn="l"/>
                <a:tab pos="1451564" algn="l"/>
                <a:tab pos="2177346" algn="l"/>
              </a:tabLst>
              <a:defRPr sz="1404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29128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 kern="1200">
          <a:solidFill>
            <a:srgbClr val="000000"/>
          </a:solidFill>
          <a:latin typeface="+mj-lt"/>
          <a:ea typeface="+mj-ea"/>
          <a:cs typeface="+mj-cs"/>
        </a:defRPr>
      </a:lvl1pPr>
      <a:lvl2pPr marL="744882" indent="-286493"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5972" indent="-229194"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4361" indent="-229194"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62749" indent="-229194"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21138" indent="-229194"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9527" indent="-229194"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37915" indent="-229194"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96304" indent="-229194"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3792" indent="-343792" algn="l" defTabSz="450431" rtl="0" fontAlgn="base" hangingPunct="0">
        <a:lnSpc>
          <a:spcPct val="110000"/>
        </a:lnSpc>
        <a:spcBef>
          <a:spcPct val="0"/>
        </a:spcBef>
        <a:spcAft>
          <a:spcPts val="1417"/>
        </a:spcAft>
        <a:buClr>
          <a:srgbClr val="000000"/>
        </a:buClr>
        <a:buSzPct val="100000"/>
        <a:buFont typeface="Times New Roman" panose="02020603050405020304" pitchFamily="18" charset="0"/>
        <a:defRPr sz="3208" kern="1200">
          <a:solidFill>
            <a:srgbClr val="000000"/>
          </a:solidFill>
          <a:latin typeface="+mn-lt"/>
          <a:ea typeface="+mn-ea"/>
          <a:cs typeface="+mn-cs"/>
        </a:defRPr>
      </a:lvl1pPr>
      <a:lvl2pPr marL="744882" indent="-286493" algn="l" defTabSz="450431" rtl="0" fontAlgn="base" hangingPunct="0">
        <a:lnSpc>
          <a:spcPct val="110000"/>
        </a:lnSpc>
        <a:spcBef>
          <a:spcPct val="0"/>
        </a:spcBef>
        <a:spcAft>
          <a:spcPts val="1141"/>
        </a:spcAft>
        <a:buClr>
          <a:srgbClr val="000000"/>
        </a:buClr>
        <a:buSzPct val="100000"/>
        <a:buFont typeface="Times New Roman" panose="02020603050405020304" pitchFamily="18" charset="0"/>
        <a:defRPr sz="2807" kern="1200">
          <a:solidFill>
            <a:srgbClr val="000000"/>
          </a:solidFill>
          <a:latin typeface="+mn-lt"/>
          <a:ea typeface="+mn-ea"/>
          <a:cs typeface="+mn-cs"/>
        </a:defRPr>
      </a:lvl2pPr>
      <a:lvl3pPr marL="1145972" indent="-229194" algn="l" defTabSz="450431" rtl="0" fontAlgn="base" hangingPunct="0">
        <a:lnSpc>
          <a:spcPct val="110000"/>
        </a:lnSpc>
        <a:spcBef>
          <a:spcPct val="0"/>
        </a:spcBef>
        <a:spcAft>
          <a:spcPts val="852"/>
        </a:spcAft>
        <a:buClr>
          <a:srgbClr val="000000"/>
        </a:buClr>
        <a:buSzPct val="100000"/>
        <a:buFont typeface="Times New Roman" panose="02020603050405020304" pitchFamily="18" charset="0"/>
        <a:defRPr sz="2406" kern="1200">
          <a:solidFill>
            <a:srgbClr val="000000"/>
          </a:solidFill>
          <a:latin typeface="+mn-lt"/>
          <a:ea typeface="+mn-ea"/>
          <a:cs typeface="+mn-cs"/>
        </a:defRPr>
      </a:lvl3pPr>
      <a:lvl4pPr marL="1604361" indent="-229194" algn="l" defTabSz="450431" rtl="0" fontAlgn="base" hangingPunct="0">
        <a:lnSpc>
          <a:spcPct val="110000"/>
        </a:lnSpc>
        <a:spcBef>
          <a:spcPct val="0"/>
        </a:spcBef>
        <a:spcAft>
          <a:spcPts val="576"/>
        </a:spcAft>
        <a:buClr>
          <a:srgbClr val="000000"/>
        </a:buClr>
        <a:buSzPct val="100000"/>
        <a:buFont typeface="Times New Roman" panose="02020603050405020304" pitchFamily="18" charset="0"/>
        <a:defRPr sz="2005" kern="1200">
          <a:solidFill>
            <a:srgbClr val="000000"/>
          </a:solidFill>
          <a:latin typeface="+mn-lt"/>
          <a:ea typeface="+mn-ea"/>
          <a:cs typeface="+mn-cs"/>
        </a:defRPr>
      </a:lvl4pPr>
      <a:lvl5pPr marL="2062749" indent="-229194" algn="l" defTabSz="450431" rtl="0" fontAlgn="base" hangingPunct="0">
        <a:lnSpc>
          <a:spcPct val="110000"/>
        </a:lnSpc>
        <a:spcBef>
          <a:spcPct val="0"/>
        </a:spcBef>
        <a:spcAft>
          <a:spcPts val="289"/>
        </a:spcAft>
        <a:buClr>
          <a:srgbClr val="000000"/>
        </a:buClr>
        <a:buSzPct val="100000"/>
        <a:buFont typeface="Times New Roman" panose="02020603050405020304" pitchFamily="18" charset="0"/>
        <a:defRPr sz="2005" kern="1200">
          <a:solidFill>
            <a:srgbClr val="000000"/>
          </a:solidFill>
          <a:latin typeface="+mn-lt"/>
          <a:ea typeface="+mn-ea"/>
          <a:cs typeface="+mn-cs"/>
        </a:defRPr>
      </a:lvl5pPr>
      <a:lvl6pPr marL="2521138" indent="-229194" algn="l" defTabSz="916777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6pPr>
      <a:lvl7pPr marL="2979527" indent="-229194" algn="l" defTabSz="916777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7pPr>
      <a:lvl8pPr marL="3437915" indent="-229194" algn="l" defTabSz="916777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8pPr>
      <a:lvl9pPr marL="3896304" indent="-229194" algn="l" defTabSz="916777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1pPr>
      <a:lvl2pPr marL="458389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916777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3pPr>
      <a:lvl4pPr marL="1375166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4pPr>
      <a:lvl5pPr marL="1833555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5pPr>
      <a:lvl6pPr marL="2291944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6pPr>
      <a:lvl7pPr marL="2750332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7pPr>
      <a:lvl8pPr marL="3208721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8pPr>
      <a:lvl9pPr marL="3667110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729A5-0429-43D2-971C-378918C82614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312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1755" y="302395"/>
            <a:ext cx="12286627" cy="1263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755" y="1772990"/>
            <a:ext cx="12286627" cy="452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1756" y="6904155"/>
            <a:ext cx="3178651" cy="52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5782" algn="l"/>
                <a:tab pos="1451564" algn="l"/>
                <a:tab pos="2177346" algn="l"/>
              </a:tabLst>
              <a:defRPr sz="1404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671198" y="6904155"/>
            <a:ext cx="4327095" cy="52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5782" algn="l"/>
                <a:tab pos="1451564" algn="l"/>
                <a:tab pos="2177346" algn="l"/>
                <a:tab pos="2903129" algn="l"/>
              </a:tabLst>
              <a:defRPr sz="1404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9791882" y="6904155"/>
            <a:ext cx="3178651" cy="52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5782" algn="l"/>
                <a:tab pos="1451564" algn="l"/>
                <a:tab pos="2177346" algn="l"/>
              </a:tabLst>
              <a:defRPr sz="1404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06725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</p:sldLayoutIdLst>
  <p:txStyles>
    <p:titleStyle>
      <a:lvl1pPr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 kern="1200">
          <a:solidFill>
            <a:srgbClr val="000000"/>
          </a:solidFill>
          <a:latin typeface="+mj-lt"/>
          <a:ea typeface="+mj-ea"/>
          <a:cs typeface="+mj-cs"/>
        </a:defRPr>
      </a:lvl1pPr>
      <a:lvl2pPr marL="744882" indent="-286493"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5972" indent="-229194"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4361" indent="-229194"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62749" indent="-229194"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21138" indent="-229194"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9527" indent="-229194"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37915" indent="-229194"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96304" indent="-229194" algn="l" defTabSz="450431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15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3792" indent="-343792" algn="l" defTabSz="450431" rtl="0" fontAlgn="base" hangingPunct="0">
        <a:lnSpc>
          <a:spcPct val="110000"/>
        </a:lnSpc>
        <a:spcBef>
          <a:spcPct val="0"/>
        </a:spcBef>
        <a:spcAft>
          <a:spcPts val="1417"/>
        </a:spcAft>
        <a:buClr>
          <a:srgbClr val="000000"/>
        </a:buClr>
        <a:buSzPct val="100000"/>
        <a:buFont typeface="Times New Roman" panose="02020603050405020304" pitchFamily="18" charset="0"/>
        <a:defRPr sz="3208" kern="1200">
          <a:solidFill>
            <a:srgbClr val="000000"/>
          </a:solidFill>
          <a:latin typeface="+mn-lt"/>
          <a:ea typeface="+mn-ea"/>
          <a:cs typeface="+mn-cs"/>
        </a:defRPr>
      </a:lvl1pPr>
      <a:lvl2pPr marL="744882" indent="-286493" algn="l" defTabSz="450431" rtl="0" fontAlgn="base" hangingPunct="0">
        <a:lnSpc>
          <a:spcPct val="110000"/>
        </a:lnSpc>
        <a:spcBef>
          <a:spcPct val="0"/>
        </a:spcBef>
        <a:spcAft>
          <a:spcPts val="1141"/>
        </a:spcAft>
        <a:buClr>
          <a:srgbClr val="000000"/>
        </a:buClr>
        <a:buSzPct val="100000"/>
        <a:buFont typeface="Times New Roman" panose="02020603050405020304" pitchFamily="18" charset="0"/>
        <a:defRPr sz="2807" kern="1200">
          <a:solidFill>
            <a:srgbClr val="000000"/>
          </a:solidFill>
          <a:latin typeface="+mn-lt"/>
          <a:ea typeface="+mn-ea"/>
          <a:cs typeface="+mn-cs"/>
        </a:defRPr>
      </a:lvl2pPr>
      <a:lvl3pPr marL="1145972" indent="-229194" algn="l" defTabSz="450431" rtl="0" fontAlgn="base" hangingPunct="0">
        <a:lnSpc>
          <a:spcPct val="110000"/>
        </a:lnSpc>
        <a:spcBef>
          <a:spcPct val="0"/>
        </a:spcBef>
        <a:spcAft>
          <a:spcPts val="852"/>
        </a:spcAft>
        <a:buClr>
          <a:srgbClr val="000000"/>
        </a:buClr>
        <a:buSzPct val="100000"/>
        <a:buFont typeface="Times New Roman" panose="02020603050405020304" pitchFamily="18" charset="0"/>
        <a:defRPr sz="2406" kern="1200">
          <a:solidFill>
            <a:srgbClr val="000000"/>
          </a:solidFill>
          <a:latin typeface="+mn-lt"/>
          <a:ea typeface="+mn-ea"/>
          <a:cs typeface="+mn-cs"/>
        </a:defRPr>
      </a:lvl3pPr>
      <a:lvl4pPr marL="1604361" indent="-229194" algn="l" defTabSz="450431" rtl="0" fontAlgn="base" hangingPunct="0">
        <a:lnSpc>
          <a:spcPct val="110000"/>
        </a:lnSpc>
        <a:spcBef>
          <a:spcPct val="0"/>
        </a:spcBef>
        <a:spcAft>
          <a:spcPts val="576"/>
        </a:spcAft>
        <a:buClr>
          <a:srgbClr val="000000"/>
        </a:buClr>
        <a:buSzPct val="100000"/>
        <a:buFont typeface="Times New Roman" panose="02020603050405020304" pitchFamily="18" charset="0"/>
        <a:defRPr sz="2005" kern="1200">
          <a:solidFill>
            <a:srgbClr val="000000"/>
          </a:solidFill>
          <a:latin typeface="+mn-lt"/>
          <a:ea typeface="+mn-ea"/>
          <a:cs typeface="+mn-cs"/>
        </a:defRPr>
      </a:lvl4pPr>
      <a:lvl5pPr marL="2062749" indent="-229194" algn="l" defTabSz="450431" rtl="0" fontAlgn="base" hangingPunct="0">
        <a:lnSpc>
          <a:spcPct val="110000"/>
        </a:lnSpc>
        <a:spcBef>
          <a:spcPct val="0"/>
        </a:spcBef>
        <a:spcAft>
          <a:spcPts val="289"/>
        </a:spcAft>
        <a:buClr>
          <a:srgbClr val="000000"/>
        </a:buClr>
        <a:buSzPct val="100000"/>
        <a:buFont typeface="Times New Roman" panose="02020603050405020304" pitchFamily="18" charset="0"/>
        <a:defRPr sz="2005" kern="1200">
          <a:solidFill>
            <a:srgbClr val="000000"/>
          </a:solidFill>
          <a:latin typeface="+mn-lt"/>
          <a:ea typeface="+mn-ea"/>
          <a:cs typeface="+mn-cs"/>
        </a:defRPr>
      </a:lvl5pPr>
      <a:lvl6pPr marL="2521138" indent="-229194" algn="l" defTabSz="916777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6pPr>
      <a:lvl7pPr marL="2979527" indent="-229194" algn="l" defTabSz="916777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7pPr>
      <a:lvl8pPr marL="3437915" indent="-229194" algn="l" defTabSz="916777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8pPr>
      <a:lvl9pPr marL="3896304" indent="-229194" algn="l" defTabSz="916777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1pPr>
      <a:lvl2pPr marL="458389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916777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3pPr>
      <a:lvl4pPr marL="1375166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4pPr>
      <a:lvl5pPr marL="1833555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5pPr>
      <a:lvl6pPr marL="2291944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6pPr>
      <a:lvl7pPr marL="2750332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7pPr>
      <a:lvl8pPr marL="3208721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8pPr>
      <a:lvl9pPr marL="3667110" algn="l" defTabSz="916777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vet.agri.ee/et/toit/allergeenid" TargetMode="External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tridata.ee/et/#page_tka" TargetMode="External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vet.agri.ee/et/toit/toidu-tootmine-ja-valmistamine/mesi" TargetMode="External"/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tiiu.rand@vet.agri.ee" TargetMode="Externa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2511201401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92328" y="2129548"/>
            <a:ext cx="7218380" cy="2129297"/>
          </a:xfrm>
        </p:spPr>
        <p:txBody>
          <a:bodyPr/>
          <a:lstStyle/>
          <a:p>
            <a:r>
              <a:rPr lang="et-EE" altLang="en-US" dirty="0">
                <a:solidFill>
                  <a:srgbClr val="FFFFFF"/>
                </a:solidFill>
              </a:rPr>
              <a:t>Mee märgistamisest:</a:t>
            </a:r>
            <a:br>
              <a:rPr lang="et-EE" altLang="en-US" dirty="0">
                <a:solidFill>
                  <a:srgbClr val="FFFFFF"/>
                </a:solidFill>
              </a:rPr>
            </a:br>
            <a:r>
              <a:rPr lang="et-EE" altLang="en-US" dirty="0">
                <a:solidFill>
                  <a:srgbClr val="FFFFFF"/>
                </a:solidFill>
              </a:rPr>
              <a:t>nõuded ja järelevalve tähelepanekud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2328" y="4872836"/>
            <a:ext cx="7218380" cy="1396326"/>
          </a:xfrm>
        </p:spPr>
        <p:txBody>
          <a:bodyPr/>
          <a:lstStyle/>
          <a:p>
            <a:r>
              <a:rPr lang="et-EE" altLang="en-US" b="1" dirty="0">
                <a:solidFill>
                  <a:srgbClr val="FFFFFF"/>
                </a:solidFill>
              </a:rPr>
              <a:t>Tiiu Rand</a:t>
            </a:r>
          </a:p>
          <a:p>
            <a:r>
              <a:rPr lang="et-EE" altLang="en-US" sz="2005" dirty="0">
                <a:solidFill>
                  <a:srgbClr val="FFFFFF"/>
                </a:solidFill>
              </a:rPr>
              <a:t>Veterinaar- ja Toiduamet</a:t>
            </a:r>
          </a:p>
          <a:p>
            <a:endParaRPr lang="et-EE" altLang="en-US" sz="2005" dirty="0">
              <a:solidFill>
                <a:srgbClr val="FFFFFF"/>
              </a:solidFill>
            </a:endParaRPr>
          </a:p>
          <a:p>
            <a:endParaRPr lang="et-EE" altLang="en-US" sz="2005" dirty="0">
              <a:solidFill>
                <a:srgbClr val="FFFFFF"/>
              </a:solidFill>
            </a:endParaRPr>
          </a:p>
          <a:p>
            <a:r>
              <a:rPr lang="et-EE" altLang="en-US" sz="2005" dirty="0">
                <a:solidFill>
                  <a:srgbClr val="FFFFFF"/>
                </a:solidFill>
              </a:rPr>
              <a:t>Jäneda 16.11.2019</a:t>
            </a:r>
          </a:p>
        </p:txBody>
      </p:sp>
    </p:spTree>
    <p:extLst>
      <p:ext uri="{BB962C8B-B14F-4D97-AF65-F5344CB8AC3E}">
        <p14:creationId xmlns:p14="http://schemas.microsoft.com/office/powerpoint/2010/main" val="819179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t-EE" dirty="0"/>
              <a:t>Teatud juhtudel </a:t>
            </a:r>
            <a:r>
              <a:rPr lang="et-EE" dirty="0">
                <a:solidFill>
                  <a:srgbClr val="FF0000"/>
                </a:solidFill>
              </a:rPr>
              <a:t>võib</a:t>
            </a:r>
            <a:r>
              <a:rPr lang="et-EE" dirty="0"/>
              <a:t> kasutada </a:t>
            </a:r>
            <a:r>
              <a:rPr lang="et-EE" dirty="0">
                <a:solidFill>
                  <a:srgbClr val="FF0000"/>
                </a:solidFill>
              </a:rPr>
              <a:t>täpsemat nimetust </a:t>
            </a:r>
            <a:r>
              <a:rPr lang="et-EE" dirty="0"/>
              <a:t>(nimetus “mesi” on samuti õige):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389314"/>
              </p:ext>
            </p:extLst>
          </p:nvPr>
        </p:nvGraphicFramePr>
        <p:xfrm>
          <a:off x="1164771" y="1600201"/>
          <a:ext cx="9179701" cy="4735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5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4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6291">
                <a:tc>
                  <a:txBody>
                    <a:bodyPr/>
                    <a:lstStyle/>
                    <a:p>
                      <a:r>
                        <a:rPr lang="et-EE" dirty="0"/>
                        <a:t>Õiemesi ehk nektarimesi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b="0" dirty="0"/>
                        <a:t>taimede nektarist saadud mesi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487">
                <a:tc>
                  <a:txBody>
                    <a:bodyPr/>
                    <a:lstStyle/>
                    <a:p>
                      <a:r>
                        <a:rPr lang="et-EE" b="1" dirty="0"/>
                        <a:t>Lehemesi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peamiselt elusate taimeosade</a:t>
                      </a:r>
                      <a:r>
                        <a:rPr lang="et-EE" baseline="0" dirty="0"/>
                        <a:t> ja neist toituvate purukate (</a:t>
                      </a:r>
                      <a:r>
                        <a:rPr lang="et-EE" i="1" baseline="0" dirty="0" err="1"/>
                        <a:t>Hemiptera</a:t>
                      </a:r>
                      <a:r>
                        <a:rPr lang="et-EE" baseline="0" dirty="0"/>
                        <a:t>) eritistest saadud mesi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487">
                <a:tc>
                  <a:txBody>
                    <a:bodyPr/>
                    <a:lstStyle/>
                    <a:p>
                      <a:r>
                        <a:rPr lang="et-EE" b="1" dirty="0"/>
                        <a:t>Nõrutatud 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lahtikaanetatud haudmeta meekärgede nõrutamise abil saadud mesi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487">
                <a:tc>
                  <a:txBody>
                    <a:bodyPr/>
                    <a:lstStyle/>
                    <a:p>
                      <a:r>
                        <a:rPr lang="et-E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Vurrimesi</a:t>
                      </a:r>
                      <a:endParaRPr lang="et-E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lahtikaanetatud haudmeta meekärgedest tsentrifugaaljõu abil eraldatud mesi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0695">
                <a:tc>
                  <a:txBody>
                    <a:bodyPr/>
                    <a:lstStyle/>
                    <a:p>
                      <a:r>
                        <a:rPr lang="et-E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Pressitud mesi </a:t>
                      </a:r>
                      <a:endParaRPr lang="et-E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haudmeta meekärgede pressimisel kuumutamata või mõõdukat, temperatuurini kuni 45 °C, kuumutamist kasutades saadud mesi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706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Filtreeritud mesi ja pagarimesi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1"/>
            <a:ext cx="10972800" cy="3916364"/>
          </a:xfrm>
        </p:spPr>
        <p:txBody>
          <a:bodyPr/>
          <a:lstStyle/>
          <a:p>
            <a:r>
              <a:rPr lang="et-EE" dirty="0"/>
              <a:t>nimetust “filtreeritud mesi”/”pagarimesi” tuleb kasutada ka </a:t>
            </a:r>
            <a:r>
              <a:rPr lang="et-EE" b="1" dirty="0"/>
              <a:t>konteineril, pakendil ja kaubaga kaasas oleval dokumendil</a:t>
            </a:r>
          </a:p>
          <a:p>
            <a:r>
              <a:rPr lang="et-EE" b="1" dirty="0"/>
              <a:t>pagarimee tarbijapakendil </a:t>
            </a:r>
            <a:r>
              <a:rPr lang="et-EE" dirty="0"/>
              <a:t>tuleb esitada lisaks „</a:t>
            </a:r>
            <a:r>
              <a:rPr lang="et-EE" b="1" dirty="0"/>
              <a:t>üksnes kuumtöötlemiseks</a:t>
            </a:r>
            <a:r>
              <a:rPr lang="et-EE" dirty="0"/>
              <a:t>“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22376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t-EE" dirty="0"/>
              <a:t>Mee nimetusele võib lisada teavet, mis viitab:</a:t>
            </a:r>
            <a:br>
              <a:rPr lang="et-EE" dirty="0"/>
            </a:br>
            <a:r>
              <a:rPr lang="et-EE" sz="4000" dirty="0"/>
              <a:t>(</a:t>
            </a:r>
            <a:r>
              <a:rPr lang="et-EE" sz="3600" dirty="0"/>
              <a:t>filtreeritud ja pagarimesi välja arvatud)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73086"/>
            <a:ext cx="10972800" cy="3753078"/>
          </a:xfrm>
        </p:spPr>
        <p:txBody>
          <a:bodyPr/>
          <a:lstStyle/>
          <a:p>
            <a:r>
              <a:rPr lang="et-EE" b="1" dirty="0"/>
              <a:t>õitele või taimedele</a:t>
            </a:r>
            <a:r>
              <a:rPr lang="et-EE" dirty="0"/>
              <a:t>, millelt korjatud </a:t>
            </a:r>
          </a:p>
          <a:p>
            <a:pPr marL="457200" lvl="1" indent="0">
              <a:buNone/>
            </a:pPr>
            <a:r>
              <a:rPr lang="et-EE" dirty="0"/>
              <a:t>(kui pärineb ainult või peamiselt nendelt õitelt/taimedelt) </a:t>
            </a:r>
          </a:p>
          <a:p>
            <a:r>
              <a:rPr lang="et-EE" b="1" dirty="0"/>
              <a:t>kohale, kust pärineb </a:t>
            </a:r>
            <a:r>
              <a:rPr lang="et-EE" dirty="0"/>
              <a:t>- kui pärineb üksnes märgitud kohast</a:t>
            </a:r>
          </a:p>
          <a:p>
            <a:pPr marL="400050" lvl="1" indent="0">
              <a:buNone/>
            </a:pPr>
            <a:r>
              <a:rPr lang="et-EE" dirty="0"/>
              <a:t>(piirkond, territoorium, topograafiline päritolu)</a:t>
            </a:r>
          </a:p>
          <a:p>
            <a:r>
              <a:rPr lang="et-EE" b="1" dirty="0"/>
              <a:t>eriomasele kvaliteediomadusele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9126584" y="4642305"/>
            <a:ext cx="2710543" cy="2079171"/>
          </a:xfrm>
          <a:prstGeom prst="wedgeEllipseCallout">
            <a:avLst>
              <a:gd name="adj1" fmla="val -32341"/>
              <a:gd name="adj2" fmla="val -505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dirty="0"/>
              <a:t>mistahes lisateave ei tohi eksitada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570" y="1855666"/>
            <a:ext cx="1764214" cy="117430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690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Päritolu esitamine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t-EE" dirty="0"/>
          </a:p>
          <a:p>
            <a:pPr lvl="1"/>
            <a:endParaRPr lang="et-E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245282"/>
              </p:ext>
            </p:extLst>
          </p:nvPr>
        </p:nvGraphicFramePr>
        <p:xfrm>
          <a:off x="914400" y="1484785"/>
          <a:ext cx="9886950" cy="4871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8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8607">
                <a:tc>
                  <a:txBody>
                    <a:bodyPr/>
                    <a:lstStyle/>
                    <a:p>
                      <a:r>
                        <a:rPr lang="et-EE" dirty="0"/>
                        <a:t>Eesti mesi</a:t>
                      </a:r>
                      <a:r>
                        <a:rPr lang="et-EE" baseline="0" dirty="0"/>
                        <a:t> </a:t>
                      </a:r>
                    </a:p>
                    <a:p>
                      <a:r>
                        <a:rPr lang="et-EE" baseline="0" dirty="0"/>
                        <a:t>Päritoluriik: Eesti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b="0" dirty="0"/>
                        <a:t>esitatakse riigi nimi, kus mesi on korjatud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9680">
                <a:tc>
                  <a:txBody>
                    <a:bodyPr/>
                    <a:lstStyle/>
                    <a:p>
                      <a:r>
                        <a:rPr lang="et-EE" b="1" dirty="0"/>
                        <a:t>liikmesriikide nimed,</a:t>
                      </a:r>
                      <a:r>
                        <a:rPr lang="et-EE" b="1" baseline="0" dirty="0"/>
                        <a:t> kus korjatud või </a:t>
                      </a:r>
                    </a:p>
                    <a:p>
                      <a:r>
                        <a:rPr lang="et-EE" b="1" dirty="0"/>
                        <a:t>“Euroopa Liidust pärit mee segu” </a:t>
                      </a:r>
                    </a:p>
                    <a:p>
                      <a:endParaRPr lang="et-E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kui mesi (mee segu) pärineb mitmest EL liikmesriigist, võib riikide nimed asendada sõnadega “Euroopa Liidust …”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3600">
                <a:tc>
                  <a:txBody>
                    <a:bodyPr/>
                    <a:lstStyle/>
                    <a:p>
                      <a:r>
                        <a:rPr lang="et-EE" b="1" baseline="0" dirty="0"/>
                        <a:t>riikide nimed, kus korjatud või </a:t>
                      </a:r>
                    </a:p>
                    <a:p>
                      <a:r>
                        <a:rPr lang="et-EE" b="1" dirty="0"/>
                        <a:t>“väljastpoolt Euroopa Liitu pärit mee segu”</a:t>
                      </a:r>
                    </a:p>
                    <a:p>
                      <a:endParaRPr lang="et-E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täpsed riikide nimed võib asendada sõnadega “väljastpoolt Euroopa Liitu …”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9680">
                <a:tc>
                  <a:txBody>
                    <a:bodyPr/>
                    <a:lstStyle/>
                    <a:p>
                      <a:r>
                        <a:rPr lang="et-EE" b="1" baseline="0" dirty="0"/>
                        <a:t>riikide nimed, kus korjatud või </a:t>
                      </a:r>
                    </a:p>
                    <a:p>
                      <a:r>
                        <a:rPr lang="et-EE" b="1" dirty="0"/>
                        <a:t>“Euroopa Liidust ja väljastpoolt Euroopa Liitu pärit mee segu”</a:t>
                      </a:r>
                    </a:p>
                    <a:p>
                      <a:endParaRPr lang="et-E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täpsed riikide nimed võib asendada sõnadega “Euroopa Liidust ja väljastpoolt …”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70049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t-EE" dirty="0"/>
              <a:t>Müügipakend suurima küljega alla 10 cm</a:t>
            </a:r>
            <a:r>
              <a:rPr lang="et-EE" baseline="30000" dirty="0"/>
              <a:t>2</a:t>
            </a:r>
            <a:r>
              <a:rPr lang="et-EE" dirty="0"/>
              <a:t> (nn portsjonpakendid):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76450"/>
            <a:ext cx="10972800" cy="4049714"/>
          </a:xfrm>
        </p:spPr>
        <p:txBody>
          <a:bodyPr/>
          <a:lstStyle/>
          <a:p>
            <a:r>
              <a:rPr lang="et-EE" dirty="0"/>
              <a:t>nimetus</a:t>
            </a:r>
          </a:p>
          <a:p>
            <a:r>
              <a:rPr lang="et-EE" dirty="0"/>
              <a:t>netokogus</a:t>
            </a:r>
          </a:p>
          <a:p>
            <a:r>
              <a:rPr lang="et-EE" dirty="0"/>
              <a:t>„parim enne“ tähtpäev </a:t>
            </a:r>
          </a:p>
          <a:p>
            <a:pPr lvl="1"/>
            <a:r>
              <a:rPr lang="et-EE" dirty="0"/>
              <a:t>nimetus ja netokogus ei pea olema samas vaateväljas</a:t>
            </a:r>
          </a:p>
          <a:p>
            <a:pPr lvl="1"/>
            <a:endParaRPr lang="et-EE" dirty="0"/>
          </a:p>
          <a:p>
            <a:pPr marL="0" indent="0">
              <a:buNone/>
            </a:pPr>
            <a:r>
              <a:rPr lang="et-EE" i="1" dirty="0"/>
              <a:t>Rühmapakendil (veopakendil) saab esitada kogu kohustusliku teabe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53504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011362"/>
          </a:xfrm>
        </p:spPr>
        <p:txBody>
          <a:bodyPr>
            <a:normAutofit fontScale="90000"/>
          </a:bodyPr>
          <a:lstStyle/>
          <a:p>
            <a:pPr algn="l"/>
            <a:r>
              <a:rPr lang="et-EE" b="1" dirty="0"/>
              <a:t>Toitumisalane teave ei ole kohustuslik</a:t>
            </a:r>
            <a:br>
              <a:rPr lang="et-EE" dirty="0"/>
            </a:br>
            <a:r>
              <a:rPr lang="et-EE" dirty="0"/>
              <a:t>Vabatahtliku esitamise korral peab olema nõuetekohane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9142" y="2286000"/>
            <a:ext cx="5373848" cy="4070351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7960" y="1859280"/>
            <a:ext cx="5394958" cy="4266884"/>
          </a:xfrm>
        </p:spPr>
        <p:txBody>
          <a:bodyPr/>
          <a:lstStyle/>
          <a:p>
            <a:pPr marL="0" indent="0">
              <a:buNone/>
            </a:pPr>
            <a:r>
              <a:rPr lang="et-EE" b="1" dirty="0"/>
              <a:t>100 g sisaldab: </a:t>
            </a:r>
            <a:r>
              <a:rPr lang="et-EE" dirty="0"/>
              <a:t>energia … </a:t>
            </a:r>
            <a:r>
              <a:rPr lang="et-EE" dirty="0" err="1"/>
              <a:t>kJ</a:t>
            </a:r>
            <a:r>
              <a:rPr lang="et-EE" dirty="0"/>
              <a:t>/</a:t>
            </a:r>
            <a:r>
              <a:rPr lang="et-EE" dirty="0" err="1"/>
              <a:t>kcal</a:t>
            </a:r>
            <a:r>
              <a:rPr lang="et-EE" dirty="0"/>
              <a:t>, rasvad … g, sh küllastunud rasvhapped … g, süsivesikud … g, sh suhkrud … g, valgud … g, sool …g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170" y="4206082"/>
            <a:ext cx="3090940" cy="117663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03912" y="5888299"/>
            <a:ext cx="417646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dirty="0"/>
              <a:t>Teabe lähedusse võib lisada, et soola sisaldus tuleneb ainult loodusliku naatriumi olemasolust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15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5594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i-FI" dirty="0" err="1"/>
              <a:t>Kui</a:t>
            </a:r>
            <a:r>
              <a:rPr lang="fi-FI" dirty="0"/>
              <a:t> </a:t>
            </a:r>
            <a:r>
              <a:rPr lang="fi-FI" dirty="0" err="1"/>
              <a:t>mõne</a:t>
            </a:r>
            <a:r>
              <a:rPr lang="fi-FI" dirty="0"/>
              <a:t> </a:t>
            </a:r>
            <a:r>
              <a:rPr lang="fi-FI" dirty="0" err="1"/>
              <a:t>toitaine</a:t>
            </a:r>
            <a:r>
              <a:rPr lang="fi-FI" dirty="0"/>
              <a:t> </a:t>
            </a:r>
            <a:r>
              <a:rPr lang="fi-FI" dirty="0" err="1"/>
              <a:t>kogus</a:t>
            </a:r>
            <a:r>
              <a:rPr lang="fi-FI" dirty="0"/>
              <a:t> </a:t>
            </a:r>
            <a:r>
              <a:rPr lang="fi-FI" dirty="0" err="1"/>
              <a:t>tootes</a:t>
            </a:r>
            <a:r>
              <a:rPr lang="fi-FI" dirty="0"/>
              <a:t> on </a:t>
            </a:r>
            <a:r>
              <a:rPr lang="fi-FI" dirty="0" err="1"/>
              <a:t>väheoluline</a:t>
            </a:r>
            <a:r>
              <a:rPr lang="fi-FI" dirty="0"/>
              <a:t> </a:t>
            </a:r>
            <a:r>
              <a:rPr lang="fi-FI" dirty="0" err="1"/>
              <a:t>ehk</a:t>
            </a:r>
            <a:r>
              <a:rPr lang="fi-FI" dirty="0"/>
              <a:t> </a:t>
            </a:r>
            <a:r>
              <a:rPr lang="fi-FI" dirty="0" err="1"/>
              <a:t>tühine</a:t>
            </a:r>
            <a:r>
              <a:rPr lang="et-EE" dirty="0"/>
              <a:t>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00200"/>
            <a:ext cx="10184006" cy="495962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16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77133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t-EE" b="1" dirty="0"/>
              <a:t>Lisandiga meetoote </a:t>
            </a:r>
            <a:r>
              <a:rPr lang="et-EE" dirty="0"/>
              <a:t>toidualase teabe esitamise nõuded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1676400"/>
            <a:ext cx="9752776" cy="50450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t-EE" dirty="0"/>
              <a:t>Lisandiga meetoode -&gt; mesi koos muu toiduga, nt “</a:t>
            </a:r>
            <a:r>
              <a:rPr lang="et-EE" dirty="0">
                <a:solidFill>
                  <a:srgbClr val="0070C0"/>
                </a:solidFill>
              </a:rPr>
              <a:t>Mesi sarapuupähklitega</a:t>
            </a:r>
            <a:r>
              <a:rPr lang="et-EE" dirty="0"/>
              <a:t>”; „</a:t>
            </a:r>
            <a:r>
              <a:rPr lang="et-EE" dirty="0">
                <a:solidFill>
                  <a:srgbClr val="0070C0"/>
                </a:solidFill>
              </a:rPr>
              <a:t>Segu meest ja sarapuupähklitest</a:t>
            </a:r>
            <a:r>
              <a:rPr lang="et-EE" dirty="0"/>
              <a:t>“</a:t>
            </a:r>
          </a:p>
          <a:p>
            <a:endParaRPr lang="et-EE" dirty="0"/>
          </a:p>
          <a:p>
            <a:r>
              <a:rPr lang="et-EE" b="1" dirty="0"/>
              <a:t>kehtivad toidualase teabe esitamise üldnõuded</a:t>
            </a:r>
            <a:r>
              <a:rPr lang="et-EE" dirty="0"/>
              <a:t>, mille kohaselt esitatakse:</a:t>
            </a:r>
          </a:p>
          <a:p>
            <a:pPr lvl="1"/>
            <a:r>
              <a:rPr lang="et-EE" dirty="0"/>
              <a:t>toidu nimetus</a:t>
            </a:r>
            <a:r>
              <a:rPr lang="et-EE" dirty="0">
                <a:solidFill>
                  <a:srgbClr val="FF0000"/>
                </a:solidFill>
              </a:rPr>
              <a:t>*	</a:t>
            </a:r>
            <a:r>
              <a:rPr lang="et-EE" sz="2600" dirty="0">
                <a:solidFill>
                  <a:srgbClr val="FF0000"/>
                </a:solidFill>
              </a:rPr>
              <a:t>*samas vaateväljas</a:t>
            </a:r>
            <a:endParaRPr lang="et-EE" dirty="0">
              <a:solidFill>
                <a:srgbClr val="FF0000"/>
              </a:solidFill>
            </a:endParaRPr>
          </a:p>
          <a:p>
            <a:pPr lvl="1"/>
            <a:r>
              <a:rPr lang="et-EE" dirty="0"/>
              <a:t>koostisosade loetelu (algab sõnaga “Koostisosad”), milles allergeenid esitatakse eristuvas kirjas</a:t>
            </a:r>
          </a:p>
          <a:p>
            <a:pPr lvl="1"/>
            <a:r>
              <a:rPr lang="et-EE" dirty="0"/>
              <a:t>koostisosade loetelus või nimetuses või nimetuse juures esitatakse toote nimetuses rõhutatud koostisosa kogus %ga</a:t>
            </a:r>
          </a:p>
          <a:p>
            <a:pPr lvl="1"/>
            <a:r>
              <a:rPr lang="et-EE" dirty="0"/>
              <a:t>netokogus</a:t>
            </a:r>
            <a:r>
              <a:rPr lang="et-EE" dirty="0">
                <a:solidFill>
                  <a:srgbClr val="FF0000"/>
                </a:solidFill>
              </a:rPr>
              <a:t>*	 </a:t>
            </a:r>
            <a:r>
              <a:rPr lang="et-EE" sz="2600" dirty="0">
                <a:solidFill>
                  <a:srgbClr val="FF0000"/>
                </a:solidFill>
              </a:rPr>
              <a:t>*samas vaateväljas</a:t>
            </a:r>
            <a:endParaRPr lang="et-EE" dirty="0">
              <a:solidFill>
                <a:srgbClr val="FF0000"/>
              </a:solidFill>
            </a:endParaRPr>
          </a:p>
          <a:p>
            <a:pPr lvl="1"/>
            <a:r>
              <a:rPr lang="et-EE" dirty="0"/>
              <a:t>‘parim </a:t>
            </a:r>
            <a:r>
              <a:rPr lang="et-EE" dirty="0" err="1"/>
              <a:t>enne’/’parim</a:t>
            </a:r>
            <a:r>
              <a:rPr lang="et-EE" dirty="0"/>
              <a:t> enne … lõppu’</a:t>
            </a:r>
          </a:p>
          <a:p>
            <a:pPr lvl="1"/>
            <a:r>
              <a:rPr lang="et-EE" dirty="0"/>
              <a:t>vajadusel säilitamistingimused</a:t>
            </a:r>
          </a:p>
          <a:p>
            <a:pPr lvl="1"/>
            <a:r>
              <a:rPr lang="et-EE" dirty="0"/>
              <a:t>toitumisalane teave</a:t>
            </a:r>
          </a:p>
          <a:p>
            <a:pPr lvl="1"/>
            <a:r>
              <a:rPr lang="et-EE" dirty="0"/>
              <a:t>tootja/valmistaja või pakendaja või müüja (või importija) nimi ja aadress</a:t>
            </a:r>
          </a:p>
          <a:p>
            <a:pPr lvl="1">
              <a:buNone/>
            </a:pP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445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Allergeenid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8719"/>
          </a:xfrm>
        </p:spPr>
        <p:txBody>
          <a:bodyPr>
            <a:normAutofit/>
          </a:bodyPr>
          <a:lstStyle/>
          <a:p>
            <a:r>
              <a:rPr lang="et-EE" dirty="0"/>
              <a:t>Teatavad allergiat või talumatust põhjustavad ained või tooted -&gt; allergeenid</a:t>
            </a:r>
          </a:p>
          <a:p>
            <a:r>
              <a:rPr lang="et-EE" dirty="0"/>
              <a:t>Allergeenid toidualase teabe tähenduses on kindel loetelu:</a:t>
            </a:r>
          </a:p>
          <a:p>
            <a:pPr lvl="1"/>
            <a:r>
              <a:rPr lang="et-EE" dirty="0"/>
              <a:t>maapähklid, pähklid ja mandlid,</a:t>
            </a:r>
          </a:p>
          <a:p>
            <a:pPr lvl="1"/>
            <a:r>
              <a:rPr lang="et-EE" dirty="0" err="1"/>
              <a:t>gluteeni</a:t>
            </a:r>
            <a:r>
              <a:rPr lang="et-EE" dirty="0"/>
              <a:t> sisaldavad teraviljad: </a:t>
            </a:r>
            <a:r>
              <a:rPr lang="en-US" b="1" dirty="0" err="1"/>
              <a:t>nisu</a:t>
            </a:r>
            <a:r>
              <a:rPr lang="et-EE" b="1" dirty="0"/>
              <a:t>, r</a:t>
            </a:r>
            <a:r>
              <a:rPr lang="en-US" b="1" dirty="0" err="1"/>
              <a:t>ukis</a:t>
            </a:r>
            <a:r>
              <a:rPr lang="en-US" dirty="0"/>
              <a:t>, </a:t>
            </a:r>
            <a:r>
              <a:rPr lang="en-US" b="1" dirty="0" err="1"/>
              <a:t>oder</a:t>
            </a:r>
            <a:r>
              <a:rPr lang="en-US" dirty="0"/>
              <a:t>, </a:t>
            </a:r>
            <a:r>
              <a:rPr lang="en-US" b="1" dirty="0" err="1"/>
              <a:t>kaer</a:t>
            </a:r>
            <a:endParaRPr lang="et-EE" b="1" dirty="0"/>
          </a:p>
          <a:p>
            <a:pPr lvl="1"/>
            <a:r>
              <a:rPr lang="et-EE" dirty="0"/>
              <a:t>koorikloomad, kala, muna, piim ja piimatooted, soja, seller, sinep, seesamiseemned, lupiin, molluskid, SO2 ja sulfitid</a:t>
            </a:r>
          </a:p>
          <a:p>
            <a:r>
              <a:rPr lang="et-EE" dirty="0"/>
              <a:t>vt VTA kodulehelt </a:t>
            </a:r>
            <a:r>
              <a:rPr lang="et-EE" dirty="0">
                <a:hlinkClick r:id="rId2"/>
              </a:rPr>
              <a:t>Allergeenid</a:t>
            </a:r>
            <a:endParaRPr lang="et-EE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3105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Näide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60320" y="792480"/>
            <a:ext cx="9022080" cy="5563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t-EE" sz="4400" dirty="0"/>
              <a:t>Segu meest ja sarapuupähklitest </a:t>
            </a:r>
          </a:p>
          <a:p>
            <a:pPr algn="r">
              <a:buNone/>
            </a:pPr>
            <a:r>
              <a:rPr lang="et-EE" sz="4000" dirty="0"/>
              <a:t>100  g</a:t>
            </a:r>
          </a:p>
          <a:p>
            <a:pPr>
              <a:buNone/>
            </a:pPr>
            <a:r>
              <a:rPr lang="et-EE" sz="2800" dirty="0"/>
              <a:t>Koostisosad: mesi, </a:t>
            </a:r>
            <a:r>
              <a:rPr lang="et-EE" b="1" dirty="0"/>
              <a:t>sarapuupähkel </a:t>
            </a:r>
            <a:r>
              <a:rPr lang="et-EE" dirty="0"/>
              <a:t>(5 %)</a:t>
            </a:r>
          </a:p>
          <a:p>
            <a:pPr>
              <a:buNone/>
            </a:pPr>
            <a:r>
              <a:rPr lang="et-EE" sz="2800" dirty="0"/>
              <a:t>100 g sisaldab: …… </a:t>
            </a:r>
          </a:p>
          <a:p>
            <a:pPr algn="r">
              <a:buNone/>
            </a:pPr>
            <a:r>
              <a:rPr lang="et-EE" sz="2800" i="1" dirty="0"/>
              <a:t>Parim enne: vt kaanelt</a:t>
            </a:r>
          </a:p>
          <a:p>
            <a:pPr algn="r">
              <a:buNone/>
            </a:pPr>
            <a:r>
              <a:rPr lang="et-EE" sz="2800" i="1" dirty="0"/>
              <a:t>Mesinik OÜ, Mesilaste xx, Tallinn</a:t>
            </a:r>
          </a:p>
          <a:p>
            <a:pPr algn="r">
              <a:buNone/>
            </a:pPr>
            <a:r>
              <a:rPr lang="et-EE" sz="2800" i="1" dirty="0"/>
              <a:t>Valmistatud Eestis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19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3158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Millest räägime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Nõuded märgistamisele ja toidualase teabe esitamisele</a:t>
            </a:r>
          </a:p>
          <a:p>
            <a:r>
              <a:rPr lang="et-EE" dirty="0"/>
              <a:t>	mee erinõuded + </a:t>
            </a:r>
            <a:r>
              <a:rPr lang="et-EE" dirty="0" err="1"/>
              <a:t>üldnõuded</a:t>
            </a:r>
            <a:endParaRPr lang="et-EE" dirty="0"/>
          </a:p>
          <a:p>
            <a:r>
              <a:rPr lang="et-EE" dirty="0"/>
              <a:t>	lisateave</a:t>
            </a:r>
          </a:p>
          <a:p>
            <a:r>
              <a:rPr lang="et-EE" dirty="0" err="1"/>
              <a:t>E-müük</a:t>
            </a:r>
            <a:r>
              <a:rPr lang="et-EE" dirty="0"/>
              <a:t>, FB, …</a:t>
            </a:r>
          </a:p>
          <a:p>
            <a:r>
              <a:rPr lang="et-EE" dirty="0"/>
              <a:t>Lisandiga meetooted</a:t>
            </a:r>
          </a:p>
          <a:p>
            <a:r>
              <a:rPr lang="et-EE" dirty="0"/>
              <a:t>Müük turul, laadal …</a:t>
            </a:r>
          </a:p>
        </p:txBody>
      </p:sp>
    </p:spTree>
    <p:extLst>
      <p:ext uri="{BB962C8B-B14F-4D97-AF65-F5344CB8AC3E}">
        <p14:creationId xmlns:p14="http://schemas.microsoft.com/office/powerpoint/2010/main" val="1103274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Lisandiga meetoode – toitumisalane teave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87880"/>
            <a:ext cx="10972800" cy="4038284"/>
          </a:xfrm>
        </p:spPr>
        <p:txBody>
          <a:bodyPr/>
          <a:lstStyle/>
          <a:p>
            <a:pPr lvl="1">
              <a:buNone/>
            </a:pPr>
            <a:r>
              <a:rPr lang="et-EE" dirty="0"/>
              <a:t>Lisandiga meetootel tuleb esitada toitumisalane teave, v.a juhul, kui:</a:t>
            </a:r>
          </a:p>
          <a:p>
            <a:pPr lvl="1">
              <a:buFontTx/>
              <a:buChar char="-"/>
            </a:pPr>
            <a:r>
              <a:rPr lang="et-EE" i="1" dirty="0"/>
              <a:t>pakendi suurim külg on alla 25 cm2 </a:t>
            </a:r>
          </a:p>
          <a:p>
            <a:pPr lvl="1">
              <a:buFontTx/>
              <a:buChar char="-"/>
            </a:pPr>
            <a:r>
              <a:rPr lang="et-EE" i="1" dirty="0"/>
              <a:t>toit, millega tootja varustab väikeses koguses vahetult tarbijat või kohalikku </a:t>
            </a:r>
            <a:r>
              <a:rPr lang="et-EE" i="1" dirty="0" err="1"/>
              <a:t>jaemüüjat</a:t>
            </a:r>
            <a:r>
              <a:rPr lang="et-EE" i="1" dirty="0"/>
              <a:t> (Eesti siseturg)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20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93048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t-EE" dirty="0"/>
              <a:t>Lisandiga meetoode müügipakendis, mille suurim külg alla 10 cm</a:t>
            </a:r>
            <a:r>
              <a:rPr lang="et-EE" baseline="30000" dirty="0"/>
              <a:t>2</a:t>
            </a:r>
            <a:r>
              <a:rPr lang="et-EE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4560"/>
            <a:ext cx="10972800" cy="3931604"/>
          </a:xfrm>
        </p:spPr>
        <p:txBody>
          <a:bodyPr/>
          <a:lstStyle/>
          <a:p>
            <a:r>
              <a:rPr lang="et-EE" dirty="0"/>
              <a:t>nimetus</a:t>
            </a:r>
          </a:p>
          <a:p>
            <a:r>
              <a:rPr lang="et-EE" dirty="0"/>
              <a:t>allergeenid</a:t>
            </a:r>
          </a:p>
          <a:p>
            <a:r>
              <a:rPr lang="et-EE" dirty="0"/>
              <a:t> netokogus</a:t>
            </a:r>
          </a:p>
          <a:p>
            <a:r>
              <a:rPr lang="et-EE" dirty="0"/>
              <a:t>„parim enne“ tähtpäev</a:t>
            </a:r>
          </a:p>
          <a:p>
            <a:pPr lvl="1"/>
            <a:r>
              <a:rPr lang="et-EE" dirty="0"/>
              <a:t>nimetus ja netokogus ei pea olema samas vaateväljas</a:t>
            </a:r>
          </a:p>
          <a:p>
            <a:pPr lvl="1"/>
            <a:r>
              <a:rPr lang="et-EE" dirty="0"/>
              <a:t>koostisosade loetelu esitatakse teiste vahendite abil või tarbija nõudmisel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82786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Toitumisalase teabe saamine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Esitatakse </a:t>
            </a:r>
            <a:r>
              <a:rPr lang="et-EE" b="1" dirty="0"/>
              <a:t>keskmised väärtused</a:t>
            </a:r>
            <a:r>
              <a:rPr lang="et-EE" dirty="0"/>
              <a:t>, mille aluseks on:</a:t>
            </a:r>
          </a:p>
          <a:p>
            <a:pPr lvl="1"/>
            <a:r>
              <a:rPr lang="et-EE" dirty="0"/>
              <a:t>tootja analüüs toidu kohta või</a:t>
            </a:r>
          </a:p>
          <a:p>
            <a:pPr lvl="1"/>
            <a:r>
              <a:rPr lang="et-EE" dirty="0"/>
              <a:t>arvutus </a:t>
            </a:r>
          </a:p>
          <a:p>
            <a:pPr marL="457200" lvl="1" indent="0">
              <a:buNone/>
            </a:pPr>
            <a:r>
              <a:rPr lang="et-EE" dirty="0"/>
              <a:t>nt </a:t>
            </a:r>
            <a:r>
              <a:rPr lang="et-EE" dirty="0" err="1"/>
              <a:t>NutriData</a:t>
            </a:r>
            <a:r>
              <a:rPr lang="et-EE" dirty="0"/>
              <a:t> toidu koostise andmebaas</a:t>
            </a:r>
          </a:p>
          <a:p>
            <a:pPr lvl="3">
              <a:buNone/>
            </a:pPr>
            <a:r>
              <a:rPr lang="et-EE" sz="2800" dirty="0">
                <a:hlinkClick r:id="rId2"/>
              </a:rPr>
              <a:t>Toidu koostise andmebaas</a:t>
            </a:r>
            <a:r>
              <a:rPr lang="et-EE" sz="2800" dirty="0"/>
              <a:t> www.nutridata.ee </a:t>
            </a:r>
          </a:p>
          <a:p>
            <a:pPr marL="914400" lvl="2" indent="0">
              <a:buNone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22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64263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Lisandiga meetoode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/>
              <a:t>ei ole kohustust esitada „Valmistatud Eestis“ või „Päritolu: Eesti“</a:t>
            </a:r>
          </a:p>
          <a:p>
            <a:r>
              <a:rPr lang="et-EE" dirty="0"/>
              <a:t>kui sellist päritoluteavet esitatakse vabatahtlikult, siis:</a:t>
            </a:r>
          </a:p>
          <a:p>
            <a:pPr lvl="1"/>
            <a:r>
              <a:rPr lang="et-EE" dirty="0"/>
              <a:t>kui põhikoostisosa (mesi) päritolu ei ole Eesti, siis tuleb teada anda põhitooraine päritolust või öelda, et „päritolu ei ole Eesti“ alates </a:t>
            </a:r>
            <a:r>
              <a:rPr lang="et-EE" dirty="0">
                <a:solidFill>
                  <a:srgbClr val="FF0000"/>
                </a:solidFill>
              </a:rPr>
              <a:t>1.04.2020</a:t>
            </a:r>
          </a:p>
          <a:p>
            <a:pPr lvl="1"/>
            <a:r>
              <a:rPr lang="et-EE" b="1" dirty="0"/>
              <a:t>põhikoostisosa päritolu esitatakse toidu päritoluriigi viitega samasse vaatevälja vähemalt 75% toidu päritoluriigi viite x-kõrgusest</a:t>
            </a:r>
            <a:endParaRPr lang="et-EE" dirty="0">
              <a:solidFill>
                <a:srgbClr val="FF0000"/>
              </a:solidFill>
            </a:endParaRPr>
          </a:p>
          <a:p>
            <a:pPr lvl="1"/>
            <a:endParaRPr lang="et-EE" dirty="0">
              <a:solidFill>
                <a:srgbClr val="FF0000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8835887" y="92075"/>
            <a:ext cx="3571461" cy="1172818"/>
          </a:xfrm>
          <a:prstGeom prst="wedgeEllipseCallout">
            <a:avLst>
              <a:gd name="adj1" fmla="val -88459"/>
              <a:gd name="adj2" fmla="val 2192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800" dirty="0"/>
              <a:t>Uus nõue!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23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71510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Partii tähistus*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9442"/>
          </a:xfrm>
        </p:spPr>
        <p:txBody>
          <a:bodyPr>
            <a:normAutofit lnSpcReduction="10000"/>
          </a:bodyPr>
          <a:lstStyle/>
          <a:p>
            <a:r>
              <a:rPr lang="et-EE" dirty="0"/>
              <a:t>kui ‘parim enne’ ei ole esitatud kuupäeva täpsusega, siis tuleb tähistada partii</a:t>
            </a:r>
          </a:p>
          <a:p>
            <a:r>
              <a:rPr lang="et-EE" dirty="0"/>
              <a:t>t</a:t>
            </a:r>
            <a:r>
              <a:rPr lang="fi-FI" dirty="0" err="1"/>
              <a:t>oidupartii</a:t>
            </a:r>
            <a:r>
              <a:rPr lang="fi-FI" dirty="0"/>
              <a:t> </a:t>
            </a:r>
            <a:r>
              <a:rPr lang="fi-FI" dirty="0" err="1"/>
              <a:t>tähistus</a:t>
            </a:r>
            <a:r>
              <a:rPr lang="fi-FI" dirty="0"/>
              <a:t> </a:t>
            </a:r>
            <a:r>
              <a:rPr lang="fi-FI" dirty="0" err="1"/>
              <a:t>võimaldab</a:t>
            </a:r>
            <a:r>
              <a:rPr lang="fi-FI" dirty="0"/>
              <a:t> </a:t>
            </a:r>
            <a:r>
              <a:rPr lang="fi-FI" dirty="0" err="1"/>
              <a:t>määrata</a:t>
            </a:r>
            <a:r>
              <a:rPr lang="fi-FI" dirty="0"/>
              <a:t>, </a:t>
            </a:r>
            <a:r>
              <a:rPr lang="fi-FI" dirty="0" err="1"/>
              <a:t>millisest</a:t>
            </a:r>
            <a:r>
              <a:rPr lang="fi-FI" dirty="0"/>
              <a:t> </a:t>
            </a:r>
            <a:r>
              <a:rPr lang="fi-FI" dirty="0" err="1"/>
              <a:t>partiist</a:t>
            </a:r>
            <a:r>
              <a:rPr lang="fi-FI" dirty="0"/>
              <a:t> toit </a:t>
            </a:r>
            <a:r>
              <a:rPr lang="fi-FI" dirty="0" err="1"/>
              <a:t>pärineb</a:t>
            </a:r>
            <a:endParaRPr lang="et-EE" dirty="0"/>
          </a:p>
          <a:p>
            <a:r>
              <a:rPr lang="et-EE" dirty="0"/>
              <a:t>partii tähistus esitatakse müügipakendi märgistusel </a:t>
            </a:r>
          </a:p>
          <a:p>
            <a:pPr lvl="1"/>
            <a:r>
              <a:rPr lang="et-EE" dirty="0"/>
              <a:t>(nt Partii: … või L ….)</a:t>
            </a:r>
          </a:p>
          <a:p>
            <a:r>
              <a:rPr lang="et-EE" dirty="0"/>
              <a:t>kui müügipakendi suurim külg on alla 10 cm2 - ei esitata</a:t>
            </a:r>
          </a:p>
          <a:p>
            <a:endParaRPr lang="et-EE" dirty="0"/>
          </a:p>
          <a:p>
            <a:pPr marL="0" indent="0">
              <a:buNone/>
            </a:pPr>
            <a:r>
              <a:rPr lang="et-EE" dirty="0"/>
              <a:t>*</a:t>
            </a:r>
            <a:r>
              <a:rPr lang="et-EE" sz="2400" i="1" dirty="0"/>
              <a:t>Põllumajandusministri 28.11.2014 määrus nr 109 „Toidupartii tähistamise nõuded“</a:t>
            </a:r>
          </a:p>
          <a:p>
            <a:endParaRPr lang="et-EE" dirty="0"/>
          </a:p>
        </p:txBody>
      </p:sp>
      <p:sp>
        <p:nvSpPr>
          <p:cNvPr id="6" name="Curved Right Arrow 5"/>
          <p:cNvSpPr/>
          <p:nvPr/>
        </p:nvSpPr>
        <p:spPr>
          <a:xfrm>
            <a:off x="208722" y="904461"/>
            <a:ext cx="400878" cy="50093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24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263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Kokkuvõte: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77278"/>
            <a:ext cx="10972800" cy="4048886"/>
          </a:xfrm>
        </p:spPr>
        <p:txBody>
          <a:bodyPr/>
          <a:lstStyle/>
          <a:p>
            <a:r>
              <a:rPr lang="et-EE" dirty="0"/>
              <a:t>Toidualane teave ja müügipakendi märgistus ei tohi eksitada</a:t>
            </a:r>
          </a:p>
          <a:p>
            <a:r>
              <a:rPr lang="et-EE" dirty="0"/>
              <a:t>Märgistus peab olema loetav</a:t>
            </a:r>
          </a:p>
          <a:p>
            <a:r>
              <a:rPr lang="et-EE" dirty="0"/>
              <a:t>Päritoluriigi esitus nõutud mee märgistusel, ei ole nõutud toote ‘mesi lisandiga’ märgistusel</a:t>
            </a:r>
          </a:p>
          <a:p>
            <a:endParaRPr lang="et-EE" dirty="0"/>
          </a:p>
          <a:p>
            <a:r>
              <a:rPr lang="et-EE" dirty="0"/>
              <a:t>Vt VTA kodulehelt </a:t>
            </a:r>
            <a:r>
              <a:rPr lang="et-EE" dirty="0">
                <a:hlinkClick r:id="rId2"/>
              </a:rPr>
              <a:t>https://vet.agri.ee/et/toit/toidu-tootmine-ja-valmistamine/mesi</a:t>
            </a:r>
            <a:r>
              <a:rPr lang="et-EE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25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96789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Tiiu Rand</a:t>
            </a:r>
          </a:p>
          <a:p>
            <a:r>
              <a:rPr lang="et-EE" dirty="0">
                <a:hlinkClick r:id="rId2"/>
              </a:rPr>
              <a:t>tiiu.rand@vet.agri.ee</a:t>
            </a:r>
            <a:endParaRPr lang="et-EE" dirty="0"/>
          </a:p>
          <a:p>
            <a:r>
              <a:rPr lang="et-EE" dirty="0"/>
              <a:t>vet@vet.agri.ee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7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b="1" dirty="0">
                <a:solidFill>
                  <a:srgbClr val="000000"/>
                </a:solidFill>
                <a:latin typeface="Roboto Condensed"/>
                <a:ea typeface="Microsoft YaHei"/>
              </a:rPr>
              <a:t>Nõuded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7978"/>
            <a:ext cx="10515600" cy="4688985"/>
          </a:xfrm>
        </p:spPr>
        <p:txBody>
          <a:bodyPr>
            <a:normAutofit/>
          </a:bodyPr>
          <a:lstStyle/>
          <a:p>
            <a:pPr marL="0" lvl="0" indent="0" defTabSz="449263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Pct val="100000"/>
              <a:buNone/>
            </a:pPr>
            <a:r>
              <a:rPr lang="et-EE" sz="3200" dirty="0">
                <a:solidFill>
                  <a:srgbClr val="000000"/>
                </a:solidFill>
                <a:latin typeface="Roboto Condensed"/>
                <a:ea typeface="Microsoft YaHei"/>
              </a:rPr>
              <a:t>Põllumajandusministri 20.11.2014. a määrus nr 104 (PÕM 104)</a:t>
            </a:r>
          </a:p>
          <a:p>
            <a:pPr marL="0" lvl="0" indent="0" defTabSz="449263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Pct val="100000"/>
              <a:buNone/>
            </a:pPr>
            <a:r>
              <a:rPr lang="et-EE" sz="3200" dirty="0">
                <a:solidFill>
                  <a:srgbClr val="000000"/>
                </a:solidFill>
                <a:latin typeface="Roboto Condensed"/>
                <a:ea typeface="Microsoft YaHei"/>
                <a:hlinkClick r:id="rId3"/>
              </a:rPr>
              <a:t>Mee koostis- ja kvaliteedinõuded ning toidualase teabe esitamise nõuded</a:t>
            </a:r>
            <a:endParaRPr lang="et-EE" sz="3200" dirty="0">
              <a:solidFill>
                <a:srgbClr val="000000"/>
              </a:solidFill>
              <a:latin typeface="Roboto Condensed"/>
              <a:ea typeface="Microsoft YaHei"/>
            </a:endParaRPr>
          </a:p>
          <a:p>
            <a:pPr marL="0" lvl="0" indent="0" defTabSz="449263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Pct val="100000"/>
              <a:buNone/>
            </a:pPr>
            <a:r>
              <a:rPr lang="et-EE" sz="2400" dirty="0">
                <a:solidFill>
                  <a:srgbClr val="000000"/>
                </a:solidFill>
                <a:latin typeface="Roboto Condensed"/>
                <a:ea typeface="Microsoft YaHei"/>
              </a:rPr>
              <a:t>	(Nõukogu direktiiv 2001/110/EÜ mee kohta; muudetud direktiiviga 2014/63/EL)</a:t>
            </a:r>
          </a:p>
          <a:p>
            <a:pPr lvl="0" defTabSz="449263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t-EE" sz="2400" dirty="0">
                <a:solidFill>
                  <a:srgbClr val="000000"/>
                </a:solidFill>
                <a:latin typeface="Roboto Condensed"/>
                <a:ea typeface="Microsoft YaHei"/>
              </a:rPr>
              <a:t>mis on mesi</a:t>
            </a:r>
          </a:p>
          <a:p>
            <a:pPr lvl="0" defTabSz="449263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t-EE" sz="2400" dirty="0">
                <a:solidFill>
                  <a:srgbClr val="000000"/>
                </a:solidFill>
                <a:latin typeface="Roboto Condensed"/>
                <a:ea typeface="Microsoft YaHei"/>
              </a:rPr>
              <a:t>mee liigid</a:t>
            </a:r>
          </a:p>
          <a:p>
            <a:pPr lvl="0" defTabSz="449263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t-EE" sz="2400" dirty="0">
                <a:solidFill>
                  <a:srgbClr val="000000"/>
                </a:solidFill>
                <a:latin typeface="Roboto Condensed"/>
                <a:ea typeface="Microsoft YaHei"/>
              </a:rPr>
              <a:t>koostis ja kvaliteet -&gt; kvaliteedinäitajad</a:t>
            </a:r>
          </a:p>
          <a:p>
            <a:pPr lvl="0" defTabSz="449263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t-EE" sz="2400" b="1" dirty="0">
                <a:solidFill>
                  <a:srgbClr val="000000"/>
                </a:solidFill>
                <a:latin typeface="Roboto Condensed"/>
                <a:ea typeface="Microsoft YaHei"/>
              </a:rPr>
              <a:t>toidualase teabe esitamise nõuded </a:t>
            </a:r>
            <a:r>
              <a:rPr lang="et-EE" sz="2400" dirty="0">
                <a:solidFill>
                  <a:srgbClr val="000000"/>
                </a:solidFill>
                <a:latin typeface="Roboto Condensed"/>
                <a:ea typeface="Microsoft YaHei"/>
              </a:rPr>
              <a:t>(nn mee erinõuded)</a:t>
            </a:r>
          </a:p>
        </p:txBody>
      </p:sp>
      <p:sp>
        <p:nvSpPr>
          <p:cNvPr id="26" name="Up Arrow 25"/>
          <p:cNvSpPr/>
          <p:nvPr/>
        </p:nvSpPr>
        <p:spPr>
          <a:xfrm>
            <a:off x="838200" y="3243943"/>
            <a:ext cx="415833" cy="3265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638A-4778-428E-A06B-446C86800D04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4184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Toidualane teave – toitu käsitlev teave </a:t>
            </a:r>
            <a:r>
              <a:rPr lang="et-EE" dirty="0">
                <a:solidFill>
                  <a:srgbClr val="0084D1"/>
                </a:solidFill>
              </a:rPr>
              <a:t>tarbijale</a:t>
            </a:r>
            <a:r>
              <a:rPr lang="et-EE" dirty="0"/>
              <a:t> </a:t>
            </a:r>
            <a:r>
              <a:rPr lang="et-EE" dirty="0">
                <a:solidFill>
                  <a:srgbClr val="0084D1"/>
                </a:solidFill>
              </a:rPr>
              <a:t>teadliku valiku tegemiseks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/>
              <a:t>müügipakendi märgistusel (etiketil, sildil …)</a:t>
            </a:r>
          </a:p>
          <a:p>
            <a:endParaRPr lang="et-EE" dirty="0"/>
          </a:p>
          <a:p>
            <a:r>
              <a:rPr lang="et-EE" dirty="0"/>
              <a:t>e-poes, veebilehel …</a:t>
            </a:r>
          </a:p>
          <a:p>
            <a:endParaRPr lang="et-EE" dirty="0"/>
          </a:p>
          <a:p>
            <a:r>
              <a:rPr lang="et-EE" dirty="0"/>
              <a:t>müügikohas, esitlemisel (ka „meepäevadel“), menüüs …     </a:t>
            </a:r>
          </a:p>
        </p:txBody>
      </p:sp>
      <p:sp>
        <p:nvSpPr>
          <p:cNvPr id="6" name="AutoShape 2" descr="Pildiotsingu mesi tulemus"/>
          <p:cNvSpPr>
            <a:spLocks noChangeAspect="1" noChangeArrowheads="1"/>
          </p:cNvSpPr>
          <p:nvPr/>
        </p:nvSpPr>
        <p:spPr bwMode="auto">
          <a:xfrm>
            <a:off x="155575" y="-2217738"/>
            <a:ext cx="3252643" cy="216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sp>
        <p:nvSpPr>
          <p:cNvPr id="7" name="AutoShape 4" descr="Pildiotsingu mesi tulemus"/>
          <p:cNvSpPr>
            <a:spLocks noChangeAspect="1" noChangeArrowheads="1"/>
          </p:cNvSpPr>
          <p:nvPr/>
        </p:nvSpPr>
        <p:spPr bwMode="auto">
          <a:xfrm>
            <a:off x="155575" y="-2217738"/>
            <a:ext cx="6934200" cy="46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89719" y="1405374"/>
            <a:ext cx="3947723" cy="263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48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Toidualane teave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t-EE" dirty="0"/>
              <a:t>Kohustuslik teave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017" y="2174876"/>
            <a:ext cx="6977135" cy="4365072"/>
          </a:xfrm>
        </p:spPr>
        <p:txBody>
          <a:bodyPr>
            <a:normAutofit fontScale="92500"/>
          </a:bodyPr>
          <a:lstStyle/>
          <a:p>
            <a:r>
              <a:rPr lang="et-EE" dirty="0"/>
              <a:t>Üksikasjad, mis </a:t>
            </a:r>
            <a:r>
              <a:rPr lang="et-EE" dirty="0">
                <a:solidFill>
                  <a:srgbClr val="FF0000"/>
                </a:solidFill>
              </a:rPr>
              <a:t>tuleb</a:t>
            </a:r>
            <a:r>
              <a:rPr lang="et-EE" dirty="0"/>
              <a:t> esitada</a:t>
            </a:r>
          </a:p>
          <a:p>
            <a:pPr>
              <a:buNone/>
            </a:pPr>
            <a:endParaRPr lang="et-EE" b="1" dirty="0"/>
          </a:p>
          <a:p>
            <a:pPr>
              <a:buNone/>
            </a:pPr>
            <a:r>
              <a:rPr lang="et-EE" dirty="0"/>
              <a:t>Müügipakendis toidul tuleb kohustuslik teave esitada müügipakendil või sellele kinnitatud etiketil - &gt; </a:t>
            </a:r>
            <a:r>
              <a:rPr lang="et-EE" b="1" dirty="0"/>
              <a:t>märgistus</a:t>
            </a:r>
          </a:p>
          <a:p>
            <a:pPr>
              <a:buNone/>
            </a:pPr>
            <a:endParaRPr lang="et-EE" b="1" dirty="0"/>
          </a:p>
          <a:p>
            <a:pPr>
              <a:buNone/>
            </a:pPr>
            <a:r>
              <a:rPr lang="et-EE" dirty="0" err="1"/>
              <a:t>E-poes</a:t>
            </a:r>
            <a:r>
              <a:rPr lang="et-EE" dirty="0"/>
              <a:t> (FB) kauplemisel tuleb </a:t>
            </a:r>
            <a:r>
              <a:rPr lang="et-EE" b="1" dirty="0"/>
              <a:t>kohustuslik teave teha kliendile kättesaadavaks enne ostu/tellimuse tegemist</a:t>
            </a:r>
          </a:p>
          <a:p>
            <a:pPr>
              <a:buNone/>
            </a:pPr>
            <a:endParaRPr lang="et-EE" b="1" dirty="0"/>
          </a:p>
          <a:p>
            <a:pPr>
              <a:buNone/>
            </a:pPr>
            <a:r>
              <a:rPr lang="et-EE" dirty="0"/>
              <a:t>Eestis tarbijale müümisel esitatakse </a:t>
            </a:r>
            <a:r>
              <a:rPr lang="et-EE" b="1" dirty="0"/>
              <a:t>kohustuslik teave</a:t>
            </a:r>
            <a:r>
              <a:rPr lang="et-EE" b="1" dirty="0">
                <a:solidFill>
                  <a:srgbClr val="FF0000"/>
                </a:solidFill>
              </a:rPr>
              <a:t> </a:t>
            </a:r>
            <a:r>
              <a:rPr lang="et-EE" dirty="0">
                <a:solidFill>
                  <a:srgbClr val="FF0000"/>
                </a:solidFill>
              </a:rPr>
              <a:t>eesti keeles </a:t>
            </a:r>
            <a:r>
              <a:rPr lang="et-EE" dirty="0"/>
              <a:t>(võib olla ka mitmes keeles)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082" y="1535113"/>
            <a:ext cx="5389033" cy="639762"/>
          </a:xfrm>
        </p:spPr>
        <p:txBody>
          <a:bodyPr/>
          <a:lstStyle/>
          <a:p>
            <a:pPr algn="ctr"/>
            <a:r>
              <a:rPr lang="et-EE" dirty="0"/>
              <a:t>Vabatahtlik teave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71183" y="2174876"/>
            <a:ext cx="3829931" cy="4062437"/>
          </a:xfrm>
        </p:spPr>
        <p:txBody>
          <a:bodyPr/>
          <a:lstStyle/>
          <a:p>
            <a:pPr lvl="1"/>
            <a:endParaRPr lang="et-EE" dirty="0"/>
          </a:p>
          <a:p>
            <a:pPr marL="0" indent="0">
              <a:buNone/>
            </a:pPr>
            <a:r>
              <a:rPr lang="et-EE" dirty="0"/>
              <a:t>Mistahes lisateave ei tohi olla eksitav </a:t>
            </a:r>
          </a:p>
          <a:p>
            <a:pPr marL="0" indent="0">
              <a:buNone/>
            </a:pPr>
            <a:r>
              <a:rPr lang="et-EE" dirty="0"/>
              <a:t>Ei tohi esitada ravivaid, tervendavaid väiteid</a:t>
            </a:r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11" name="Curved Right Arrow 10"/>
          <p:cNvSpPr/>
          <p:nvPr/>
        </p:nvSpPr>
        <p:spPr>
          <a:xfrm>
            <a:off x="1991544" y="836712"/>
            <a:ext cx="720080" cy="84245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9480376" y="836712"/>
            <a:ext cx="648072" cy="92558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886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Müügipakendis toidul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b="1" dirty="0"/>
              <a:t>Kohustuslik teave </a:t>
            </a:r>
            <a:r>
              <a:rPr lang="et-EE" dirty="0"/>
              <a:t>peab olema:</a:t>
            </a:r>
          </a:p>
          <a:p>
            <a:pPr lvl="1"/>
            <a:r>
              <a:rPr lang="en-US" dirty="0" err="1"/>
              <a:t>hästi</a:t>
            </a:r>
            <a:r>
              <a:rPr lang="en-US" dirty="0"/>
              <a:t> </a:t>
            </a:r>
            <a:r>
              <a:rPr lang="en-US" dirty="0" err="1"/>
              <a:t>nähtav</a:t>
            </a:r>
            <a:r>
              <a:rPr lang="en-US" dirty="0"/>
              <a:t>, </a:t>
            </a:r>
            <a:endParaRPr lang="et-EE" dirty="0"/>
          </a:p>
          <a:p>
            <a:pPr lvl="1"/>
            <a:r>
              <a:rPr lang="et-EE" b="1" dirty="0"/>
              <a:t>selgesti loetav </a:t>
            </a:r>
            <a:r>
              <a:rPr lang="et-EE" dirty="0"/>
              <a:t>ja </a:t>
            </a:r>
          </a:p>
          <a:p>
            <a:pPr lvl="1"/>
            <a:r>
              <a:rPr lang="en-US" dirty="0" err="1"/>
              <a:t>vajaduse</a:t>
            </a:r>
            <a:r>
              <a:rPr lang="en-US" dirty="0"/>
              <a:t> </a:t>
            </a:r>
            <a:r>
              <a:rPr lang="en-US" dirty="0" err="1"/>
              <a:t>korral</a:t>
            </a:r>
            <a:r>
              <a:rPr lang="en-US" dirty="0"/>
              <a:t> </a:t>
            </a:r>
            <a:r>
              <a:rPr lang="en-US" dirty="0" err="1"/>
              <a:t>kulumiskind</a:t>
            </a:r>
            <a:r>
              <a:rPr lang="et-EE" dirty="0" err="1"/>
              <a:t>el</a:t>
            </a:r>
            <a:r>
              <a:rPr lang="et-EE" dirty="0"/>
              <a:t>;</a:t>
            </a:r>
          </a:p>
          <a:p>
            <a:r>
              <a:rPr lang="et-EE" dirty="0"/>
              <a:t>Kohustuslik teave ei tohi olla varjatud </a:t>
            </a:r>
          </a:p>
          <a:p>
            <a:endParaRPr lang="et-EE" b="1" dirty="0"/>
          </a:p>
          <a:p>
            <a:r>
              <a:rPr lang="et-EE" b="1" dirty="0"/>
              <a:t>Minimaalne kirjasuurus </a:t>
            </a:r>
          </a:p>
          <a:p>
            <a:pPr lvl="1"/>
            <a:r>
              <a:rPr lang="et-EE" dirty="0"/>
              <a:t>väike </a:t>
            </a:r>
            <a:r>
              <a:rPr lang="et-EE" dirty="0" err="1"/>
              <a:t>x-täht</a:t>
            </a:r>
            <a:r>
              <a:rPr lang="et-EE" dirty="0"/>
              <a:t>: kõrgus min 1,2 mm</a:t>
            </a:r>
          </a:p>
          <a:p>
            <a:pPr lvl="1"/>
            <a:r>
              <a:rPr lang="et-EE" dirty="0">
                <a:solidFill>
                  <a:srgbClr val="FF0000"/>
                </a:solidFill>
              </a:rPr>
              <a:t>erandiks väike pakend </a:t>
            </a:r>
            <a:r>
              <a:rPr lang="et-EE" sz="1700" dirty="0">
                <a:solidFill>
                  <a:srgbClr val="FF0000"/>
                </a:solidFill>
              </a:rPr>
              <a:t>(suurim külg alla 80 cm2</a:t>
            </a:r>
            <a:r>
              <a:rPr lang="et-EE" dirty="0"/>
              <a:t>): x-&gt; min 0,9 mm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82691" y="1600201"/>
            <a:ext cx="479644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b="1" dirty="0">
                <a:cs typeface="Times New Roman" pitchFamily="18" charset="0"/>
              </a:rPr>
              <a:t>Minimaalne kirjasuurus</a:t>
            </a:r>
          </a:p>
          <a:p>
            <a:pPr marL="0" indent="0">
              <a:buNone/>
            </a:pPr>
            <a:endParaRPr lang="et-EE" dirty="0">
              <a:cs typeface="Times New Roman" pitchFamily="18" charset="0"/>
            </a:endParaRPr>
          </a:p>
          <a:p>
            <a:pPr marL="0" indent="0">
              <a:buNone/>
            </a:pPr>
            <a:endParaRPr lang="et-EE" dirty="0">
              <a:cs typeface="Times New Roman" pitchFamily="18" charset="0"/>
            </a:endParaRPr>
          </a:p>
          <a:p>
            <a:pPr marL="0" indent="0">
              <a:buNone/>
            </a:pPr>
            <a:endParaRPr lang="et-EE" dirty="0">
              <a:cs typeface="Times New Roman" pitchFamily="18" charset="0"/>
            </a:endParaRPr>
          </a:p>
          <a:p>
            <a:pPr marL="0" indent="0">
              <a:buNone/>
            </a:pPr>
            <a:endParaRPr lang="et-EE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et-EE" dirty="0"/>
              <a:t>SUURED TÄHED / TRÜKITÄHED = A</a:t>
            </a:r>
          </a:p>
          <a:p>
            <a:pPr marL="0" indent="0">
              <a:buNone/>
            </a:pPr>
            <a:r>
              <a:rPr lang="et-EE" dirty="0"/>
              <a:t>Numbrid = A</a:t>
            </a:r>
          </a:p>
          <a:p>
            <a:pPr marL="0" indent="0">
              <a:buNone/>
            </a:pPr>
            <a:r>
              <a:rPr lang="et-EE" dirty="0"/>
              <a:t>Väike täht: </a:t>
            </a:r>
          </a:p>
          <a:p>
            <a:pPr marL="0" indent="0">
              <a:buNone/>
            </a:pPr>
            <a:r>
              <a:rPr lang="et-EE" dirty="0"/>
              <a:t>x-kõrgus 1,2 mm / 0,9 mm</a:t>
            </a:r>
          </a:p>
          <a:p>
            <a:pPr marL="0" indent="0" algn="ctr">
              <a:buNone/>
            </a:pPr>
            <a:r>
              <a:rPr lang="et-EE" dirty="0">
                <a:cs typeface="Times New Roman" pitchFamily="18" charset="0"/>
              </a:rPr>
              <a:t> </a:t>
            </a:r>
          </a:p>
          <a:p>
            <a:pPr algn="ctr"/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4458" y="2360000"/>
            <a:ext cx="4147942" cy="83584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10922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Pakendi suurim külg?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Kuidas määratleda purgi “suurima külje pindala”?</a:t>
            </a:r>
          </a:p>
          <a:p>
            <a:pPr lvl="1"/>
            <a:r>
              <a:rPr lang="et-EE" dirty="0"/>
              <a:t>suurima külje pindala leidmisel jäetakse välja purgi kaas, põhi, kumerad osad ja kael  </a:t>
            </a:r>
          </a:p>
          <a:p>
            <a:pPr marL="457200" lvl="1" indent="0">
              <a:buNone/>
            </a:pPr>
            <a:endParaRPr lang="et-EE" dirty="0"/>
          </a:p>
          <a:p>
            <a:pPr marL="457200" lvl="1" indent="0" algn="ctr">
              <a:buNone/>
            </a:pPr>
            <a:r>
              <a:rPr lang="et-EE" dirty="0"/>
              <a:t>pindala = 40 % (kõrgus x ümbermõõt)</a:t>
            </a:r>
          </a:p>
          <a:p>
            <a:pPr lvl="1"/>
            <a:endParaRPr lang="et-EE" dirty="0"/>
          </a:p>
          <a:p>
            <a:pPr lvl="1"/>
            <a:r>
              <a:rPr lang="et-EE" dirty="0"/>
              <a:t>purgi kaas (kaane pindala) võib olla eraldi “külg”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2862943" y="3341915"/>
            <a:ext cx="6596743" cy="849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800" dirty="0"/>
              <a:t>pindala = 40% (kõrgus x ümbermõõt)</a:t>
            </a:r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108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Mee toidualane teave = mee märgistus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b="1" dirty="0"/>
              <a:t>Kohustuslik</a:t>
            </a:r>
            <a:r>
              <a:rPr lang="et-EE" dirty="0"/>
              <a:t>:</a:t>
            </a:r>
          </a:p>
          <a:p>
            <a:pPr lvl="1"/>
            <a:r>
              <a:rPr lang="et-EE" dirty="0"/>
              <a:t>nimetus</a:t>
            </a:r>
            <a:r>
              <a:rPr lang="et-EE" dirty="0">
                <a:solidFill>
                  <a:srgbClr val="FF0000"/>
                </a:solidFill>
              </a:rPr>
              <a:t>*</a:t>
            </a:r>
            <a:r>
              <a:rPr lang="et-EE" dirty="0"/>
              <a:t>		</a:t>
            </a:r>
            <a:r>
              <a:rPr lang="et-EE" dirty="0">
                <a:solidFill>
                  <a:srgbClr val="FF0000"/>
                </a:solidFill>
              </a:rPr>
              <a:t>*samas vaateväljas</a:t>
            </a:r>
          </a:p>
          <a:p>
            <a:pPr lvl="1"/>
            <a:r>
              <a:rPr lang="et-EE" dirty="0"/>
              <a:t>netokogus</a:t>
            </a:r>
            <a:r>
              <a:rPr lang="et-EE" dirty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et-EE" dirty="0"/>
              <a:t>minimaalse säilimisaja tähtpäev</a:t>
            </a:r>
          </a:p>
          <a:p>
            <a:pPr lvl="2"/>
            <a:r>
              <a:rPr lang="et-EE" dirty="0"/>
              <a:t>“parim enne: päev, kuu, aasta”</a:t>
            </a:r>
          </a:p>
          <a:p>
            <a:pPr lvl="2"/>
            <a:r>
              <a:rPr lang="et-EE" dirty="0"/>
              <a:t>“parim enne … lõppu: kuu, aasta” </a:t>
            </a:r>
          </a:p>
          <a:p>
            <a:pPr lvl="1"/>
            <a:r>
              <a:rPr lang="et-EE" dirty="0"/>
              <a:t>päritoluriik või -riigid</a:t>
            </a:r>
          </a:p>
          <a:p>
            <a:pPr lvl="1"/>
            <a:r>
              <a:rPr lang="et-EE" dirty="0"/>
              <a:t>tootja või pakendaja või müüja nimi ja </a:t>
            </a:r>
            <a:r>
              <a:rPr lang="et-EE" b="1" dirty="0"/>
              <a:t>aadress</a:t>
            </a:r>
            <a:r>
              <a:rPr lang="et-EE" dirty="0"/>
              <a:t> (</a:t>
            </a:r>
            <a:r>
              <a:rPr lang="et-EE" sz="2600" dirty="0"/>
              <a:t>importimise korral importija nimi ja aadress</a:t>
            </a:r>
            <a:r>
              <a:rPr lang="et-EE" dirty="0"/>
              <a:t>)</a:t>
            </a:r>
          </a:p>
          <a:p>
            <a:pPr lvl="1"/>
            <a:r>
              <a:rPr lang="et-EE" dirty="0"/>
              <a:t>vajadusel säilitamistingimused (nt hoida jahedas ja kuivas)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9840686" y="3418927"/>
            <a:ext cx="1741714" cy="1224136"/>
          </a:xfrm>
          <a:prstGeom prst="wedgeEllipseCallout">
            <a:avLst>
              <a:gd name="adj1" fmla="val -186640"/>
              <a:gd name="adj2" fmla="val 47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dirty="0">
                <a:solidFill>
                  <a:prstClr val="white"/>
                </a:solidFill>
                <a:latin typeface="Calibri"/>
              </a:rPr>
              <a:t>Veebi aadress ei asenda käitleja aadressi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7228114" y="2438400"/>
            <a:ext cx="2362200" cy="1208313"/>
          </a:xfrm>
          <a:prstGeom prst="wedgeEllipseCallout">
            <a:avLst>
              <a:gd name="adj1" fmla="val -117165"/>
              <a:gd name="adj2" fmla="val 749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dirty="0"/>
              <a:t>Sellise esituse korral tuleb lisaks esitada mee partii number </a:t>
            </a:r>
            <a:r>
              <a:rPr lang="et-EE" sz="1200" dirty="0" err="1"/>
              <a:t>jälgitavuse</a:t>
            </a:r>
            <a:r>
              <a:rPr lang="et-EE" sz="1200" dirty="0"/>
              <a:t> tagamiseks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7880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t-EE" dirty="0"/>
              <a:t>Mee seaduslik nimetus on “Mesi”</a:t>
            </a:r>
            <a:br>
              <a:rPr lang="et-EE" dirty="0"/>
            </a:br>
            <a:r>
              <a:rPr lang="et-EE" dirty="0"/>
              <a:t>Teatud juhtudel </a:t>
            </a:r>
            <a:r>
              <a:rPr lang="et-EE" b="1" dirty="0">
                <a:solidFill>
                  <a:srgbClr val="FF0000"/>
                </a:solidFill>
              </a:rPr>
              <a:t>tuleb</a:t>
            </a:r>
            <a:r>
              <a:rPr lang="et-EE" b="1" dirty="0"/>
              <a:t> </a:t>
            </a:r>
            <a:r>
              <a:rPr lang="et-EE" dirty="0"/>
              <a:t>kasutada </a:t>
            </a:r>
            <a:r>
              <a:rPr lang="et-EE" dirty="0">
                <a:solidFill>
                  <a:srgbClr val="FF0000"/>
                </a:solidFill>
              </a:rPr>
              <a:t>täpsemat nimetust</a:t>
            </a:r>
            <a:r>
              <a:rPr lang="et-EE" dirty="0"/>
              <a:t>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91986" y="1657350"/>
            <a:ext cx="9808028" cy="50641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23560" y="6156960"/>
            <a:ext cx="3261360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29A5-0429-43D2-971C-378918C82614}" type="slidenum">
              <a:rPr lang="et-EE" smtClean="0"/>
              <a:pPr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8446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1521</Words>
  <Application>Microsoft Office PowerPoint</Application>
  <PresentationFormat>Widescreen</PresentationFormat>
  <Paragraphs>247</Paragraphs>
  <Slides>26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Roboto Condensed</vt:lpstr>
      <vt:lpstr>Times New Roman</vt:lpstr>
      <vt:lpstr>Wingdings</vt:lpstr>
      <vt:lpstr>Office Theme</vt:lpstr>
      <vt:lpstr>1_Office Theme</vt:lpstr>
      <vt:lpstr>3_Office Theme</vt:lpstr>
      <vt:lpstr>2_Office Theme</vt:lpstr>
      <vt:lpstr>Mee märgistamisest: nõuded ja järelevalve tähelepanekud</vt:lpstr>
      <vt:lpstr>Millest räägime</vt:lpstr>
      <vt:lpstr>Nõuded</vt:lpstr>
      <vt:lpstr>Toidualane teave – toitu käsitlev teave tarbijale teadliku valiku tegemiseks</vt:lpstr>
      <vt:lpstr>Toidualane teave</vt:lpstr>
      <vt:lpstr>Müügipakendis toidul</vt:lpstr>
      <vt:lpstr>Pakendi suurim külg?</vt:lpstr>
      <vt:lpstr>Mee toidualane teave = mee märgistus</vt:lpstr>
      <vt:lpstr>Mee seaduslik nimetus on “Mesi” Teatud juhtudel tuleb kasutada täpsemat nimetust:</vt:lpstr>
      <vt:lpstr>Teatud juhtudel võib kasutada täpsemat nimetust (nimetus “mesi” on samuti õige):</vt:lpstr>
      <vt:lpstr>Filtreeritud mesi ja pagarimesi</vt:lpstr>
      <vt:lpstr>Mee nimetusele võib lisada teavet, mis viitab: (filtreeritud ja pagarimesi välja arvatud)</vt:lpstr>
      <vt:lpstr>Päritolu esitamine</vt:lpstr>
      <vt:lpstr>Müügipakend suurima küljega alla 10 cm2 (nn portsjonpakendid):</vt:lpstr>
      <vt:lpstr>Toitumisalane teave ei ole kohustuslik Vabatahtliku esitamise korral peab olema nõuetekohane </vt:lpstr>
      <vt:lpstr>Kui mõne toitaine kogus tootes on väheoluline ehk tühine:</vt:lpstr>
      <vt:lpstr>Lisandiga meetoote toidualase teabe esitamise nõuded</vt:lpstr>
      <vt:lpstr>Allergeenid </vt:lpstr>
      <vt:lpstr>Näide</vt:lpstr>
      <vt:lpstr>Lisandiga meetoode – toitumisalane teave</vt:lpstr>
      <vt:lpstr>Lisandiga meetoode müügipakendis, mille suurim külg alla 10 cm2: </vt:lpstr>
      <vt:lpstr>Toitumisalase teabe saamine</vt:lpstr>
      <vt:lpstr>Lisandiga meetoode </vt:lpstr>
      <vt:lpstr>Partii tähistus*</vt:lpstr>
      <vt:lpstr>Kokkuvõte:</vt:lpstr>
      <vt:lpstr>Aitäh!</vt:lpstr>
    </vt:vector>
  </TitlesOfParts>
  <Company>Maaeluministeerium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 märgistamisest: nõuded ja järelevalve tähelepanekud</dc:title>
  <dc:creator>Tiiu Rand</dc:creator>
  <cp:lastModifiedBy>Liina Maasik</cp:lastModifiedBy>
  <cp:revision>45</cp:revision>
  <dcterms:created xsi:type="dcterms:W3CDTF">2019-11-15T11:38:03Z</dcterms:created>
  <dcterms:modified xsi:type="dcterms:W3CDTF">2019-11-16T08:11:52Z</dcterms:modified>
</cp:coreProperties>
</file>