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 b="def" i="def"/>
      <a:tcStyle>
        <a:tcBdr/>
        <a:fill>
          <a:solidFill>
            <a:srgbClr val="F6F2E5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 b="def" i="def"/>
      <a:tcStyle>
        <a:tcBdr/>
        <a:fill>
          <a:solidFill>
            <a:srgbClr val="F9F5E8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E9E7DC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Helvetica"/>
              </a:defRPr>
            </a:pPr>
            <a:r>
              <a:rPr b="0" i="0" strike="noStrike" sz="1800" u="none">
                <a:solidFill>
                  <a:srgbClr val="000000"/>
                </a:solidFill>
                <a:latin typeface="Helvetica"/>
              </a:rPr>
              <a:t>KESKMINE LESTADE LANGEMINE (trendiga)</a:t>
            </a:r>
          </a:p>
        </c:rich>
      </c:tx>
      <c:layout>
        <c:manualLayout>
          <c:xMode val="edge"/>
          <c:yMode val="edge"/>
          <c:x val="0.307331"/>
          <c:y val="0.00552027"/>
          <c:w val="0.377055"/>
          <c:h val="0.046922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606516"/>
          <c:y val="0.0524426"/>
          <c:w val="0.92494"/>
          <c:h val="0.88261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Keskmine langemine</c:v>
                </c:pt>
              </c:strCache>
            </c:strRef>
          </c:tx>
          <c:spPr>
            <a:solidFill>
              <a:srgbClr val="4F81BD"/>
            </a:solidFill>
            <a:ln w="25400" cap="flat">
              <a:solidFill>
                <a:srgbClr val="4A7EBB"/>
              </a:solidFill>
              <a:prstDash val="solid"/>
              <a:round/>
            </a:ln>
            <a:effectLst/>
          </c:spPr>
          <c:marker>
            <c:symbol val="diamond"/>
            <c:size val="7"/>
            <c:spPr>
              <a:solidFill>
                <a:srgbClr val="4F81BD"/>
              </a:solidFill>
              <a:ln w="9525" cap="flat">
                <a:solidFill>
                  <a:srgbClr val="4A7EBB"/>
                </a:solidFill>
                <a:prstDash val="solid"/>
                <a:round/>
              </a:ln>
              <a:effectLst/>
            </c:spPr>
          </c:marker>
          <c:dLbls>
            <c:numFmt formatCode="#,##0%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Helvetica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trendline>
            <c:name>Keskmine trend</c:name>
            <c:spPr>
              <a:noFill/>
              <a:ln w="25400" cap="flat">
                <a:solidFill>
                  <a:srgbClr val="53ABFF"/>
                </a:solidFill>
                <a:prstDash val="solid"/>
                <a:miter lim="400000"/>
              </a:ln>
              <a:effectLst/>
            </c:spPr>
            <c:trendlineType val="linear"/>
            <c:forward val="0"/>
            <c:backward val="0"/>
            <c:dispRSqr val="0"/>
            <c:dispEq val="0"/>
            <c:trendlineLbl>
              <c:layout/>
              <c:numFmt formatCode="General" sourceLinked="0"/>
              <c:tx>
                <c:rich>
                  <a:bodyPr rot="0"/>
                  <a:lstStyle/>
                  <a:p>
                    <a:pPr/>
                  </a:p>
                </c:rich>
              </c:tx>
            </c:trendlineLbl>
          </c:trendline>
          <c:cat>
            <c:strRef>
              <c:f>Sheet1!$A$2:$A$32</c:f>
              <c:strCache>
                <c:ptCount val="3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</c:strCache>
            </c:strRef>
          </c:cat>
          <c:val>
            <c:numRef>
              <c:f>Sheet1!$B$2:$B$32</c:f>
              <c:numCache>
                <c:ptCount val="31"/>
                <c:pt idx="0">
                  <c:v>69.000000</c:v>
                </c:pt>
                <c:pt idx="1">
                  <c:v>535.000000</c:v>
                </c:pt>
                <c:pt idx="2">
                  <c:v>511.500000</c:v>
                </c:pt>
                <c:pt idx="3">
                  <c:v>491.300000</c:v>
                </c:pt>
                <c:pt idx="4">
                  <c:v>332.200000</c:v>
                </c:pt>
                <c:pt idx="5">
                  <c:v>317.400000</c:v>
                </c:pt>
                <c:pt idx="6">
                  <c:v>277.700000</c:v>
                </c:pt>
                <c:pt idx="7">
                  <c:v>193.600000</c:v>
                </c:pt>
                <c:pt idx="8">
                  <c:v>203.800000</c:v>
                </c:pt>
                <c:pt idx="9">
                  <c:v>229.800000</c:v>
                </c:pt>
                <c:pt idx="10">
                  <c:v>420.100000</c:v>
                </c:pt>
                <c:pt idx="11">
                  <c:v>565.200000</c:v>
                </c:pt>
                <c:pt idx="12">
                  <c:v>447.700000</c:v>
                </c:pt>
                <c:pt idx="13">
                  <c:v>282.200000</c:v>
                </c:pt>
                <c:pt idx="14">
                  <c:v>178.800000</c:v>
                </c:pt>
                <c:pt idx="15">
                  <c:v>111.600000</c:v>
                </c:pt>
                <c:pt idx="16">
                  <c:v>74.500000</c:v>
                </c:pt>
                <c:pt idx="17">
                  <c:v>46.800000</c:v>
                </c:pt>
                <c:pt idx="18">
                  <c:v>51.100000</c:v>
                </c:pt>
                <c:pt idx="19">
                  <c:v>49.500000</c:v>
                </c:pt>
                <c:pt idx="20">
                  <c:v>44.100000</c:v>
                </c:pt>
                <c:pt idx="21">
                  <c:v>40.400000</c:v>
                </c:pt>
                <c:pt idx="22">
                  <c:v>34.900000</c:v>
                </c:pt>
                <c:pt idx="23">
                  <c:v>21.000000</c:v>
                </c:pt>
                <c:pt idx="24">
                  <c:v>14.700000</c:v>
                </c:pt>
                <c:pt idx="25">
                  <c:v>15.500000</c:v>
                </c:pt>
                <c:pt idx="26">
                  <c:v>11.400000</c:v>
                </c:pt>
                <c:pt idx="27">
                  <c:v>11.500000</c:v>
                </c:pt>
                <c:pt idx="28">
                  <c:v>8.400000</c:v>
                </c:pt>
                <c:pt idx="29">
                  <c:v>5.100000</c:v>
                </c:pt>
                <c:pt idx="30">
                  <c:v>5.000000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888888"/>
              </a:solidFill>
              <a:custDash>
                <a:ds d="100000" sp="200000"/>
              </a:custDash>
              <a:miter lim="400000"/>
            </a:ln>
          </c:spPr>
        </c:majorGridlines>
        <c:title>
          <c:tx>
            <c:rich>
              <a:bodyPr rot="0"/>
              <a:lstStyle/>
              <a:p>
                <a:pPr>
                  <a:defRPr b="0" i="0" strike="noStrike" sz="1200" u="none">
                    <a:solidFill>
                      <a:srgbClr val="000000"/>
                    </a:solidFill>
                    <a:latin typeface="Helvetica"/>
                  </a:defRPr>
                </a:pPr>
                <a:r>
                  <a:rPr b="0" i="0" strike="noStrike" sz="1200" u="none">
                    <a:solidFill>
                      <a:srgbClr val="000000"/>
                    </a:solidFill>
                    <a:latin typeface="Helvetica"/>
                  </a:rPr>
                  <a:t>Ravipäevad</a:t>
                </a:r>
              </a:p>
            </c:rich>
          </c:tx>
          <c:layout/>
          <c:overlay val="1"/>
        </c:title>
        <c:numFmt formatCode="0.0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Helvetica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</c:spPr>
        </c:majorGridlines>
        <c:minorGridlines>
          <c:spPr>
            <a:ln w="12700" cap="flat">
              <a:solidFill>
                <a:srgbClr val="A7A7A7"/>
              </a:solidFill>
              <a:custDash>
                <a:ds d="100000" sp="200000"/>
              </a:custDash>
              <a:miter lim="400000"/>
            </a:ln>
          </c:spPr>
        </c:minorGridlines>
        <c:title>
          <c:tx>
            <c:rich>
              <a:bodyPr rot="-5400000"/>
              <a:lstStyle/>
              <a:p>
                <a:pPr>
                  <a:defRPr b="0" i="0" strike="noStrike" sz="1200" u="none">
                    <a:solidFill>
                      <a:srgbClr val="000000"/>
                    </a:solidFill>
                    <a:latin typeface="Helvetica"/>
                  </a:defRPr>
                </a:pPr>
                <a:r>
                  <a:rPr b="0" i="0" strike="noStrike" sz="1200" u="none">
                    <a:solidFill>
                      <a:srgbClr val="000000"/>
                    </a:solidFill>
                    <a:latin typeface="Helvetica"/>
                  </a:rPr>
                  <a:t>Lestade arv</a:t>
                </a:r>
              </a:p>
            </c:rich>
          </c:tx>
          <c:layout/>
          <c:overlay val="1"/>
        </c:title>
        <c:numFmt formatCode="0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200" u="none">
                <a:solidFill>
                  <a:srgbClr val="000000"/>
                </a:solidFill>
                <a:latin typeface="Helvetica"/>
              </a:defRPr>
            </a:pPr>
          </a:p>
        </c:txPr>
        <c:crossAx val="2094734552"/>
        <c:crosses val="autoZero"/>
        <c:crossBetween val="midCat"/>
        <c:majorUnit val="116.667"/>
        <c:minorUnit val="58.3333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807993"/>
          <c:y val="0"/>
          <c:w val="0.192007"/>
          <c:h val="0.0774426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600" u="none">
              <a:solidFill>
                <a:srgbClr val="000000"/>
              </a:solidFill>
              <a:latin typeface="Helvetica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88888"/>
      </a:solidFill>
      <a:prstDash val="solid"/>
      <a:round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9" name="Shape 12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Title Text"/>
          <p:cNvSpPr txBox="1"/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5" name="Body Level One…"/>
          <p:cNvSpPr txBox="1"/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/>
          <p:nvPr>
            <p:ph type="sldNum" sz="quarter" idx="2"/>
          </p:nvPr>
        </p:nvSpPr>
        <p:spPr>
          <a:xfrm>
            <a:off x="12154001" y="8763000"/>
            <a:ext cx="342901" cy="3683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–Johnny Appleseed"/>
          <p:cNvSpPr txBox="1"/>
          <p:nvPr>
            <p:ph type="body" sz="quarter" idx="13"/>
          </p:nvPr>
        </p:nvSpPr>
        <p:spPr>
          <a:xfrm>
            <a:off x="508000" y="5918200"/>
            <a:ext cx="11988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i="1" sz="3000">
                <a:solidFill>
                  <a:srgbClr val="9D9D9D"/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6" name="“Type a quote here.”"/>
          <p:cNvSpPr txBox="1"/>
          <p:nvPr>
            <p:ph type="body" sz="quarter" idx="14"/>
          </p:nvPr>
        </p:nvSpPr>
        <p:spPr>
          <a:xfrm>
            <a:off x="1270000" y="4298950"/>
            <a:ext cx="10464800" cy="622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36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142761833_2880x1921.jpeg"/>
          <p:cNvSpPr/>
          <p:nvPr>
            <p:ph type="pic" idx="13"/>
          </p:nvPr>
        </p:nvSpPr>
        <p:spPr>
          <a:xfrm>
            <a:off x="-114300" y="0"/>
            <a:ext cx="1462278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mage"/>
          <p:cNvSpPr/>
          <p:nvPr>
            <p:ph type="pic" idx="13"/>
          </p:nvPr>
        </p:nvSpPr>
        <p:spPr>
          <a:xfrm>
            <a:off x="622300" y="101600"/>
            <a:ext cx="11760200" cy="78401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508000" y="7099300"/>
            <a:ext cx="11988800" cy="1117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508000" y="8267700"/>
            <a:ext cx="119888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mage"/>
          <p:cNvSpPr/>
          <p:nvPr>
            <p:ph type="pic" sz="half" idx="13"/>
          </p:nvPr>
        </p:nvSpPr>
        <p:spPr>
          <a:xfrm>
            <a:off x="6807200" y="596900"/>
            <a:ext cx="5575300" cy="832560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2" name="Title Text"/>
          <p:cNvSpPr txBox="1"/>
          <p:nvPr>
            <p:ph type="title"/>
          </p:nvPr>
        </p:nvSpPr>
        <p:spPr>
          <a:xfrm>
            <a:off x="508000" y="2400300"/>
            <a:ext cx="5829300" cy="6070600"/>
          </a:xfrm>
          <a:prstGeom prst="rect">
            <a:avLst/>
          </a:prstGeom>
        </p:spPr>
        <p:txBody>
          <a:bodyPr anchor="t"/>
          <a:lstStyle/>
          <a:p>
            <a:pPr/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sz="quarter" idx="1"/>
          </p:nvPr>
        </p:nvSpPr>
        <p:spPr>
          <a:xfrm>
            <a:off x="508000" y="1168400"/>
            <a:ext cx="58293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>
            <a:off x="508000" y="25781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Line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Line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Line"/>
          <p:cNvSpPr/>
          <p:nvPr/>
        </p:nvSpPr>
        <p:spPr>
          <a:xfrm>
            <a:off x="508000" y="25781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3" name="Line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4" name="Line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6" name="Body Level One…"/>
          <p:cNvSpPr txBox="1"/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Line"/>
          <p:cNvSpPr/>
          <p:nvPr/>
        </p:nvSpPr>
        <p:spPr>
          <a:xfrm>
            <a:off x="508000" y="25781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5" name="Line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6" name="Line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7" name="Image"/>
          <p:cNvSpPr/>
          <p:nvPr>
            <p:ph type="pic" sz="half" idx="13"/>
          </p:nvPr>
        </p:nvSpPr>
        <p:spPr>
          <a:xfrm>
            <a:off x="-838200" y="2997200"/>
            <a:ext cx="8286750" cy="5524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9" name="Body Level One…"/>
          <p:cNvSpPr txBox="1"/>
          <p:nvPr>
            <p:ph type="body" sz="half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1pPr>
            <a:lvl2pPr marL="7366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2pPr>
            <a:lvl3pPr marL="11049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3pPr>
            <a:lvl4pPr marL="14732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4pPr>
            <a:lvl5pPr marL="18415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Image"/>
          <p:cNvSpPr/>
          <p:nvPr>
            <p:ph type="pic" sz="quarter" idx="13"/>
          </p:nvPr>
        </p:nvSpPr>
        <p:spPr>
          <a:xfrm>
            <a:off x="6642100" y="914400"/>
            <a:ext cx="5727700" cy="382045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6" name="Image"/>
          <p:cNvSpPr/>
          <p:nvPr>
            <p:ph type="pic" sz="quarter" idx="14"/>
          </p:nvPr>
        </p:nvSpPr>
        <p:spPr>
          <a:xfrm>
            <a:off x="6654800" y="4851400"/>
            <a:ext cx="5753100" cy="3835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7" name="Image"/>
          <p:cNvSpPr/>
          <p:nvPr>
            <p:ph type="pic" sz="half" idx="15"/>
          </p:nvPr>
        </p:nvSpPr>
        <p:spPr>
          <a:xfrm>
            <a:off x="622300" y="584200"/>
            <a:ext cx="5575300" cy="832560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Line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Title Text"/>
          <p:cNvSpPr txBox="1"/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6400" u="none"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1pPr>
      <a:lvl2pPr marL="8382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2pPr>
      <a:lvl3pPr marL="12573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3pPr>
      <a:lvl4pPr marL="16764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4pPr>
      <a:lvl5pPr marL="20955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5pPr>
      <a:lvl6pPr marL="25146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6pPr>
      <a:lvl7pPr marL="29337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7pPr>
      <a:lvl8pPr marL="33528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8pPr>
      <a:lvl9pPr marL="37719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3400" u="none"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Mesilased ja viirused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Mesilased ja viirused</a:t>
            </a:r>
          </a:p>
        </p:txBody>
      </p:sp>
      <p:sp>
        <p:nvSpPr>
          <p:cNvPr id="132" name="Mesinike sügisesed teabepäevad Jänedal…"/>
          <p:cNvSpPr txBox="1"/>
          <p:nvPr>
            <p:ph type="subTitle" sz="quarter" idx="1"/>
          </p:nvPr>
        </p:nvSpPr>
        <p:spPr>
          <a:xfrm>
            <a:off x="508000" y="5562600"/>
            <a:ext cx="11988800" cy="1552822"/>
          </a:xfrm>
          <a:prstGeom prst="rect">
            <a:avLst/>
          </a:prstGeom>
        </p:spPr>
        <p:txBody>
          <a:bodyPr/>
          <a:lstStyle/>
          <a:p>
            <a:pPr>
              <a:defRPr sz="2700">
                <a:solidFill>
                  <a:srgbClr val="000000"/>
                </a:solidFill>
              </a:defRPr>
            </a:pPr>
            <a:r>
              <a:t>Mesinike sügisesed teabepäevad Jänedal</a:t>
            </a:r>
          </a:p>
          <a:p>
            <a:pPr>
              <a:defRPr sz="2700">
                <a:solidFill>
                  <a:srgbClr val="000000"/>
                </a:solidFill>
              </a:defRPr>
            </a:pPr>
            <a:r>
              <a:t>16.11.2019</a:t>
            </a:r>
          </a:p>
          <a:p>
            <a:pPr>
              <a:defRPr sz="2700">
                <a:solidFill>
                  <a:srgbClr val="000000"/>
                </a:solidFill>
              </a:defRPr>
            </a:pPr>
            <a:r>
              <a:t>Hagbard Räis</a:t>
            </a:r>
          </a:p>
        </p:txBody>
      </p:sp>
      <p:sp>
        <p:nvSpPr>
          <p:cNvPr id="133" name="Loengut toetab Euroopa Liit Eesti riikliku mesindusprogrammi 2020-2022 raames"/>
          <p:cNvSpPr txBox="1"/>
          <p:nvPr/>
        </p:nvSpPr>
        <p:spPr>
          <a:xfrm>
            <a:off x="508000" y="7490071"/>
            <a:ext cx="119888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120000"/>
              </a:lnSpc>
              <a:defRPr sz="2600">
                <a:solidFill>
                  <a:srgbClr val="000000"/>
                </a:solidFill>
              </a:defRPr>
            </a:lvl1pPr>
          </a:lstStyle>
          <a:p>
            <a:pPr/>
            <a:r>
              <a:t>Loengut toetab Euroopa Liit Eesti riikliku mesindusprogrammi 2020-2022 raames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3" name="Hagbard Räisi Põllu mesila EE25960 varroalestade loendus 2019.a."/>
          <p:cNvGraphicFramePr/>
          <p:nvPr/>
        </p:nvGraphicFramePr>
        <p:xfrm>
          <a:off x="190500" y="781050"/>
          <a:ext cx="12636500" cy="552534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003325"/>
                <a:gridCol w="1617880"/>
                <a:gridCol w="578187"/>
                <a:gridCol w="901292"/>
                <a:gridCol w="723069"/>
                <a:gridCol w="723069"/>
                <a:gridCol w="723069"/>
                <a:gridCol w="723069"/>
                <a:gridCol w="723069"/>
                <a:gridCol w="723069"/>
                <a:gridCol w="723069"/>
                <a:gridCol w="723069"/>
                <a:gridCol w="723069"/>
                <a:gridCol w="723069"/>
                <a:gridCol w="1292419"/>
              </a:tblGrid>
              <a:tr h="203200">
                <a:tc gridSpan="15"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3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Hagbard Räisi Põllu mesila EE25960 varroalestade loendus 2019.a.</a:t>
                      </a:r>
                    </a:p>
                  </a:txBody>
                  <a:tcPr marL="0" marR="0" marT="0" marB="0" anchor="ctr" anchorCtr="0" horzOverflow="overflow">
                    <a:lnL/>
                    <a:lnR/>
                    <a:lnT/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951708"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DFB26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Apiguard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Ravi-päev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13-Aug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700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7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54728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7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54728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70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54728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7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2F64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7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2F64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7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700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700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700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Keskmine langemine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80880"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B2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Siirup 6L (4,6kg)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kokku:</a:t>
                      </a:r>
                    </a:p>
                  </a:txBody>
                  <a:tcPr marL="25400" marR="25400" marT="0" marB="25400" anchor="b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80880"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Viimane lugemine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31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13-Sep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5,0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492609"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480880"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Oblikhappe tilgutamine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24-Oct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480880"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1"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25-Oct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0,2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492609"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1"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26-Oct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2,6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480880"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b="1"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27-Oct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1,9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480880">
                <a:tc>
                  <a:txBody>
                    <a:bodyPr/>
                    <a:lstStyle/>
                    <a:p>
                      <a:pPr defTabSz="457200">
                        <a:defRPr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2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Oblika summad: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chemeClr val="accent4">
                        <a:hueOff val="163466"/>
                        <a:satOff val="6226"/>
                        <a:lumOff val="1095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chemeClr val="accent4">
                        <a:hueOff val="163466"/>
                        <a:satOff val="6226"/>
                        <a:lumOff val="1095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chemeClr val="accent4">
                        <a:hueOff val="163466"/>
                        <a:satOff val="6226"/>
                        <a:lumOff val="1095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chemeClr val="accent4">
                        <a:hueOff val="163466"/>
                        <a:satOff val="6226"/>
                        <a:lumOff val="1095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chemeClr val="accent4">
                        <a:hueOff val="163466"/>
                        <a:satOff val="6226"/>
                        <a:lumOff val="1095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chemeClr val="accent4">
                        <a:hueOff val="163466"/>
                        <a:satOff val="6226"/>
                        <a:lumOff val="1095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chemeClr val="accent4">
                        <a:hueOff val="163466"/>
                        <a:satOff val="6226"/>
                        <a:lumOff val="1095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chemeClr val="accent4">
                        <a:hueOff val="163466"/>
                        <a:satOff val="6226"/>
                        <a:lumOff val="1095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chemeClr val="accent4">
                        <a:hueOff val="163466"/>
                        <a:satOff val="6226"/>
                        <a:lumOff val="1095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chemeClr val="accent4">
                        <a:hueOff val="163466"/>
                        <a:satOff val="6226"/>
                        <a:lumOff val="1095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4,7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480880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latin typeface="Arial"/>
                          <a:ea typeface="Arial"/>
                          <a:cs typeface="Arial"/>
                          <a:sym typeface="Arial"/>
                        </a:rPr>
                        <a:t>10000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3100">
                          <a:latin typeface="Arial"/>
                          <a:ea typeface="Arial"/>
                          <a:cs typeface="Arial"/>
                          <a:sym typeface="Arial"/>
                        </a:rPr>
                        <a:t>0,0006</a:t>
                      </a:r>
                    </a:p>
                  </a:txBody>
                  <a:tcPr marL="25400" marR="25400" marT="0" marB="25400" anchor="b" anchorCtr="0" horzOverflow="overflow"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3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3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0,0020</a:t>
                      </a:r>
                    </a:p>
                  </a:txBody>
                  <a:tcPr marL="25400" marR="25400" marT="0" marB="25400" anchor="b" anchorCtr="0" horzOverflow="overflow"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0,0002</a:t>
                      </a:r>
                    </a:p>
                  </a:txBody>
                  <a:tcPr marL="25400" marR="25400" marT="0" marB="25400" anchor="b" anchorCtr="0" horzOverflow="overflow"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0,0001</a:t>
                      </a:r>
                    </a:p>
                  </a:txBody>
                  <a:tcPr marL="25400" marR="25400" marT="0" marB="25400" anchor="b" anchorCtr="0" horzOverflow="overflow"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0,0000</a:t>
                      </a:r>
                    </a:p>
                  </a:txBody>
                  <a:tcPr marL="25400" marR="25400" marT="0" marB="25400" anchor="b" anchorCtr="0" horzOverflow="overflow"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0,0017</a:t>
                      </a:r>
                    </a:p>
                  </a:txBody>
                  <a:tcPr marL="25400" marR="25400" marT="0" marB="25400" anchor="b" anchorCtr="0" horzOverflow="overflow"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0,0000</a:t>
                      </a:r>
                    </a:p>
                  </a:txBody>
                  <a:tcPr marL="25400" marR="25400" marT="0" marB="25400" anchor="b" anchorCtr="0" horzOverflow="overflow"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0,0002</a:t>
                      </a:r>
                    </a:p>
                  </a:txBody>
                  <a:tcPr marL="25400" marR="25400" marT="0" marB="25400" anchor="b" anchorCtr="0" horzOverflow="overflow"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0,0000</a:t>
                      </a:r>
                    </a:p>
                  </a:txBody>
                  <a:tcPr marL="25400" marR="25400" marT="0" marB="25400" anchor="b" anchorCtr="0" horzOverflow="overflow"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0,0000</a:t>
                      </a:r>
                    </a:p>
                  </a:txBody>
                  <a:tcPr marL="25400" marR="25400" marT="0" marB="25400" anchor="b" anchorCtr="0" horzOverflow="overflow"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0,0005</a:t>
                      </a:r>
                    </a:p>
                  </a:txBody>
                  <a:tcPr marL="25400" marR="25400" marT="0" marB="25400" anchor="b" anchorCtr="0" horzOverflow="overflow"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0,0005</a:t>
                      </a:r>
                    </a:p>
                  </a:txBody>
                  <a:tcPr marL="25400" marR="25400" marT="0" marB="25400" anchor="b" anchorCtr="0" horzOverflow="overflow"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66FF3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78519" y="892949"/>
            <a:ext cx="5829301" cy="7861301"/>
          </a:xfrm>
          <a:prstGeom prst="rect">
            <a:avLst/>
          </a:prstGeom>
        </p:spPr>
      </p:pic>
      <p:sp>
        <p:nvSpPr>
          <p:cNvPr id="176" name="Tänan kuulamast!"/>
          <p:cNvSpPr txBox="1"/>
          <p:nvPr>
            <p:ph type="title"/>
          </p:nvPr>
        </p:nvSpPr>
        <p:spPr>
          <a:xfrm>
            <a:off x="670306" y="4489994"/>
            <a:ext cx="5198105" cy="1571037"/>
          </a:xfrm>
          <a:prstGeom prst="rect">
            <a:avLst/>
          </a:prstGeom>
        </p:spPr>
        <p:txBody>
          <a:bodyPr/>
          <a:lstStyle>
            <a:lvl1pPr defTabSz="490727">
              <a:defRPr sz="5376">
                <a:solidFill>
                  <a:srgbClr val="000000"/>
                </a:solidFill>
              </a:defRPr>
            </a:lvl1pPr>
          </a:lstStyle>
          <a:p>
            <a:pPr/>
            <a:r>
              <a:t>Tänan kuulamast!</a:t>
            </a:r>
          </a:p>
        </p:txBody>
      </p:sp>
      <p:sp>
        <p:nvSpPr>
          <p:cNvPr id="177" name="KÜSIMUSED???"/>
          <p:cNvSpPr txBox="1"/>
          <p:nvPr>
            <p:ph type="body" sz="quarter" idx="1"/>
          </p:nvPr>
        </p:nvSpPr>
        <p:spPr>
          <a:xfrm>
            <a:off x="514349" y="1503156"/>
            <a:ext cx="5829301" cy="838201"/>
          </a:xfrm>
          <a:prstGeom prst="rect">
            <a:avLst/>
          </a:prstGeom>
        </p:spPr>
        <p:txBody>
          <a:bodyPr/>
          <a:lstStyle>
            <a:lvl1pPr>
              <a:defRPr sz="4900">
                <a:solidFill>
                  <a:srgbClr val="000000"/>
                </a:solidFill>
              </a:defRPr>
            </a:lvl1pPr>
          </a:lstStyle>
          <a:p>
            <a:pPr/>
            <a:r>
              <a:t>KÜSIMUSED???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Mesilased ja viirused"/>
          <p:cNvSpPr txBox="1"/>
          <p:nvPr>
            <p:ph type="title"/>
          </p:nvPr>
        </p:nvSpPr>
        <p:spPr>
          <a:xfrm>
            <a:off x="508000" y="596900"/>
            <a:ext cx="11988800" cy="1206054"/>
          </a:xfrm>
          <a:prstGeom prst="rect">
            <a:avLst/>
          </a:prstGeom>
        </p:spPr>
        <p:txBody>
          <a:bodyPr/>
          <a:lstStyle/>
          <a:p>
            <a:pPr/>
            <a:r>
              <a:t>Mesilased ja viirused</a:t>
            </a:r>
          </a:p>
        </p:txBody>
      </p:sp>
      <p:sp>
        <p:nvSpPr>
          <p:cNvPr id="136" name="Mesilaspered hukkuva massiliselt juba sügisel.…"/>
          <p:cNvSpPr txBox="1"/>
          <p:nvPr>
            <p:ph type="body" idx="1"/>
          </p:nvPr>
        </p:nvSpPr>
        <p:spPr>
          <a:xfrm>
            <a:off x="508000" y="1284634"/>
            <a:ext cx="11988800" cy="784031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500"/>
              </a:spcBef>
              <a:buBlip>
                <a:blip r:embed="rId2"/>
              </a:buBlip>
            </a:pPr>
            <a:r>
              <a:t>Mesilaspered hukkuva massiliselt juba sügisel.</a:t>
            </a:r>
          </a:p>
          <a:p>
            <a:pPr>
              <a:spcBef>
                <a:spcPts val="1500"/>
              </a:spcBef>
              <a:buBlip>
                <a:blip r:embed="rId2"/>
              </a:buBlip>
            </a:pPr>
            <a:r>
              <a:t>Arvatakse esmalt kohe mürgistusega tegu olevat, otsitakse põhjuseid mujalt. Ikka on keegi teine midagi valesti teinud.</a:t>
            </a:r>
          </a:p>
          <a:p>
            <a:pPr>
              <a:spcBef>
                <a:spcPts val="1500"/>
              </a:spcBef>
              <a:buBlip>
                <a:blip r:embed="rId2"/>
              </a:buBlip>
            </a:pPr>
            <a:r>
              <a:t>Esmalt vaata peeglisse. Mida saad sina oma hoolealustele rohkem pakkuda?</a:t>
            </a:r>
          </a:p>
          <a:p>
            <a:pPr>
              <a:spcBef>
                <a:spcPts val="1500"/>
              </a:spcBef>
              <a:buBlip>
                <a:blip r:embed="rId2"/>
              </a:buBlip>
            </a:pPr>
            <a:r>
              <a:t>Viiruste vastu ravi ei ole.</a:t>
            </a:r>
          </a:p>
          <a:p>
            <a:pPr>
              <a:spcBef>
                <a:spcPts val="1500"/>
              </a:spcBef>
              <a:buBlip>
                <a:blip r:embed="rId2"/>
              </a:buBlip>
            </a:pPr>
            <a:r>
              <a:t>Mesilased tuleb hoida tervetena ja pered tugevatena.</a:t>
            </a:r>
          </a:p>
          <a:p>
            <a:pPr>
              <a:spcBef>
                <a:spcPts val="1500"/>
              </a:spcBef>
              <a:buBlip>
                <a:blip r:embed="rId2"/>
              </a:buBlip>
            </a:pPr>
            <a:r>
              <a:t>Immuunsuse tõstmine ja hoidmine.</a:t>
            </a:r>
          </a:p>
          <a:p>
            <a:pPr>
              <a:spcBef>
                <a:spcPts val="1500"/>
              </a:spcBef>
              <a:buBlip>
                <a:blip r:embed="rId2"/>
              </a:buBlip>
            </a:pPr>
            <a:r>
              <a:t>Sressi maandamine.</a:t>
            </a:r>
          </a:p>
          <a:p>
            <a:pPr>
              <a:spcBef>
                <a:spcPts val="1500"/>
              </a:spcBef>
              <a:buBlip>
                <a:blip r:embed="rId2"/>
              </a:buBlip>
            </a:pPr>
            <a:r>
              <a:t>Viiruste jt haigustekitajate vastu regulaarne deso.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Mesilased ja viirused"/>
          <p:cNvSpPr txBox="1"/>
          <p:nvPr>
            <p:ph type="title"/>
          </p:nvPr>
        </p:nvSpPr>
        <p:spPr>
          <a:xfrm>
            <a:off x="508000" y="596900"/>
            <a:ext cx="11988800" cy="1206054"/>
          </a:xfrm>
          <a:prstGeom prst="rect">
            <a:avLst/>
          </a:prstGeom>
        </p:spPr>
        <p:txBody>
          <a:bodyPr/>
          <a:lstStyle/>
          <a:p>
            <a:pPr/>
            <a:r>
              <a:t>Mesilased ja viirused</a:t>
            </a:r>
          </a:p>
        </p:txBody>
      </p:sp>
      <p:sp>
        <p:nvSpPr>
          <p:cNvPr id="139" name="Mesilaspered hukkuva massiliselt juba sügisel."/>
          <p:cNvSpPr txBox="1"/>
          <p:nvPr>
            <p:ph type="body" sz="quarter" idx="1"/>
          </p:nvPr>
        </p:nvSpPr>
        <p:spPr>
          <a:xfrm>
            <a:off x="508000" y="1885503"/>
            <a:ext cx="11353652" cy="65097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buBlip>
                <a:blip r:embed="rId2"/>
              </a:buBlip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Mesilaspered hukkuva massiliselt juba sügisel.</a:t>
            </a:r>
          </a:p>
        </p:txBody>
      </p:sp>
      <p:sp>
        <p:nvSpPr>
          <p:cNvPr id="140" name="Arvatakse esmalt kohe mürgistusega tegu olevat, otsitakse põhjuseid mujalt. Ikka on keegi teine midagi valesti teinud."/>
          <p:cNvSpPr txBox="1"/>
          <p:nvPr/>
        </p:nvSpPr>
        <p:spPr>
          <a:xfrm>
            <a:off x="508000" y="2799831"/>
            <a:ext cx="11353652" cy="1206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19100" indent="-419100" algn="l">
              <a:spcBef>
                <a:spcPts val="1500"/>
              </a:spcBef>
              <a:buSzPct val="30000"/>
              <a:buBlip>
                <a:blip r:embed="rId2"/>
              </a:buBlip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Arvatakse esmalt kohe mürgistusega tegu olevat, otsitakse põhjuseid mujalt. Ikka on keegi teine midagi valesti teinud.</a:t>
            </a:r>
          </a:p>
        </p:txBody>
      </p:sp>
      <p:sp>
        <p:nvSpPr>
          <p:cNvPr id="141" name="Esmalt vaata peeglisse. Mida saad sina oma hoolealustele rohkem pakkuda?"/>
          <p:cNvSpPr txBox="1"/>
          <p:nvPr/>
        </p:nvSpPr>
        <p:spPr>
          <a:xfrm>
            <a:off x="508000" y="4221266"/>
            <a:ext cx="12115552" cy="1150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19100" indent="-419100" algn="l">
              <a:spcBef>
                <a:spcPts val="1500"/>
              </a:spcBef>
              <a:buSzPct val="30000"/>
              <a:buBlip>
                <a:blip r:embed="rId2"/>
              </a:buBlip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Esmalt vaata peeglisse. Mida saad sina oma hoolealustele rohkem pakkuda?</a:t>
            </a:r>
          </a:p>
        </p:txBody>
      </p:sp>
      <p:sp>
        <p:nvSpPr>
          <p:cNvPr id="142" name="Viiruste vastu ravi ei ole."/>
          <p:cNvSpPr txBox="1"/>
          <p:nvPr/>
        </p:nvSpPr>
        <p:spPr>
          <a:xfrm>
            <a:off x="513568" y="5396335"/>
            <a:ext cx="4834745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19100" indent="-419100" algn="l">
              <a:spcBef>
                <a:spcPts val="1500"/>
              </a:spcBef>
              <a:buSzPct val="30000"/>
              <a:buBlip>
                <a:blip r:embed="rId2"/>
              </a:buBlip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Viiruste vastu ravi ei ole.</a:t>
            </a:r>
          </a:p>
        </p:txBody>
      </p:sp>
      <p:sp>
        <p:nvSpPr>
          <p:cNvPr id="143" name="Mesilased tuleb hoida tervetena ja pered tugevatena."/>
          <p:cNvSpPr txBox="1"/>
          <p:nvPr/>
        </p:nvSpPr>
        <p:spPr>
          <a:xfrm>
            <a:off x="508000" y="6017517"/>
            <a:ext cx="1211555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19100" indent="-419100" algn="l">
              <a:spcBef>
                <a:spcPts val="1500"/>
              </a:spcBef>
              <a:buSzPct val="30000"/>
              <a:buBlip>
                <a:blip r:embed="rId2"/>
              </a:buBlip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Mesilased tuleb hoida tervetena ja pered tugevatena.</a:t>
            </a:r>
          </a:p>
        </p:txBody>
      </p:sp>
      <p:sp>
        <p:nvSpPr>
          <p:cNvPr id="144" name="Immuunsuse tõstmine ja hoidmine."/>
          <p:cNvSpPr txBox="1"/>
          <p:nvPr/>
        </p:nvSpPr>
        <p:spPr>
          <a:xfrm>
            <a:off x="508000" y="6762031"/>
            <a:ext cx="12115552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19100" indent="-419100" algn="l">
              <a:spcBef>
                <a:spcPts val="1500"/>
              </a:spcBef>
              <a:buSzPct val="30000"/>
              <a:buBlip>
                <a:blip r:embed="rId2"/>
              </a:buBlip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Immuunsuse tõstmine ja hoidmine.</a:t>
            </a:r>
          </a:p>
        </p:txBody>
      </p:sp>
      <p:sp>
        <p:nvSpPr>
          <p:cNvPr id="145" name="Sresside maandamine."/>
          <p:cNvSpPr txBox="1"/>
          <p:nvPr/>
        </p:nvSpPr>
        <p:spPr>
          <a:xfrm>
            <a:off x="543409" y="7449442"/>
            <a:ext cx="1191798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19100" indent="-419100" algn="l">
              <a:spcBef>
                <a:spcPts val="1500"/>
              </a:spcBef>
              <a:buSzPct val="30000"/>
              <a:buBlip>
                <a:blip r:embed="rId2"/>
              </a:buBlip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Sresside maandamine.</a:t>
            </a:r>
          </a:p>
        </p:txBody>
      </p:sp>
      <p:sp>
        <p:nvSpPr>
          <p:cNvPr id="146" name="Viiruste jt haigustekitajate vastu regulaarne deso."/>
          <p:cNvSpPr txBox="1"/>
          <p:nvPr/>
        </p:nvSpPr>
        <p:spPr>
          <a:xfrm>
            <a:off x="543409" y="8136854"/>
            <a:ext cx="11917983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marL="419100" indent="-419100" algn="l">
              <a:spcBef>
                <a:spcPts val="1500"/>
              </a:spcBef>
              <a:buSzPct val="30000"/>
              <a:buBlip>
                <a:blip r:embed="rId2"/>
              </a:buBlip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Viiruste jt haigustekitajate vastu regulaarne deso.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8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4"/>
      <p:bldP build="whole" bldLvl="1" animBg="1" rev="0" advAuto="0" spid="145" grpId="7"/>
      <p:bldP build="whole" bldLvl="1" animBg="1" rev="0" advAuto="0" spid="141" grpId="3"/>
      <p:bldP build="whole" bldLvl="1" animBg="1" rev="0" advAuto="0" spid="143" grpId="5"/>
      <p:bldP build="whole" bldLvl="1" animBg="1" rev="0" advAuto="0" spid="140" grpId="2"/>
      <p:bldP build="whole" bldLvl="1" animBg="1" rev="0" advAuto="0" spid="146" grpId="8"/>
      <p:bldP build="whole" bldLvl="1" animBg="1" rev="0" advAuto="0" spid="139" grpId="1"/>
      <p:bldP build="whole" bldLvl="1" animBg="1" rev="0" advAuto="0" spid="144" grpId="6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269719" y="49972"/>
            <a:ext cx="9177153" cy="5949214"/>
          </a:xfrm>
          <a:prstGeom prst="rect">
            <a:avLst/>
          </a:prstGeom>
        </p:spPr>
      </p:pic>
      <p:pic>
        <p:nvPicPr>
          <p:cNvPr id="149" name="Image" descr="Image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030736" y="4661296"/>
            <a:ext cx="6963128" cy="4599645"/>
          </a:xfrm>
          <a:prstGeom prst="rect">
            <a:avLst/>
          </a:prstGeom>
        </p:spPr>
      </p:pic>
      <p:pic>
        <p:nvPicPr>
          <p:cNvPr id="150" name="Image" descr="Image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3043" y="164732"/>
            <a:ext cx="6661114" cy="9145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Mesilased ja viirused"/>
          <p:cNvSpPr txBox="1"/>
          <p:nvPr>
            <p:ph type="title"/>
          </p:nvPr>
        </p:nvSpPr>
        <p:spPr>
          <a:xfrm>
            <a:off x="508000" y="596900"/>
            <a:ext cx="11988800" cy="1097013"/>
          </a:xfrm>
          <a:prstGeom prst="rect">
            <a:avLst/>
          </a:prstGeom>
        </p:spPr>
        <p:txBody>
          <a:bodyPr/>
          <a:lstStyle/>
          <a:p>
            <a:pPr/>
            <a:r>
              <a:t>Mesilased ja viirused</a:t>
            </a:r>
          </a:p>
        </p:txBody>
      </p:sp>
      <p:sp>
        <p:nvSpPr>
          <p:cNvPr id="153" name="Labor uuringud näitavad tugevat lesta invasiooni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500"/>
              </a:spcBef>
              <a:buBlip>
                <a:blip r:embed="rId2"/>
              </a:buBlip>
            </a:pPr>
            <a:r>
              <a:t>Labor uuringud näitavad tugevat lesta invasiooni.</a:t>
            </a:r>
          </a:p>
          <a:p>
            <a:pPr>
              <a:spcBef>
                <a:spcPts val="1500"/>
              </a:spcBef>
              <a:buBlip>
                <a:blip r:embed="rId2"/>
              </a:buBlip>
            </a:pPr>
            <a:r>
              <a:t>Parasitaarse stressi vähendamine.</a:t>
            </a:r>
          </a:p>
          <a:p>
            <a:pPr>
              <a:spcBef>
                <a:spcPts val="1500"/>
              </a:spcBef>
              <a:buBlip>
                <a:blip r:embed="rId2"/>
              </a:buBlip>
            </a:pPr>
            <a:r>
              <a:t>Keemilise stressi vähendamine.</a:t>
            </a:r>
          </a:p>
          <a:p>
            <a:pPr>
              <a:spcBef>
                <a:spcPts val="1500"/>
              </a:spcBef>
              <a:buBlip>
                <a:blip r:embed="rId2"/>
              </a:buBlip>
            </a:pPr>
            <a:r>
              <a:t>Kevad/suvised võtted lestasuse vähendamiseks.</a:t>
            </a:r>
          </a:p>
          <a:p>
            <a:pPr>
              <a:spcBef>
                <a:spcPts val="1500"/>
              </a:spcBef>
              <a:buBlip>
                <a:blip r:embed="rId2"/>
              </a:buBlip>
            </a:pPr>
            <a:r>
              <a:t>Õigeaegne “sügisene” lestatõrje (juba augusti esimesel poolel).</a:t>
            </a:r>
          </a:p>
          <a:p>
            <a:pPr>
              <a:spcBef>
                <a:spcPts val="1500"/>
              </a:spcBef>
              <a:buBlip>
                <a:blip r:embed="rId2"/>
              </a:buBlip>
            </a:pPr>
            <a:r>
              <a:t>Pea ka siin piiri - iga ravim on mürk.</a:t>
            </a:r>
          </a:p>
          <a:p>
            <a:pPr>
              <a:spcBef>
                <a:spcPts val="1500"/>
              </a:spcBef>
              <a:buBlip>
                <a:blip r:embed="rId2"/>
              </a:buBlip>
            </a:pPr>
            <a:r>
              <a:t>Lestatõrje skeemi soovitus.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Mesilased ja viirused"/>
          <p:cNvSpPr txBox="1"/>
          <p:nvPr>
            <p:ph type="title"/>
          </p:nvPr>
        </p:nvSpPr>
        <p:spPr>
          <a:xfrm>
            <a:off x="508000" y="596900"/>
            <a:ext cx="11988800" cy="1097013"/>
          </a:xfrm>
          <a:prstGeom prst="rect">
            <a:avLst/>
          </a:prstGeom>
        </p:spPr>
        <p:txBody>
          <a:bodyPr/>
          <a:lstStyle/>
          <a:p>
            <a:pPr/>
            <a:r>
              <a:t>Mesilased ja viirused</a:t>
            </a:r>
          </a:p>
        </p:txBody>
      </p:sp>
      <p:sp>
        <p:nvSpPr>
          <p:cNvPr id="156" name="Labor uuringud näitavad tugevat lesta invasiooni."/>
          <p:cNvSpPr txBox="1"/>
          <p:nvPr>
            <p:ph type="body" sz="quarter" idx="1"/>
          </p:nvPr>
        </p:nvSpPr>
        <p:spPr>
          <a:xfrm>
            <a:off x="507999" y="2466330"/>
            <a:ext cx="11988802" cy="995958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buBlip>
                <a:blip r:embed="rId2"/>
              </a:buBlip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Labor uuringud näitavad tugevat lesta invasiooni.</a:t>
            </a:r>
          </a:p>
        </p:txBody>
      </p:sp>
      <p:sp>
        <p:nvSpPr>
          <p:cNvPr id="157" name="Parasitaarse stressi vähendamine. Parasitaarse stressi vähendamine."/>
          <p:cNvSpPr txBox="1"/>
          <p:nvPr/>
        </p:nvSpPr>
        <p:spPr>
          <a:xfrm>
            <a:off x="508000" y="3301725"/>
            <a:ext cx="11988800" cy="99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10718" indent="-410718" algn="l" defTabSz="572516">
              <a:spcBef>
                <a:spcPts val="1400"/>
              </a:spcBef>
              <a:buSzPct val="30000"/>
              <a:buBlip>
                <a:blip r:embed="rId2"/>
              </a:buBlip>
              <a:defRPr sz="3332">
                <a:solidFill>
                  <a:srgbClr val="000000"/>
                </a:solidFill>
              </a:defRPr>
            </a:lvl1pPr>
          </a:lstStyle>
          <a:p>
            <a:pPr/>
            <a:r>
              <a:t>Parasitaarse stressi vähendamine. Parasitaarse stressi vähendamine.</a:t>
            </a:r>
          </a:p>
        </p:txBody>
      </p:sp>
      <p:sp>
        <p:nvSpPr>
          <p:cNvPr id="158" name="Keemilise stressi vähendamine."/>
          <p:cNvSpPr txBox="1"/>
          <p:nvPr/>
        </p:nvSpPr>
        <p:spPr>
          <a:xfrm>
            <a:off x="507999" y="4127226"/>
            <a:ext cx="11988801" cy="99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19100" indent="-419100" algn="l">
              <a:spcBef>
                <a:spcPts val="1500"/>
              </a:spcBef>
              <a:buSzPct val="30000"/>
              <a:buBlip>
                <a:blip r:embed="rId2"/>
              </a:buBlip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Keemilise stressi vähendamine.</a:t>
            </a:r>
          </a:p>
        </p:txBody>
      </p:sp>
      <p:sp>
        <p:nvSpPr>
          <p:cNvPr id="159" name="Kevad/suvised võtted lestasuse vähendamiseks."/>
          <p:cNvSpPr txBox="1"/>
          <p:nvPr/>
        </p:nvSpPr>
        <p:spPr>
          <a:xfrm>
            <a:off x="508000" y="5022054"/>
            <a:ext cx="11988801" cy="99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19100" indent="-419100" algn="l">
              <a:spcBef>
                <a:spcPts val="1500"/>
              </a:spcBef>
              <a:buSzPct val="30000"/>
              <a:buBlip>
                <a:blip r:embed="rId2"/>
              </a:buBlip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Kevad/suvised võtted lestasuse vähendamiseks.</a:t>
            </a:r>
          </a:p>
        </p:txBody>
      </p:sp>
      <p:sp>
        <p:nvSpPr>
          <p:cNvPr id="160" name="Õigeaegne “sügisene” lestatõrje (juba augusti esimesel poolel)."/>
          <p:cNvSpPr txBox="1"/>
          <p:nvPr/>
        </p:nvSpPr>
        <p:spPr>
          <a:xfrm>
            <a:off x="508000" y="5905500"/>
            <a:ext cx="11988800" cy="995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19100" indent="-419100" algn="l">
              <a:spcBef>
                <a:spcPts val="1500"/>
              </a:spcBef>
              <a:buSzPct val="30000"/>
              <a:buBlip>
                <a:blip r:embed="rId2"/>
              </a:buBlip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Õigeaegne “sügisene” lestatõrje (juba augusti esimesel poolel).</a:t>
            </a:r>
          </a:p>
        </p:txBody>
      </p:sp>
      <p:sp>
        <p:nvSpPr>
          <p:cNvPr id="161" name="Pea ka siin piiri - iga ravim on mürk."/>
          <p:cNvSpPr txBox="1"/>
          <p:nvPr/>
        </p:nvSpPr>
        <p:spPr>
          <a:xfrm>
            <a:off x="508000" y="6742383"/>
            <a:ext cx="11988800" cy="995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19100" indent="-419100" algn="l">
              <a:spcBef>
                <a:spcPts val="1500"/>
              </a:spcBef>
              <a:buSzPct val="30000"/>
              <a:buBlip>
                <a:blip r:embed="rId2"/>
              </a:buBlip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Pea ka siin piiri - iga ravim on mürk.</a:t>
            </a:r>
          </a:p>
        </p:txBody>
      </p:sp>
      <p:sp>
        <p:nvSpPr>
          <p:cNvPr id="162" name="Lestatõrje skeemi soovitus."/>
          <p:cNvSpPr txBox="1"/>
          <p:nvPr/>
        </p:nvSpPr>
        <p:spPr>
          <a:xfrm>
            <a:off x="508000" y="7556498"/>
            <a:ext cx="11988800" cy="995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19100" indent="-419100" algn="l">
              <a:spcBef>
                <a:spcPts val="1500"/>
              </a:spcBef>
              <a:buSzPct val="30000"/>
              <a:buBlip>
                <a:blip r:embed="rId2"/>
              </a:buBlip>
              <a:defRPr sz="3400">
                <a:solidFill>
                  <a:srgbClr val="000000"/>
                </a:solidFill>
              </a:defRPr>
            </a:lvl1pPr>
          </a:lstStyle>
          <a:p>
            <a:pPr/>
            <a:r>
              <a:t>Lestatõrje skeemi soovitus.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Class="entr" nodeType="with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Class="entr" nodeType="withEffect" presetSubtype="8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8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8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4"/>
      <p:bldP build="p" bldLvl="5" animBg="1" rev="0" advAuto="0" spid="157" grpId="2"/>
      <p:bldP build="whole" bldLvl="1" animBg="1" rev="0" advAuto="0" spid="156" grpId="1"/>
      <p:bldP build="p" bldLvl="5" animBg="1" rev="0" advAuto="0" spid="158" grpId="3"/>
      <p:bldP build="whole" bldLvl="1" animBg="1" rev="0" advAuto="0" spid="162" grpId="7"/>
      <p:bldP build="whole" bldLvl="1" animBg="1" rev="0" advAuto="0" spid="160" grpId="5"/>
      <p:bldP build="whole" bldLvl="1" animBg="1" rev="0" advAuto="0" spid="161" grpId="6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795790" y="1434495"/>
            <a:ext cx="11413220" cy="7947539"/>
          </a:xfrm>
          <a:prstGeom prst="rect">
            <a:avLst/>
          </a:prstGeom>
        </p:spPr>
      </p:pic>
      <p:sp>
        <p:nvSpPr>
          <p:cNvPr id="165" name="Title"/>
          <p:cNvSpPr txBox="1"/>
          <p:nvPr>
            <p:ph type="title"/>
          </p:nvPr>
        </p:nvSpPr>
        <p:spPr>
          <a:xfrm>
            <a:off x="1238378" y="505602"/>
            <a:ext cx="9415714" cy="123182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6" name="Mesilased ja viirused"/>
          <p:cNvSpPr txBox="1"/>
          <p:nvPr/>
        </p:nvSpPr>
        <p:spPr>
          <a:xfrm>
            <a:off x="1238378" y="505602"/>
            <a:ext cx="9313987" cy="852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473201">
              <a:lnSpc>
                <a:spcPct val="90000"/>
              </a:lnSpc>
              <a:defRPr cap="all" sz="5184">
                <a:latin typeface="+mj-lt"/>
                <a:ea typeface="+mj-ea"/>
                <a:cs typeface="+mj-cs"/>
                <a:sym typeface="Gill Sans Light"/>
              </a:defRPr>
            </a:lvl1pPr>
          </a:lstStyle>
          <a:p>
            <a:pPr/>
            <a:r>
              <a:t>Mesilased ja viirused</a:t>
            </a:r>
          </a:p>
        </p:txBody>
      </p:sp>
      <p:sp>
        <p:nvSpPr>
          <p:cNvPr id="167" name="Prof. Dennis vanEngelsdorp, University of Pennsylvania"/>
          <p:cNvSpPr txBox="1"/>
          <p:nvPr>
            <p:ph type="body" sz="quarter" idx="1"/>
          </p:nvPr>
        </p:nvSpPr>
        <p:spPr>
          <a:xfrm>
            <a:off x="1577851" y="9128060"/>
            <a:ext cx="9294637" cy="592503"/>
          </a:xfrm>
          <a:prstGeom prst="rect">
            <a:avLst/>
          </a:prstGeom>
        </p:spPr>
        <p:txBody>
          <a:bodyPr/>
          <a:lstStyle>
            <a:lvl1pPr marL="0" indent="0" defTabSz="355600">
              <a:lnSpc>
                <a:spcPct val="150000"/>
              </a:lnSpc>
              <a:spcBef>
                <a:spcPts val="800"/>
              </a:spcBef>
              <a:buSzTx/>
              <a:buNone/>
              <a:defRPr sz="26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Prof. Dennis vanEngelsdorp, University of Pennsylvania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hecker dir="horz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9" name="Hagbard Räisi Põllu mesila EE25960 varroalestade loendus 2019.a."/>
          <p:cNvGraphicFramePr/>
          <p:nvPr/>
        </p:nvGraphicFramePr>
        <p:xfrm>
          <a:off x="220439" y="0"/>
          <a:ext cx="12576622" cy="95567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998566"/>
                <a:gridCol w="1610206"/>
                <a:gridCol w="575445"/>
                <a:gridCol w="897017"/>
                <a:gridCol w="719639"/>
                <a:gridCol w="719639"/>
                <a:gridCol w="719639"/>
                <a:gridCol w="719639"/>
                <a:gridCol w="719639"/>
                <a:gridCol w="719639"/>
                <a:gridCol w="719639"/>
                <a:gridCol w="719639"/>
                <a:gridCol w="719639"/>
                <a:gridCol w="719639"/>
                <a:gridCol w="1286289"/>
              </a:tblGrid>
              <a:tr h="203200">
                <a:tc gridSpan="15"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43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Hagbard Räisi Põllu mesila EE25960 varroalestade loendus 2019.a.</a:t>
                      </a:r>
                    </a:p>
                  </a:txBody>
                  <a:tcPr marL="0" marR="0" marT="0" marB="0" anchor="ctr" anchorCtr="0" horzOverflow="overflow">
                    <a:lnL/>
                    <a:lnR/>
                    <a:lnT/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000000">
                        <a:alpha val="0"/>
                      </a:srgb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51275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000">
                          <a:latin typeface="Arial"/>
                          <a:ea typeface="Arial"/>
                          <a:cs typeface="Arial"/>
                          <a:sym typeface="Arial"/>
                        </a:rPr>
                        <a:t>KOKKU: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DFB26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Apiguard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Ravi-päev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13-Aug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54728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54728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F54728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2F64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solidFill>
                      <a:srgbClr val="72F64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Keskmine langemine</a:t>
                      </a:r>
                    </a:p>
                  </a:txBody>
                  <a:tcPr marL="25400" marR="25400" marT="0" marB="25400" anchor="b" anchorCtr="0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 b="1" sz="1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B2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Siirup 6L (4,6kg)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7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kokku:</a:t>
                      </a:r>
                    </a:p>
                  </a:txBody>
                  <a:tcPr marL="25400" marR="25400" marT="0" marB="25400" anchor="b" anchorCtr="0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5768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10467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16047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9589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454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1358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2062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6700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1310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2253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latin typeface="Arial"/>
                          <a:ea typeface="Arial"/>
                          <a:cs typeface="Arial"/>
                          <a:sym typeface="Arial"/>
                        </a:rPr>
                        <a:t>5601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84%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00F91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714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3883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4842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4005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521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987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356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589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b="1"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69,0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oblikhappe aur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14-Aug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147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172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214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69,0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535,0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15-Aug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239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1356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1703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1128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185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205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150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338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535,0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511,5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16-Aug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240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1257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1583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1231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189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402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511,5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491,3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17-Aug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215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1123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1384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1432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131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378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DFC5B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491,3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332,2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18-Aug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191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750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1148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632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271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165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332,2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70821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317,4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19-Aug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265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791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1051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492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98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317,4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277,7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Siirup 6L (4,6kg)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20-Aug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210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685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1001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341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324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86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277,7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193,6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21-Aug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165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287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762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227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353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193,6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203,8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22-Aug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276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244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669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284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374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203,8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229,8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Apiguard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23-Aug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469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152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614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380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462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229,8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420,1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24-Aug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629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171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653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847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148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92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1313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259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420,1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565,2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25-Aug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927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741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1161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788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233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265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1138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276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565,2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447,7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26-Aug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619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731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1168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645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174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204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605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200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447,7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282,2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27-Aug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332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576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751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373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187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162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259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91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282,2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178,8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28-Aug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121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391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559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203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122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186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178,8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111,6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29-Aug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250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420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111,6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74,5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30-Aug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141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349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74,5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</a:tr>
              <a:tr h="270821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46,8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31-Aug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124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167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46,8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51,1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Siirup 8L (6,1kg)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1-Sep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128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90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51,1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49,5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Apiguard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2-Sep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151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215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49,5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44,1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3-Sep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44,1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40,4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4-Sep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81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40,4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34,9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5-Sep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34,9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21,0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6-Sep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21,0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14,7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7-Sep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14,7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15,5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8-Sep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15,5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11,4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9-Sep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11,4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11,5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siirup 5L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10-Sep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11,5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8,4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5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29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11-Sep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8,4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5,1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Ravi lõpp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12-Sep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5,1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  <a:tr h="259086"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5,0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Viimane lugemine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7A7A7"/>
                      </a:solidFill>
                      <a:miter lim="400000"/>
                    </a:lnR>
                    <a:lnT w="12700">
                      <a:solidFill>
                        <a:srgbClr val="A7A7A7"/>
                      </a:solidFill>
                      <a:miter lim="400000"/>
                    </a:lnT>
                    <a:lnB w="12700">
                      <a:solidFill>
                        <a:srgbClr val="A7A7A7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r"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13-Sep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7A7A7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latin typeface="Arial"/>
                          <a:ea typeface="Arial"/>
                          <a:cs typeface="Arial"/>
                          <a:sym typeface="Arial"/>
                        </a:rPr>
                        <a:t>5,0</a:t>
                      </a:r>
                    </a:p>
                  </a:txBody>
                  <a:tcPr marL="25400" marR="25400" marT="0" marB="25400" anchor="b" anchorCtr="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1" name="KESKMINE LESTADE LANGEMINE (trendiga)"/>
          <p:cNvGraphicFramePr/>
          <p:nvPr/>
        </p:nvGraphicFramePr>
        <p:xfrm>
          <a:off x="193071" y="215250"/>
          <a:ext cx="12567239" cy="920245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blinds dir="vert"/>
      </p:transition>
    </mc:Choice>
    <mc:Fallback>
      <p:transition spd="med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