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Mesindusprogramm </a:t>
            </a:r>
            <a:br>
              <a:rPr lang="et-EE" dirty="0"/>
            </a:br>
            <a:r>
              <a:rPr lang="et-EE" dirty="0"/>
              <a:t>2020-2022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/>
              <a:t>Liina Maasik</a:t>
            </a:r>
          </a:p>
          <a:p>
            <a:endParaRPr lang="et-E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7437AE-8523-4084-AB4A-867377EA17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4140" y="474736"/>
            <a:ext cx="2234643" cy="1499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758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Eesmärk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t-EE" dirty="0"/>
              <a:t>Mesindusprogramm 2020-2022 on koostatud Eesti mesindustoodete tootmise ja turustamise üldtingimuste parandamiseks ja rakendatakse kolme mesindusaasta jooksul alates 01. augustist 2019. – 31.07.2022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82285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097280"/>
            <a:ext cx="10363826" cy="4693920"/>
          </a:xfrm>
        </p:spPr>
        <p:txBody>
          <a:bodyPr/>
          <a:lstStyle/>
          <a:p>
            <a:r>
              <a:rPr lang="et-EE" dirty="0"/>
              <a:t>A. </a:t>
            </a:r>
            <a:r>
              <a:rPr lang="fi-FI" dirty="0"/>
              <a:t>Tehniline abi mesinikele ja nende organisatsioonidele</a:t>
            </a:r>
            <a:endParaRPr lang="et-EE" dirty="0"/>
          </a:p>
          <a:p>
            <a:pPr lvl="1"/>
            <a:r>
              <a:rPr lang="et-EE" sz="2000" dirty="0"/>
              <a:t>Mesinike nõustamine </a:t>
            </a:r>
          </a:p>
          <a:p>
            <a:pPr lvl="2"/>
            <a:r>
              <a:rPr lang="et-EE" sz="2000" dirty="0"/>
              <a:t>Piirkondlike usaldusmesinike kvalifikatsiooni tõstmine- kutseeksamite rahastus</a:t>
            </a:r>
          </a:p>
          <a:p>
            <a:pPr lvl="1"/>
            <a:r>
              <a:rPr lang="et-EE" sz="2000" dirty="0"/>
              <a:t>Piirkondlike ja spetsialiseeritud teabepäevade korraldamine</a:t>
            </a:r>
          </a:p>
          <a:p>
            <a:pPr lvl="2"/>
            <a:r>
              <a:rPr lang="et-EE" sz="2000" dirty="0"/>
              <a:t>Piirkondlikud teabepäevad</a:t>
            </a:r>
          </a:p>
          <a:p>
            <a:pPr lvl="1"/>
            <a:r>
              <a:rPr lang="et-EE" sz="2000" dirty="0"/>
              <a:t>Praktilised õppepäevad ja videomaterjalid</a:t>
            </a:r>
          </a:p>
          <a:p>
            <a:pPr lvl="2"/>
            <a:r>
              <a:rPr lang="et-EE" sz="2000" dirty="0"/>
              <a:t>2 </a:t>
            </a:r>
            <a:r>
              <a:rPr lang="et-EE" sz="2000" dirty="0" err="1"/>
              <a:t>Varroatoosi</a:t>
            </a:r>
            <a:r>
              <a:rPr lang="et-EE" sz="2000" dirty="0"/>
              <a:t> ravi praktiline koolitust</a:t>
            </a:r>
          </a:p>
          <a:p>
            <a:pPr lvl="2"/>
            <a:r>
              <a:rPr lang="et-EE" sz="2000" dirty="0"/>
              <a:t>2 emakasvatuse praktilist koolitust</a:t>
            </a:r>
          </a:p>
          <a:p>
            <a:pPr lvl="2"/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37507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673768"/>
            <a:ext cx="10363826" cy="5117431"/>
          </a:xfrm>
        </p:spPr>
        <p:txBody>
          <a:bodyPr/>
          <a:lstStyle/>
          <a:p>
            <a:r>
              <a:rPr lang="et-EE" sz="2400" dirty="0"/>
              <a:t>Kahepäevaste teabepäevade korraldamine 2 korda aastas</a:t>
            </a:r>
          </a:p>
          <a:p>
            <a:pPr lvl="1"/>
            <a:r>
              <a:rPr lang="et-EE" sz="2200" dirty="0"/>
              <a:t>Siin on oodatud kõik mõtted teemade ja lektorite osas keda kutsuda rääkima</a:t>
            </a:r>
          </a:p>
          <a:p>
            <a:r>
              <a:rPr lang="et-EE" sz="2400" dirty="0"/>
              <a:t>5 Mesinduskursust aastas</a:t>
            </a:r>
          </a:p>
          <a:p>
            <a:pPr lvl="1"/>
            <a:r>
              <a:rPr lang="et-EE" sz="2400" dirty="0"/>
              <a:t>3 kursust algajatele </a:t>
            </a:r>
          </a:p>
          <a:p>
            <a:pPr lvl="1"/>
            <a:r>
              <a:rPr lang="et-EE" sz="2400" dirty="0"/>
              <a:t>1 kursus väiketootjatele- rõhk ettevõtlikkuse arendamisele</a:t>
            </a:r>
          </a:p>
          <a:p>
            <a:pPr lvl="1"/>
            <a:r>
              <a:rPr lang="et-EE" sz="2400" dirty="0"/>
              <a:t>1 kursus meetootjatele- rõhk mee käitlemisel</a:t>
            </a:r>
          </a:p>
          <a:p>
            <a:pPr lvl="1"/>
            <a:endParaRPr lang="et-EE" dirty="0"/>
          </a:p>
          <a:p>
            <a:pPr marL="457200" lvl="1" indent="0">
              <a:buNone/>
            </a:pPr>
            <a:endParaRPr lang="et-EE" dirty="0"/>
          </a:p>
          <a:p>
            <a:pPr lvl="1"/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914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50719" y="789273"/>
            <a:ext cx="10363826" cy="5029636"/>
          </a:xfrm>
        </p:spPr>
        <p:txBody>
          <a:bodyPr>
            <a:normAutofit/>
          </a:bodyPr>
          <a:lstStyle/>
          <a:p>
            <a:r>
              <a:rPr lang="et-EE" sz="2400" dirty="0"/>
              <a:t>Teabematerjalid ja teabelevi</a:t>
            </a:r>
          </a:p>
          <a:p>
            <a:pPr lvl="1"/>
            <a:r>
              <a:rPr lang="et-EE" sz="2400" dirty="0"/>
              <a:t>Uue mesindusprogrammi veebilehe loomine</a:t>
            </a:r>
          </a:p>
          <a:p>
            <a:pPr lvl="1"/>
            <a:r>
              <a:rPr lang="et-EE" sz="2400" dirty="0"/>
              <a:t>Trükiste avaldamine- sel aastal </a:t>
            </a:r>
            <a:r>
              <a:rPr lang="et-EE" sz="2400" dirty="0" err="1"/>
              <a:t>varroatoosi</a:t>
            </a:r>
            <a:r>
              <a:rPr lang="et-EE" sz="2400" dirty="0"/>
              <a:t> ravivõtete kohta </a:t>
            </a:r>
          </a:p>
          <a:p>
            <a:r>
              <a:rPr lang="fi-FI" sz="2400" dirty="0"/>
              <a:t>Iseseisva tarukaalude süsteemi soetamine, käivitamine ja haldamine</a:t>
            </a:r>
          </a:p>
          <a:p>
            <a:pPr lvl="1"/>
            <a:r>
              <a:rPr lang="et-EE" sz="2400" dirty="0"/>
              <a:t>Kaalude ost kolme aasta vältel</a:t>
            </a:r>
          </a:p>
          <a:p>
            <a:pPr lvl="1"/>
            <a:r>
              <a:rPr lang="et-EE" sz="2400" dirty="0"/>
              <a:t>Kaalude paigaldamine mesilatesse</a:t>
            </a:r>
          </a:p>
          <a:p>
            <a:pPr lvl="1"/>
            <a:r>
              <a:rPr lang="et-EE" sz="2400" dirty="0"/>
              <a:t>Koostöö maaülikooliga kaaludest kogutava informatsiooni analüüsimiseks</a:t>
            </a:r>
          </a:p>
          <a:p>
            <a:r>
              <a:rPr lang="et-EE" sz="2400" dirty="0"/>
              <a:t>Rahvusvahelised üritused ja koostöö</a:t>
            </a:r>
          </a:p>
          <a:p>
            <a:endParaRPr lang="et-EE" dirty="0"/>
          </a:p>
          <a:p>
            <a:pPr marL="457200" lvl="1" indent="0">
              <a:buNone/>
            </a:pPr>
            <a:endParaRPr lang="et-EE" dirty="0"/>
          </a:p>
          <a:p>
            <a:pPr lvl="1"/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5996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468582"/>
            <a:ext cx="10363826" cy="4322617"/>
          </a:xfrm>
        </p:spPr>
        <p:txBody>
          <a:bodyPr>
            <a:noAutofit/>
          </a:bodyPr>
          <a:lstStyle/>
          <a:p>
            <a:r>
              <a:rPr lang="et-EE" sz="2400" dirty="0"/>
              <a:t>B. Kahjurite ja mesilashaiguste eriti </a:t>
            </a:r>
            <a:r>
              <a:rPr lang="et-EE" sz="2400" dirty="0" err="1"/>
              <a:t>varroatoosi</a:t>
            </a:r>
            <a:r>
              <a:rPr lang="et-EE" sz="2400" dirty="0"/>
              <a:t> tõrje</a:t>
            </a:r>
          </a:p>
          <a:p>
            <a:pPr lvl="1"/>
            <a:r>
              <a:rPr lang="et-EE" sz="2100" dirty="0"/>
              <a:t>Usaldusmesinike poolt mesilatest laboratoorsete proovide kogumine ja laboritesse edastamine meetmejuhi vahendusel</a:t>
            </a:r>
          </a:p>
          <a:p>
            <a:r>
              <a:rPr lang="et-EE" sz="2400" dirty="0"/>
              <a:t>Mesindustoodete  analüüsimine</a:t>
            </a:r>
          </a:p>
          <a:p>
            <a:pPr lvl="1"/>
            <a:r>
              <a:rPr lang="et-EE" sz="2600" dirty="0"/>
              <a:t>Meeproovide kogumine analüüs</a:t>
            </a:r>
          </a:p>
          <a:p>
            <a:pPr lvl="1"/>
            <a:r>
              <a:rPr lang="et-EE" sz="2600" dirty="0"/>
              <a:t>kärjepõhjade kogumine ja analüüs</a:t>
            </a:r>
          </a:p>
          <a:p>
            <a:r>
              <a:rPr lang="fi-FI" sz="2400" dirty="0"/>
              <a:t>Turujärelvalve teostamine</a:t>
            </a:r>
          </a:p>
          <a:p>
            <a:pPr lvl="1"/>
            <a:r>
              <a:rPr lang="fi-FI" sz="2300" dirty="0"/>
              <a:t>Metoodika valimine ja pilootuuringu läbi viimine </a:t>
            </a:r>
          </a:p>
          <a:p>
            <a:pPr marL="0" indent="0">
              <a:buNone/>
            </a:pPr>
            <a:endParaRPr lang="et-EE" dirty="0"/>
          </a:p>
          <a:p>
            <a:pPr lvl="1"/>
            <a:endParaRPr lang="et-EE" dirty="0"/>
          </a:p>
          <a:p>
            <a:endParaRPr lang="et-EE" dirty="0"/>
          </a:p>
          <a:p>
            <a:pPr marL="0" indent="0">
              <a:buNone/>
            </a:pPr>
            <a:r>
              <a:rPr lang="et-EE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56123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endParaRPr lang="et-EE" dirty="0"/>
          </a:p>
          <a:p>
            <a:pPr marL="0" indent="0" algn="ctr">
              <a:buNone/>
            </a:pPr>
            <a:r>
              <a:rPr lang="et-EE" sz="2800" dirty="0"/>
              <a:t>Aitäh kõigile, kes kohale tulid!</a:t>
            </a:r>
          </a:p>
          <a:p>
            <a:pPr marL="0" indent="0" algn="ctr">
              <a:buNone/>
            </a:pPr>
            <a:r>
              <a:rPr lang="et-EE" sz="2800" dirty="0"/>
              <a:t>Helistage ja kirjutage mulle</a:t>
            </a:r>
          </a:p>
          <a:p>
            <a:pPr marL="0" indent="0" algn="ctr">
              <a:buNone/>
            </a:pPr>
            <a:r>
              <a:rPr lang="et-EE" sz="2800" dirty="0"/>
              <a:t>+372 56261203</a:t>
            </a:r>
          </a:p>
          <a:p>
            <a:pPr marL="0" indent="0" algn="ctr">
              <a:buNone/>
            </a:pPr>
            <a:r>
              <a:rPr lang="et-EE" sz="2800" cap="none" dirty="0"/>
              <a:t>liina.maasik@gmail.com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04546511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40</TotalTime>
  <Words>200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Tw Cen MT</vt:lpstr>
      <vt:lpstr>Droplet</vt:lpstr>
      <vt:lpstr>Mesindusprogramm  2020-2022</vt:lpstr>
      <vt:lpstr>Eesmärk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Mesindusprogramm  2020-2022</dc:title>
  <dc:creator>Liina Maasik</dc:creator>
  <cp:lastModifiedBy>Liina Maasik</cp:lastModifiedBy>
  <cp:revision>7</cp:revision>
  <dcterms:created xsi:type="dcterms:W3CDTF">2019-11-12T17:39:56Z</dcterms:created>
  <dcterms:modified xsi:type="dcterms:W3CDTF">2019-11-17T07:02:39Z</dcterms:modified>
</cp:coreProperties>
</file>