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sldIdLst>
    <p:sldId id="273" r:id="rId2"/>
    <p:sldId id="309" r:id="rId3"/>
    <p:sldId id="310" r:id="rId4"/>
    <p:sldId id="317" r:id="rId5"/>
    <p:sldId id="311" r:id="rId6"/>
    <p:sldId id="312" r:id="rId7"/>
    <p:sldId id="318" r:id="rId8"/>
    <p:sldId id="313" r:id="rId9"/>
    <p:sldId id="314" r:id="rId10"/>
    <p:sldId id="315" r:id="rId11"/>
    <p:sldId id="316" r:id="rId12"/>
    <p:sldId id="274" r:id="rId13"/>
  </p:sldIdLst>
  <p:sldSz cx="8999538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99"/>
    <a:srgbClr val="004586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72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6800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6800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736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Esitlusslaidide</a:t>
            </a:r>
            <a:r>
              <a:rPr lang="en-US" dirty="0" smtClean="0"/>
              <a:t> </a:t>
            </a:r>
            <a:r>
              <a:rPr lang="en-US" dirty="0" err="1" smtClean="0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smtClean="0"/>
              <a:t>asutuse nimetus / ametinimetus</a:t>
            </a:r>
          </a:p>
          <a:p>
            <a:endParaRPr lang="et-EE" dirty="0" smtClean="0"/>
          </a:p>
          <a:p>
            <a:r>
              <a:rPr lang="et-EE" dirty="0" smtClean="0"/>
              <a:t>14.12.2013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 smtClean="0"/>
              <a:t>Slaidi</a:t>
            </a:r>
            <a:r>
              <a:rPr lang="en-US" dirty="0" smtClean="0"/>
              <a:t> </a:t>
            </a:r>
            <a:r>
              <a:rPr lang="en-US" dirty="0" err="1" smtClean="0"/>
              <a:t>pealkiri</a:t>
            </a:r>
            <a:r>
              <a:rPr lang="en-US" dirty="0" smtClean="0"/>
              <a:t> </a:t>
            </a:r>
            <a:r>
              <a:rPr lang="en-US" dirty="0" err="1" smtClean="0"/>
              <a:t>vajadusel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kahel</a:t>
            </a:r>
            <a:r>
              <a:rPr lang="en-US" dirty="0" smtClean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Eesnimi Perenimi</a:t>
            </a:r>
          </a:p>
          <a:p>
            <a:r>
              <a:rPr lang="et-EE" dirty="0" err="1" smtClean="0"/>
              <a:t>eesnimi@perenimi@amet.ee</a:t>
            </a:r>
            <a:endParaRPr lang="et-EE" dirty="0" smtClean="0"/>
          </a:p>
          <a:p>
            <a:endParaRPr lang="et-EE" dirty="0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 smtClean="0"/>
              <a:t>Martin Altraja</a:t>
            </a:r>
          </a:p>
          <a:p>
            <a:r>
              <a:rPr lang="et-EE" dirty="0" smtClean="0"/>
              <a:t>Martin.altraja@amet.ee</a:t>
            </a:r>
          </a:p>
          <a:p>
            <a:endParaRPr lang="et-EE" dirty="0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62" r:id="rId5"/>
    <p:sldLayoutId id="2147483660" r:id="rId6"/>
    <p:sldLayoutId id="2147483663" r:id="rId7"/>
    <p:sldLayoutId id="2147483655" r:id="rId8"/>
  </p:sldLayoutIdLst>
  <p:timing>
    <p:tnLst>
      <p:par>
        <p:cTn id="1" dur="indefinite" restart="never" nodeType="tmRoot"/>
      </p:par>
    </p:tnLst>
  </p:timing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rvi.raie@vet.agri.e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>
                <a:solidFill>
                  <a:srgbClr val="FFFFFF"/>
                </a:solidFill>
              </a:rPr>
              <a:t>Ravimite kasutamine ja säilitamine.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altLang="en-US" b="1" dirty="0" smtClean="0">
                <a:solidFill>
                  <a:srgbClr val="FFFFFF"/>
                </a:solidFill>
              </a:rPr>
              <a:t>Arvi Raie</a:t>
            </a:r>
            <a:endParaRPr lang="et-EE" altLang="en-US" b="1" dirty="0">
              <a:solidFill>
                <a:srgbClr val="FFFFFF"/>
              </a:solidFill>
            </a:endParaRPr>
          </a:p>
          <a:p>
            <a:r>
              <a:rPr lang="et-EE" altLang="en-US" sz="2000" dirty="0" smtClean="0">
                <a:solidFill>
                  <a:srgbClr val="FFFFFF"/>
                </a:solidFill>
              </a:rPr>
              <a:t>Veterinaar- ja Toiduamet</a:t>
            </a:r>
          </a:p>
          <a:p>
            <a:r>
              <a:rPr lang="et-EE" altLang="en-US" sz="2000" dirty="0" smtClean="0">
                <a:solidFill>
                  <a:srgbClr val="FFFFFF"/>
                </a:solidFill>
              </a:rPr>
              <a:t>peaspetsialist</a:t>
            </a:r>
            <a:endParaRPr lang="et-EE" altLang="en-US" sz="2000" dirty="0">
              <a:solidFill>
                <a:srgbClr val="FFFFFF"/>
              </a:solidFill>
            </a:endParaRPr>
          </a:p>
          <a:p>
            <a:endParaRPr lang="et-EE" altLang="en-US" sz="2000" dirty="0">
              <a:solidFill>
                <a:srgbClr val="FFFFFF"/>
              </a:solidFill>
            </a:endParaRPr>
          </a:p>
          <a:p>
            <a:r>
              <a:rPr lang="et-EE" altLang="en-US" sz="2000" dirty="0" smtClean="0">
                <a:solidFill>
                  <a:srgbClr val="FFFFFF"/>
                </a:solidFill>
              </a:rPr>
              <a:t>17.11.2019</a:t>
            </a:r>
            <a:endParaRPr lang="et-EE" alt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Sagedasemad eksimused ravimite käitlemisel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/>
              <a:t>Ravimid ei ole selleks ettenähtud lukustatavas ruumis või lukustatud kapis;</a:t>
            </a:r>
          </a:p>
          <a:p>
            <a:r>
              <a:rPr lang="et-EE" sz="2800" dirty="0" smtClean="0"/>
              <a:t>Ravimid </a:t>
            </a:r>
            <a:r>
              <a:rPr lang="et-EE" sz="2800" dirty="0"/>
              <a:t>samas </a:t>
            </a:r>
            <a:r>
              <a:rPr lang="et-EE" sz="2800" dirty="0" smtClean="0"/>
              <a:t>kapis </a:t>
            </a:r>
            <a:r>
              <a:rPr lang="et-EE" sz="2800" dirty="0"/>
              <a:t>toiduainetega;</a:t>
            </a:r>
          </a:p>
          <a:p>
            <a:r>
              <a:rPr lang="et-EE" sz="2800" dirty="0" smtClean="0"/>
              <a:t>Ravimeid </a:t>
            </a:r>
            <a:r>
              <a:rPr lang="et-EE" sz="2800" dirty="0"/>
              <a:t>ei säilitata tootja/valmistaja pakendis </a:t>
            </a:r>
            <a:r>
              <a:rPr lang="et-EE" sz="2800" dirty="0" smtClean="0"/>
              <a:t>(avatud nõudes, </a:t>
            </a:r>
            <a:r>
              <a:rPr lang="et-EE" sz="2800" dirty="0"/>
              <a:t>ravim pandud teise ravimi pakendisse jmt) ja nõutavatel tingimustel</a:t>
            </a:r>
            <a:r>
              <a:rPr lang="et-EE" sz="2800" dirty="0" smtClean="0"/>
              <a:t>;</a:t>
            </a:r>
            <a:endParaRPr lang="et-EE" sz="2800" dirty="0"/>
          </a:p>
          <a:p>
            <a:r>
              <a:rPr lang="et-EE" sz="2800" dirty="0" smtClean="0"/>
              <a:t>Avatud </a:t>
            </a:r>
            <a:r>
              <a:rPr lang="et-EE" sz="2800" dirty="0"/>
              <a:t>pakenditel </a:t>
            </a:r>
            <a:r>
              <a:rPr lang="et-EE" sz="2800" dirty="0" smtClean="0"/>
              <a:t>(lahused) </a:t>
            </a:r>
            <a:r>
              <a:rPr lang="et-EE" sz="2800" dirty="0"/>
              <a:t>ei ole märgitud avamisaega;</a:t>
            </a:r>
          </a:p>
        </p:txBody>
      </p:sp>
    </p:spTree>
    <p:extLst>
      <p:ext uri="{BB962C8B-B14F-4D97-AF65-F5344CB8AC3E}">
        <p14:creationId xmlns:p14="http://schemas.microsoft.com/office/powerpoint/2010/main" val="2245932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Sagedasemad eksimused ravimite </a:t>
            </a:r>
            <a:r>
              <a:rPr lang="et-EE" dirty="0" smtClean="0"/>
              <a:t>käitlemisel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/>
              <a:t>Ravimite </a:t>
            </a:r>
            <a:r>
              <a:rPr lang="et-EE" sz="2800" dirty="0" smtClean="0"/>
              <a:t>arvestusest ei </a:t>
            </a:r>
            <a:r>
              <a:rPr lang="et-EE" sz="2800" dirty="0"/>
              <a:t>selgu, millist preparaati tegelikult kasutati ja millises annuses;</a:t>
            </a:r>
          </a:p>
          <a:p>
            <a:r>
              <a:rPr lang="et-EE" sz="2800" dirty="0" smtClean="0"/>
              <a:t>Ravimite </a:t>
            </a:r>
            <a:r>
              <a:rPr lang="et-EE" sz="2800" dirty="0"/>
              <a:t>ebaõige kasutamine </a:t>
            </a:r>
            <a:r>
              <a:rPr lang="et-EE" sz="2800" dirty="0" smtClean="0"/>
              <a:t>–purustamine</a:t>
            </a:r>
            <a:r>
              <a:rPr lang="et-EE" sz="2800" dirty="0"/>
              <a:t>, lahustamine;</a:t>
            </a:r>
          </a:p>
          <a:p>
            <a:r>
              <a:rPr lang="et-EE" sz="2800" dirty="0" smtClean="0"/>
              <a:t>Ravimite </a:t>
            </a:r>
            <a:r>
              <a:rPr lang="et-EE" sz="2800" dirty="0"/>
              <a:t>kasutamine ei ole dokumenteeritud või pole seda tehtud piisava täpsusega arvestuse pidamiseks, sh ravimite kasutamine vajadusel;</a:t>
            </a:r>
          </a:p>
          <a:p>
            <a:r>
              <a:rPr lang="et-EE" sz="2800" dirty="0" smtClean="0"/>
              <a:t>Müügiloata </a:t>
            </a:r>
            <a:r>
              <a:rPr lang="et-EE" sz="2800" dirty="0"/>
              <a:t>ravimid (kliendid toonud; </a:t>
            </a:r>
            <a:r>
              <a:rPr lang="et-EE" sz="2800" dirty="0" smtClean="0"/>
              <a:t>tuttav mesinik </a:t>
            </a:r>
            <a:r>
              <a:rPr lang="et-EE" sz="2800" dirty="0" err="1" smtClean="0"/>
              <a:t>venemaalt</a:t>
            </a:r>
            <a:r>
              <a:rPr lang="et-EE" sz="2800" dirty="0" smtClean="0"/>
              <a:t> </a:t>
            </a:r>
            <a:r>
              <a:rPr lang="et-EE" sz="2800" dirty="0"/>
              <a:t>toob).</a:t>
            </a:r>
          </a:p>
        </p:txBody>
      </p:sp>
    </p:spTree>
    <p:extLst>
      <p:ext uri="{BB962C8B-B14F-4D97-AF65-F5344CB8AC3E}">
        <p14:creationId xmlns:p14="http://schemas.microsoft.com/office/powerpoint/2010/main" val="300682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Aitäh!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999" y="3636293"/>
            <a:ext cx="7344242" cy="1728192"/>
          </a:xfrm>
        </p:spPr>
        <p:txBody>
          <a:bodyPr/>
          <a:lstStyle/>
          <a:p>
            <a:r>
              <a:rPr lang="et-EE" dirty="0" smtClean="0"/>
              <a:t>Arvi Raie</a:t>
            </a:r>
            <a:endParaRPr lang="et-EE" dirty="0" smtClean="0"/>
          </a:p>
          <a:p>
            <a:r>
              <a:rPr lang="et-EE" dirty="0" smtClean="0">
                <a:hlinkClick r:id="rId2"/>
              </a:rPr>
              <a:t>Arvi.raie</a:t>
            </a:r>
            <a:r>
              <a:rPr lang="et-EE" dirty="0" smtClean="0">
                <a:hlinkClick r:id="rId2"/>
              </a:rPr>
              <a:t>@vet.agri.ee</a:t>
            </a:r>
            <a:endParaRPr lang="et-EE" dirty="0" smtClean="0"/>
          </a:p>
          <a:p>
            <a:r>
              <a:rPr lang="et-EE" dirty="0" smtClean="0"/>
              <a:t>56570038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7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Millest juttu tuleb?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Millised õigusaktid reguleerivad ravimite käitlemist?</a:t>
            </a:r>
          </a:p>
          <a:p>
            <a:r>
              <a:rPr lang="et-EE" dirty="0"/>
              <a:t>•Millised nõuded on kehtestatud ravimite käitlemisele ja arvestusele?</a:t>
            </a:r>
          </a:p>
          <a:p>
            <a:r>
              <a:rPr lang="et-EE" dirty="0"/>
              <a:t>•Sagedasemad eksimused ravimite käitlemisel.</a:t>
            </a:r>
          </a:p>
        </p:txBody>
      </p:sp>
    </p:spTree>
    <p:extLst>
      <p:ext uri="{BB962C8B-B14F-4D97-AF65-F5344CB8AC3E}">
        <p14:creationId xmlns:p14="http://schemas.microsoft.com/office/powerpoint/2010/main" val="258778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Õigusaktid, mis kehtivad ravimite </a:t>
            </a:r>
            <a:r>
              <a:rPr lang="et-EE" dirty="0" smtClean="0"/>
              <a:t>käitlemisel mesilas.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175" y="2268141"/>
            <a:ext cx="7920000" cy="3865122"/>
          </a:xfrm>
        </p:spPr>
        <p:txBody>
          <a:bodyPr/>
          <a:lstStyle/>
          <a:p>
            <a:r>
              <a:rPr lang="et-EE" sz="2400" b="1" dirty="0"/>
              <a:t>Ravimiseadus (</a:t>
            </a:r>
            <a:r>
              <a:rPr lang="et-EE" sz="2400" b="1" dirty="0" err="1"/>
              <a:t>RavS</a:t>
            </a:r>
            <a:r>
              <a:rPr lang="et-EE" sz="2400" b="1" dirty="0"/>
              <a:t>)</a:t>
            </a:r>
          </a:p>
          <a:p>
            <a:pPr marL="108000" indent="0">
              <a:buNone/>
            </a:pPr>
            <a:r>
              <a:rPr lang="et-EE" sz="2400" dirty="0"/>
              <a:t>ja selle alusel kehtestatud õigusaktid</a:t>
            </a:r>
          </a:p>
          <a:p>
            <a:r>
              <a:rPr lang="et-EE" sz="2400" b="1" dirty="0" smtClean="0"/>
              <a:t>Ravimite </a:t>
            </a:r>
            <a:r>
              <a:rPr lang="et-EE" sz="2400" b="1" dirty="0"/>
              <a:t>säilitamise ja transportimise tingimused ja </a:t>
            </a:r>
            <a:r>
              <a:rPr lang="et-EE" sz="2400" b="1" dirty="0" smtClean="0"/>
              <a:t>kord. </a:t>
            </a:r>
            <a:r>
              <a:rPr lang="et-EE" sz="2000" i="1" dirty="0" smtClean="0"/>
              <a:t>Sotsiaalministri </a:t>
            </a:r>
            <a:r>
              <a:rPr lang="et-EE" sz="2000" i="1" dirty="0"/>
              <a:t>17.02.2005 määrus nr. 19</a:t>
            </a:r>
          </a:p>
          <a:p>
            <a:r>
              <a:rPr lang="fi-FI" sz="2400" b="1" dirty="0" err="1"/>
              <a:t>Ravimite</a:t>
            </a:r>
            <a:r>
              <a:rPr lang="fi-FI" sz="2400" b="1" dirty="0"/>
              <a:t> </a:t>
            </a:r>
            <a:r>
              <a:rPr lang="fi-FI" sz="2400" b="1" dirty="0" err="1"/>
              <a:t>ning</a:t>
            </a:r>
            <a:r>
              <a:rPr lang="fi-FI" sz="2400" b="1" dirty="0"/>
              <a:t> </a:t>
            </a:r>
            <a:r>
              <a:rPr lang="fi-FI" sz="2400" b="1" dirty="0" err="1"/>
              <a:t>ravimsöötade</a:t>
            </a:r>
            <a:r>
              <a:rPr lang="fi-FI" sz="2400" b="1" dirty="0"/>
              <a:t> </a:t>
            </a:r>
            <a:r>
              <a:rPr lang="fi-FI" sz="2400" b="1" dirty="0" err="1" smtClean="0"/>
              <a:t>loomahaiguste</a:t>
            </a:r>
            <a:r>
              <a:rPr lang="et-EE" sz="2400" b="1" dirty="0" smtClean="0"/>
              <a:t> </a:t>
            </a:r>
            <a:r>
              <a:rPr lang="fi-FI" sz="2400" b="1" dirty="0" err="1" smtClean="0"/>
              <a:t>ennetamiseks</a:t>
            </a:r>
            <a:r>
              <a:rPr lang="fi-FI" sz="2400" b="1" dirty="0" smtClean="0"/>
              <a:t> </a:t>
            </a:r>
            <a:r>
              <a:rPr lang="fi-FI" sz="2400" b="1" dirty="0"/>
              <a:t>ja </a:t>
            </a:r>
            <a:r>
              <a:rPr lang="fi-FI" sz="2400" b="1" dirty="0" err="1"/>
              <a:t>raviks</a:t>
            </a:r>
            <a:r>
              <a:rPr lang="fi-FI" sz="2400" b="1" dirty="0"/>
              <a:t> </a:t>
            </a:r>
            <a:r>
              <a:rPr lang="fi-FI" sz="2400" b="1" dirty="0" err="1"/>
              <a:t>kasutamise</a:t>
            </a:r>
            <a:r>
              <a:rPr lang="fi-FI" sz="2400" b="1" dirty="0"/>
              <a:t> </a:t>
            </a:r>
            <a:r>
              <a:rPr lang="fi-FI" sz="2400" b="1" dirty="0" err="1"/>
              <a:t>tingimused</a:t>
            </a:r>
            <a:r>
              <a:rPr lang="fi-FI" sz="2400" b="1" dirty="0"/>
              <a:t> ja </a:t>
            </a:r>
            <a:r>
              <a:rPr lang="fi-FI" sz="2400" b="1" dirty="0" err="1" smtClean="0"/>
              <a:t>kord</a:t>
            </a:r>
            <a:r>
              <a:rPr lang="et-EE" sz="2400" b="1" dirty="0" smtClean="0"/>
              <a:t>. </a:t>
            </a:r>
          </a:p>
          <a:p>
            <a:pPr marL="108000" indent="0">
              <a:buNone/>
            </a:pPr>
            <a:r>
              <a:rPr lang="et-EE" sz="2400" dirty="0" smtClean="0"/>
              <a:t>     </a:t>
            </a:r>
            <a:r>
              <a:rPr lang="et-EE" sz="2000" i="1" dirty="0" smtClean="0"/>
              <a:t>Põllumajandusministri 23.02.2005 </a:t>
            </a:r>
            <a:r>
              <a:rPr lang="et-EE" sz="2000" i="1" dirty="0"/>
              <a:t>määrus nr </a:t>
            </a:r>
            <a:r>
              <a:rPr lang="et-EE" sz="2000" i="1" dirty="0" smtClean="0"/>
              <a:t>2.</a:t>
            </a:r>
            <a:endParaRPr lang="et-EE" sz="2000" i="1" dirty="0"/>
          </a:p>
          <a:p>
            <a:pPr marL="108000" indent="0">
              <a:buNone/>
            </a:pP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95500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Veterinaarravimite registris olevad ravimid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/>
              <a:t>Apiguard </a:t>
            </a:r>
          </a:p>
          <a:p>
            <a:r>
              <a:rPr lang="et-EE" sz="2800" dirty="0" err="1"/>
              <a:t>Apistan</a:t>
            </a:r>
            <a:endParaRPr lang="et-EE" sz="2800" dirty="0"/>
          </a:p>
          <a:p>
            <a:r>
              <a:rPr lang="et-EE" sz="2800" dirty="0" err="1"/>
              <a:t>Bayvarol</a:t>
            </a:r>
            <a:endParaRPr lang="et-EE" sz="2800" dirty="0"/>
          </a:p>
          <a:p>
            <a:r>
              <a:rPr lang="et-EE" sz="2800" dirty="0" err="1"/>
              <a:t>Danys</a:t>
            </a:r>
            <a:r>
              <a:rPr lang="et-EE" sz="2800" dirty="0"/>
              <a:t> </a:t>
            </a:r>
            <a:r>
              <a:rPr lang="et-EE" sz="2800" dirty="0" err="1"/>
              <a:t>BienenWohl</a:t>
            </a:r>
            <a:endParaRPr lang="et-EE" sz="2800" dirty="0"/>
          </a:p>
          <a:p>
            <a:r>
              <a:rPr lang="et-EE" sz="2800" dirty="0"/>
              <a:t>MAQS</a:t>
            </a:r>
          </a:p>
          <a:p>
            <a:r>
              <a:rPr lang="et-EE" sz="2800" dirty="0" err="1"/>
              <a:t>Oxybee</a:t>
            </a:r>
            <a:endParaRPr lang="et-EE" sz="2800" dirty="0"/>
          </a:p>
          <a:p>
            <a:r>
              <a:rPr lang="et-EE" sz="2800" dirty="0" err="1"/>
              <a:t>PolyVar</a:t>
            </a:r>
            <a:r>
              <a:rPr lang="et-EE" sz="2800" dirty="0"/>
              <a:t> </a:t>
            </a:r>
            <a:r>
              <a:rPr lang="et-EE" sz="2800" dirty="0" err="1"/>
              <a:t>Yellow</a:t>
            </a:r>
            <a:endParaRPr lang="et-EE" sz="2800" dirty="0"/>
          </a:p>
          <a:p>
            <a:r>
              <a:rPr lang="et-EE" sz="2800" dirty="0" err="1"/>
              <a:t>VarroMed</a:t>
            </a:r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9071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Ravimite</a:t>
            </a:r>
            <a:r>
              <a:rPr lang="fi-FI" dirty="0"/>
              <a:t> </a:t>
            </a:r>
            <a:r>
              <a:rPr lang="fi-FI" dirty="0" err="1"/>
              <a:t>säilitamine</a:t>
            </a:r>
            <a:r>
              <a:rPr lang="fi-FI" dirty="0"/>
              <a:t> </a:t>
            </a:r>
            <a:r>
              <a:rPr lang="fi-FI" sz="2800" b="0" dirty="0"/>
              <a:t>(</a:t>
            </a:r>
            <a:r>
              <a:rPr lang="fi-FI" sz="2800" b="0" dirty="0" err="1"/>
              <a:t>SoMmäärus</a:t>
            </a:r>
            <a:r>
              <a:rPr lang="fi-FI" sz="2800" b="0" dirty="0"/>
              <a:t> </a:t>
            </a:r>
            <a:r>
              <a:rPr lang="fi-FI" sz="2800" b="0" dirty="0" err="1"/>
              <a:t>nr</a:t>
            </a:r>
            <a:r>
              <a:rPr lang="fi-FI" sz="2800" b="0" dirty="0"/>
              <a:t> 19)</a:t>
            </a:r>
            <a:endParaRPr lang="et-EE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/>
              <a:t>Ravimite säilitamiseks peab olema selleks eraldi lukustatav ruum või lukustatav kapp;</a:t>
            </a:r>
          </a:p>
          <a:p>
            <a:r>
              <a:rPr lang="et-EE" sz="2800" dirty="0" smtClean="0"/>
              <a:t>Signalisatsioon</a:t>
            </a:r>
            <a:r>
              <a:rPr lang="et-EE" sz="2800" dirty="0"/>
              <a:t>;</a:t>
            </a:r>
          </a:p>
          <a:p>
            <a:r>
              <a:rPr lang="et-EE" sz="2800" dirty="0" smtClean="0"/>
              <a:t>Ravimeid </a:t>
            </a:r>
            <a:r>
              <a:rPr lang="et-EE" sz="2800" dirty="0"/>
              <a:t>tuleb säilitada tootja määratud tingimustel;</a:t>
            </a:r>
          </a:p>
          <a:p>
            <a:r>
              <a:rPr lang="et-EE" sz="2800" dirty="0" smtClean="0"/>
              <a:t>Ravimeid </a:t>
            </a:r>
            <a:r>
              <a:rPr lang="et-EE" sz="2800" dirty="0"/>
              <a:t>tuleb säilitada tootja </a:t>
            </a:r>
            <a:r>
              <a:rPr lang="et-EE" sz="2800" dirty="0" smtClean="0"/>
              <a:t>pakendis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4038780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Ravimite </a:t>
            </a:r>
            <a:r>
              <a:rPr lang="et-EE" dirty="0" smtClean="0"/>
              <a:t>säilitamine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/>
              <a:t>Igas ravimite säilitamisruumis ja külmkapis peab olema optimaalse skaalaga termomeeter, paigaldatud sobivas asendis;</a:t>
            </a:r>
          </a:p>
          <a:p>
            <a:r>
              <a:rPr lang="et-EE" sz="2400" dirty="0" smtClean="0"/>
              <a:t>Temperatuur </a:t>
            </a:r>
            <a:r>
              <a:rPr lang="et-EE" sz="2400" dirty="0"/>
              <a:t>igas ravimite säilitamise ruumis ja külmkapis tuleb iga päev dokumenteerida, dokumente säilitada 1 aasta;</a:t>
            </a:r>
          </a:p>
          <a:p>
            <a:r>
              <a:rPr lang="et-EE" sz="2400" dirty="0" smtClean="0"/>
              <a:t>Ravimite </a:t>
            </a:r>
            <a:r>
              <a:rPr lang="et-EE" sz="2400" dirty="0"/>
              <a:t>säilitamise külmkapis ei tohi hoida toiduaineid;</a:t>
            </a:r>
          </a:p>
          <a:p>
            <a:r>
              <a:rPr lang="et-EE" sz="2400" dirty="0" smtClean="0"/>
              <a:t>Avatud </a:t>
            </a:r>
            <a:r>
              <a:rPr lang="et-EE" sz="2400" dirty="0"/>
              <a:t>ravimipakendile </a:t>
            </a:r>
            <a:r>
              <a:rPr lang="et-EE" sz="2400" dirty="0" smtClean="0"/>
              <a:t>märgitud </a:t>
            </a:r>
            <a:r>
              <a:rPr lang="et-EE" sz="2400" dirty="0"/>
              <a:t>avamise aeg ja kuupäev, milleni võib ravimit kasutada;</a:t>
            </a:r>
          </a:p>
          <a:p>
            <a:r>
              <a:rPr lang="et-EE" sz="2400" dirty="0" smtClean="0"/>
              <a:t>Kõrvaliste </a:t>
            </a:r>
            <a:r>
              <a:rPr lang="et-EE" sz="2400" dirty="0"/>
              <a:t>isikute juurdepääs ravimitele peab olema välistatud.</a:t>
            </a:r>
          </a:p>
        </p:txBody>
      </p:sp>
    </p:spTree>
    <p:extLst>
      <p:ext uri="{BB962C8B-B14F-4D97-AF65-F5344CB8AC3E}">
        <p14:creationId xmlns:p14="http://schemas.microsoft.com/office/powerpoint/2010/main" val="407490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Ravimi arvestus mesilas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/>
              <a:t>Mesinik peab pidama arvestust mesilasperede ravimiste </a:t>
            </a:r>
            <a:r>
              <a:rPr lang="et-EE" sz="2400" dirty="0" smtClean="0"/>
              <a:t>kohta.</a:t>
            </a:r>
            <a:endParaRPr lang="et-EE" sz="2400" dirty="0"/>
          </a:p>
          <a:p>
            <a:r>
              <a:rPr lang="et-EE" sz="2400" dirty="0"/>
              <a:t>Arvestust võib pidada paberil, märkmikus või elektrooniliselt, veterinaararstilt saadud kirjalike selgituste ja retseptide kogumine </a:t>
            </a:r>
            <a:r>
              <a:rPr lang="et-EE" sz="2400" dirty="0" smtClean="0"/>
              <a:t>kausta.</a:t>
            </a:r>
            <a:endParaRPr lang="et-EE" sz="2400" dirty="0"/>
          </a:p>
          <a:p>
            <a:r>
              <a:rPr lang="et-EE" sz="2400" dirty="0"/>
              <a:t> Keeluaja kehtivuse ajal mesilaspere müügi korral edastab mesinik keeluajaga seonduvad andmed uuele </a:t>
            </a:r>
            <a:r>
              <a:rPr lang="et-EE" sz="2400" dirty="0" smtClean="0"/>
              <a:t>mesinikule.</a:t>
            </a:r>
            <a:endParaRPr lang="et-EE" sz="2400" dirty="0"/>
          </a:p>
          <a:p>
            <a:r>
              <a:rPr lang="et-EE" sz="2400" dirty="0"/>
              <a:t>Mesinik esitab Veterinaar- ja Toiduametile andmed ravimite ja ravimsöötade kasutamise kohta viimase </a:t>
            </a:r>
            <a:r>
              <a:rPr lang="et-EE" sz="2400" dirty="0" smtClean="0"/>
              <a:t>nõudmisel.</a:t>
            </a:r>
            <a:endParaRPr lang="et-EE" sz="24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0259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Kõlbmatute ravimite käitlemine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/>
              <a:t>Kõlbmatud ravimid on:</a:t>
            </a:r>
          </a:p>
          <a:p>
            <a:pPr marL="108000" indent="0">
              <a:buNone/>
            </a:pPr>
            <a:r>
              <a:rPr lang="et-EE" sz="2800" dirty="0"/>
              <a:t>-aegunud ravimid</a:t>
            </a:r>
          </a:p>
          <a:p>
            <a:pPr marL="108000" indent="0">
              <a:buNone/>
            </a:pPr>
            <a:r>
              <a:rPr lang="et-EE" sz="2800" dirty="0"/>
              <a:t>-defektsed ravimid</a:t>
            </a:r>
          </a:p>
          <a:p>
            <a:pPr marL="108000" indent="0">
              <a:buNone/>
            </a:pPr>
            <a:r>
              <a:rPr lang="et-EE" sz="2800" dirty="0"/>
              <a:t>-ravimid, mis mingil põhjusel ei leia kasutamist </a:t>
            </a:r>
            <a:endParaRPr lang="et-EE" sz="2800" dirty="0" smtClean="0"/>
          </a:p>
          <a:p>
            <a:pPr marL="108000" indent="0">
              <a:buNone/>
            </a:pPr>
            <a:r>
              <a:rPr lang="et-EE" sz="2800" dirty="0" smtClean="0"/>
              <a:t>•Kõlbmatud </a:t>
            </a:r>
            <a:r>
              <a:rPr lang="et-EE" sz="2800" dirty="0"/>
              <a:t>ravimid on ohtlikud jäätmed -säilitamiskoht peab olema vastavalt märgistatud;</a:t>
            </a:r>
          </a:p>
        </p:txBody>
      </p:sp>
    </p:spTree>
    <p:extLst>
      <p:ext uri="{BB962C8B-B14F-4D97-AF65-F5344CB8AC3E}">
        <p14:creationId xmlns:p14="http://schemas.microsoft.com/office/powerpoint/2010/main" val="4123183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Kõlbmatute ravimite </a:t>
            </a:r>
            <a:r>
              <a:rPr lang="et-EE" dirty="0" smtClean="0"/>
              <a:t>käitlemine (1)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/>
              <a:t>Ravimeid ei tohi kohapeal hävitada (nt panna prügi hulka või visata kanalisatsiooni) –ettevõttele hangitud aegunud ravimid tuleb anda ohtlike jäätmete käitluslitsentsi omavale ettevõttele;</a:t>
            </a:r>
          </a:p>
          <a:p>
            <a:r>
              <a:rPr lang="et-EE" sz="2400" dirty="0" smtClean="0"/>
              <a:t>Ravimite </a:t>
            </a:r>
            <a:r>
              <a:rPr lang="et-EE" sz="2400" dirty="0"/>
              <a:t>hävitamise kohta on info http://www.ravimiamet.ee/kolbmatute-ravimite-kaitlemine?group=5; http://www.ravimiamet.ee/ravimite-havitamine</a:t>
            </a:r>
          </a:p>
        </p:txBody>
      </p:sp>
    </p:spTree>
    <p:extLst>
      <p:ext uri="{BB962C8B-B14F-4D97-AF65-F5344CB8AC3E}">
        <p14:creationId xmlns:p14="http://schemas.microsoft.com/office/powerpoint/2010/main" val="244377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Custom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Microsoft YaHei</vt:lpstr>
      <vt:lpstr>Arial</vt:lpstr>
      <vt:lpstr>Roboto Condensed</vt:lpstr>
      <vt:lpstr>Times New Roman</vt:lpstr>
      <vt:lpstr>Office Theme</vt:lpstr>
      <vt:lpstr>Ravimite kasutamine ja säilitamine.</vt:lpstr>
      <vt:lpstr>Millest juttu tuleb?</vt:lpstr>
      <vt:lpstr>Õigusaktid, mis kehtivad ravimite käitlemisel mesilas.</vt:lpstr>
      <vt:lpstr>Veterinaarravimite registris olevad ravimid </vt:lpstr>
      <vt:lpstr>Ravimite säilitamine (SoMmäärus nr 19)</vt:lpstr>
      <vt:lpstr>Ravimite säilitamine (1)</vt:lpstr>
      <vt:lpstr>Ravimi arvestus mesilas</vt:lpstr>
      <vt:lpstr>Kõlbmatute ravimite käitlemine</vt:lpstr>
      <vt:lpstr>Kõlbmatute ravimite käitlemine (1)</vt:lpstr>
      <vt:lpstr>Sagedasemad eksimused ravimite käitlemisel</vt:lpstr>
      <vt:lpstr>Sagedasemad eksimused ravimite käitlemisel (1)</vt:lpstr>
      <vt:lpstr>Aitäh!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2019-11-15T12:16:32Z</dcterms:modified>
</cp:coreProperties>
</file>