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266" r:id="rId2"/>
    <p:sldId id="318" r:id="rId3"/>
    <p:sldId id="331" r:id="rId4"/>
    <p:sldId id="325" r:id="rId5"/>
    <p:sldId id="328" r:id="rId6"/>
    <p:sldId id="298" r:id="rId7"/>
    <p:sldId id="335" r:id="rId8"/>
    <p:sldId id="297" r:id="rId9"/>
    <p:sldId id="329" r:id="rId10"/>
    <p:sldId id="304" r:id="rId11"/>
    <p:sldId id="332" r:id="rId12"/>
    <p:sldId id="330" r:id="rId13"/>
    <p:sldId id="301" r:id="rId14"/>
    <p:sldId id="322" r:id="rId15"/>
    <p:sldId id="273" r:id="rId16"/>
  </p:sldIdLst>
  <p:sldSz cx="8999538" cy="6840538"/>
  <p:notesSz cx="6797675" cy="9926638"/>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674">
          <p15:clr>
            <a:srgbClr val="A4A3A4"/>
          </p15:clr>
        </p15:guide>
        <p15:guide id="4" pos="19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4586"/>
    <a:srgbClr val="999999"/>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86" autoAdjust="0"/>
  </p:normalViewPr>
  <p:slideViewPr>
    <p:cSldViewPr>
      <p:cViewPr varScale="1">
        <p:scale>
          <a:sx n="56" d="100"/>
          <a:sy n="56" d="100"/>
        </p:scale>
        <p:origin x="1604" y="4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9FF3EA6-7B9C-4201-8FE0-5907A0FE7DEB}" type="datetimeFigureOut">
              <a:rPr lang="en-US" smtClean="0"/>
              <a:t>11/16/2019</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906BD6B-90AD-48FF-81D7-6470267D757F}" type="slidenum">
              <a:rPr lang="en-US" smtClean="0"/>
              <a:t>‹#›</a:t>
            </a:fld>
            <a:endParaRPr lang="en-US"/>
          </a:p>
        </p:txBody>
      </p:sp>
    </p:spTree>
    <p:extLst>
      <p:ext uri="{BB962C8B-B14F-4D97-AF65-F5344CB8AC3E}">
        <p14:creationId xmlns:p14="http://schemas.microsoft.com/office/powerpoint/2010/main" val="2147405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950913" y="754063"/>
            <a:ext cx="4892675" cy="372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82" y="4714970"/>
            <a:ext cx="5437284" cy="4465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1"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3847068"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3847068"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4063"/>
            <a:ext cx="4892675" cy="3721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a:t>
            </a:fld>
            <a:endParaRPr lang="et-EE" altLang="en-US"/>
          </a:p>
        </p:txBody>
      </p:sp>
    </p:spTree>
    <p:extLst>
      <p:ext uri="{BB962C8B-B14F-4D97-AF65-F5344CB8AC3E}">
        <p14:creationId xmlns:p14="http://schemas.microsoft.com/office/powerpoint/2010/main" val="3512467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Kõik kaebused laekusid hobimesinikelt. Mesinikel, kes käivad regulaarselt koolitustel, hukkub mesilasi oluliselt vähem. </a:t>
            </a:r>
            <a:endParaRPr lang="en-US"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11</a:t>
            </a:fld>
            <a:endParaRPr lang="et-EE" altLang="en-US"/>
          </a:p>
        </p:txBody>
      </p:sp>
    </p:spTree>
    <p:extLst>
      <p:ext uri="{BB962C8B-B14F-4D97-AF65-F5344CB8AC3E}">
        <p14:creationId xmlns:p14="http://schemas.microsoft.com/office/powerpoint/2010/main" val="2155419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dirty="0"/>
              <a:t>Maaeluministeerium</a:t>
            </a:r>
            <a:r>
              <a:rPr lang="et-EE" baseline="0" dirty="0"/>
              <a:t> (</a:t>
            </a:r>
            <a:r>
              <a:rPr lang="et-EE" baseline="0" dirty="0" err="1"/>
              <a:t>MeM</a:t>
            </a:r>
            <a:r>
              <a:rPr lang="et-EE" baseline="0" dirty="0"/>
              <a:t>) nõustub</a:t>
            </a:r>
            <a:r>
              <a:rPr lang="et-EE" dirty="0"/>
              <a:t>, et </a:t>
            </a:r>
            <a:r>
              <a:rPr lang="et-EE" dirty="0" err="1"/>
              <a:t>tolmeldajate</a:t>
            </a:r>
            <a:r>
              <a:rPr lang="et-EE" dirty="0"/>
              <a:t> kaitse vajab senisest veelgi enam tähelepanu. Seetõttu on </a:t>
            </a:r>
            <a:r>
              <a:rPr lang="et-EE" dirty="0" err="1"/>
              <a:t>MeM</a:t>
            </a:r>
            <a:r>
              <a:rPr lang="et-EE" dirty="0"/>
              <a:t> koostöös Keskkonnaministeeriumiga esitanud ettepaneku rahastada uuringut, mis käsitleb </a:t>
            </a:r>
            <a:r>
              <a:rPr lang="et-EE" dirty="0" err="1"/>
              <a:t>tolmeldajate</a:t>
            </a:r>
            <a:r>
              <a:rPr lang="et-EE" dirty="0"/>
              <a:t>, sh meemesilaste hukkumise põhjuseid ja hukkumise vähendamise võimalusi. Uuringu läbiviijateks on Eesti Maaülikool ning Tartu Ülikool.</a:t>
            </a:r>
            <a:r>
              <a:rPr lang="et-EE" baseline="0" dirty="0"/>
              <a:t> </a:t>
            </a:r>
            <a:r>
              <a:rPr lang="et-EE" dirty="0"/>
              <a:t>Projekt läks töösse 2019. aastal ning kestvus on 3 aastat. </a:t>
            </a:r>
            <a:endParaRPr lang="en-US"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12</a:t>
            </a:fld>
            <a:endParaRPr lang="et-EE" altLang="en-US"/>
          </a:p>
        </p:txBody>
      </p:sp>
    </p:spTree>
    <p:extLst>
      <p:ext uri="{BB962C8B-B14F-4D97-AF65-F5344CB8AC3E}">
        <p14:creationId xmlns:p14="http://schemas.microsoft.com/office/powerpoint/2010/main" val="4088647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Lingid:</a:t>
            </a:r>
          </a:p>
          <a:p>
            <a:r>
              <a:rPr lang="et-EE" dirty="0"/>
              <a:t>https://www.pma.agri.ee/index.php?id=104&amp;sub=132&amp;sub2=958</a:t>
            </a:r>
          </a:p>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13</a:t>
            </a:fld>
            <a:endParaRPr lang="et-EE" altLang="en-US"/>
          </a:p>
        </p:txBody>
      </p:sp>
    </p:spTree>
    <p:extLst>
      <p:ext uri="{BB962C8B-B14F-4D97-AF65-F5344CB8AC3E}">
        <p14:creationId xmlns:p14="http://schemas.microsoft.com/office/powerpoint/2010/main" val="3280227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Loodus</a:t>
            </a:r>
            <a:r>
              <a:rPr lang="en-US" dirty="0"/>
              <a:t> on </a:t>
            </a:r>
            <a:r>
              <a:rPr lang="en-US" dirty="0" err="1"/>
              <a:t>pannud</a:t>
            </a:r>
            <a:r>
              <a:rPr lang="en-US" dirty="0"/>
              <a:t> </a:t>
            </a:r>
            <a:r>
              <a:rPr lang="en-US" dirty="0" err="1"/>
              <a:t>õitsvad</a:t>
            </a:r>
            <a:r>
              <a:rPr lang="en-US" dirty="0"/>
              <a:t> </a:t>
            </a:r>
            <a:r>
              <a:rPr lang="en-US" dirty="0" err="1"/>
              <a:t>taimed</a:t>
            </a:r>
            <a:r>
              <a:rPr lang="en-US" dirty="0"/>
              <a:t> ja </a:t>
            </a:r>
            <a:r>
              <a:rPr lang="en-US" dirty="0" err="1"/>
              <a:t>tolmeldajad</a:t>
            </a:r>
            <a:r>
              <a:rPr lang="en-US" dirty="0"/>
              <a:t> </a:t>
            </a:r>
            <a:r>
              <a:rPr lang="en-US" dirty="0" err="1"/>
              <a:t>omavahel</a:t>
            </a:r>
            <a:r>
              <a:rPr lang="en-US" dirty="0"/>
              <a:t> </a:t>
            </a:r>
            <a:r>
              <a:rPr lang="en-US" dirty="0" err="1"/>
              <a:t>nö</a:t>
            </a:r>
            <a:r>
              <a:rPr lang="en-US" dirty="0"/>
              <a:t> </a:t>
            </a:r>
            <a:r>
              <a:rPr lang="en-US" dirty="0" err="1"/>
              <a:t>sümbioosi</a:t>
            </a:r>
            <a:r>
              <a:rPr lang="en-US" dirty="0"/>
              <a:t>, </a:t>
            </a:r>
            <a:r>
              <a:rPr lang="en-US" dirty="0" err="1"/>
              <a:t>mis</a:t>
            </a:r>
            <a:r>
              <a:rPr lang="en-US" dirty="0"/>
              <a:t> </a:t>
            </a:r>
            <a:r>
              <a:rPr lang="en-US" dirty="0" err="1"/>
              <a:t>lõpptulemusena</a:t>
            </a:r>
            <a:r>
              <a:rPr lang="en-US" dirty="0"/>
              <a:t> on </a:t>
            </a:r>
            <a:r>
              <a:rPr lang="en-US" dirty="0" err="1"/>
              <a:t>kasutoov</a:t>
            </a:r>
            <a:r>
              <a:rPr lang="en-US" dirty="0"/>
              <a:t> </a:t>
            </a:r>
            <a:r>
              <a:rPr lang="en-US" dirty="0" err="1"/>
              <a:t>nii</a:t>
            </a:r>
            <a:r>
              <a:rPr lang="en-US" dirty="0"/>
              <a:t> </a:t>
            </a:r>
            <a:r>
              <a:rPr lang="en-US" dirty="0" err="1"/>
              <a:t>mesinikule</a:t>
            </a:r>
            <a:r>
              <a:rPr lang="en-US" dirty="0"/>
              <a:t> </a:t>
            </a:r>
            <a:r>
              <a:rPr lang="en-US" dirty="0" err="1"/>
              <a:t>kui</a:t>
            </a:r>
            <a:r>
              <a:rPr lang="en-US" dirty="0"/>
              <a:t> </a:t>
            </a:r>
            <a:r>
              <a:rPr lang="en-US" dirty="0" err="1"/>
              <a:t>põllumajandustootjale</a:t>
            </a:r>
            <a:r>
              <a:rPr lang="et-EE" baseline="0" dirty="0"/>
              <a:t> (suurem saak ja meetoodang). Põllumeestele, kes kevadel mesinikele oma põlluplaane ja suvel hästi õitsevaid kultuure pakuvad, on tagatud suurem saak oma põldudelt. Samamoodi on ka mesinikel just tänu õitsvatele põldudele oodata paremaid meesaake. O</a:t>
            </a:r>
            <a:r>
              <a:rPr lang="en-US" dirty="0" err="1"/>
              <a:t>luline</a:t>
            </a:r>
            <a:r>
              <a:rPr lang="en-US" dirty="0"/>
              <a:t> </a:t>
            </a:r>
            <a:r>
              <a:rPr lang="et-EE" dirty="0"/>
              <a:t>on ka </a:t>
            </a:r>
            <a:r>
              <a:rPr lang="en-US" dirty="0" err="1"/>
              <a:t>mesiniku</a:t>
            </a:r>
            <a:r>
              <a:rPr lang="en-US" dirty="0"/>
              <a:t> ja </a:t>
            </a:r>
            <a:r>
              <a:rPr lang="en-US" dirty="0" err="1"/>
              <a:t>põllumehe</a:t>
            </a:r>
            <a:r>
              <a:rPr lang="en-US" dirty="0"/>
              <a:t> </a:t>
            </a:r>
            <a:r>
              <a:rPr lang="en-US" dirty="0" err="1"/>
              <a:t>omavaheline</a:t>
            </a:r>
            <a:r>
              <a:rPr lang="en-US" dirty="0"/>
              <a:t> </a:t>
            </a:r>
            <a:r>
              <a:rPr lang="en-US" dirty="0" err="1"/>
              <a:t>hea</a:t>
            </a:r>
            <a:r>
              <a:rPr lang="en-US" dirty="0"/>
              <a:t> </a:t>
            </a:r>
            <a:r>
              <a:rPr lang="en-US" dirty="0" err="1"/>
              <a:t>läbisaamine</a:t>
            </a:r>
            <a:r>
              <a:rPr lang="en-US" dirty="0"/>
              <a:t>, </a:t>
            </a:r>
            <a:r>
              <a:rPr lang="en-US" dirty="0" err="1"/>
              <a:t>teineteisega</a:t>
            </a:r>
            <a:r>
              <a:rPr lang="en-US" dirty="0"/>
              <a:t> </a:t>
            </a:r>
            <a:r>
              <a:rPr lang="en-US" dirty="0" err="1"/>
              <a:t>arvestamine</a:t>
            </a:r>
            <a:r>
              <a:rPr lang="en-US" dirty="0"/>
              <a:t> ja </a:t>
            </a:r>
            <a:r>
              <a:rPr lang="en-US" dirty="0" err="1"/>
              <a:t>koostöö</a:t>
            </a:r>
            <a:r>
              <a:rPr lang="en-US" dirty="0"/>
              <a:t>.</a:t>
            </a:r>
            <a:r>
              <a:rPr lang="et-EE" dirty="0"/>
              <a:t> Edu võti on suhtlemises.</a:t>
            </a:r>
            <a:endParaRPr lang="en-US" dirty="0"/>
          </a:p>
          <a:p>
            <a:endParaRPr lang="en-US"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14</a:t>
            </a:fld>
            <a:endParaRPr lang="et-EE" altLang="en-US"/>
          </a:p>
        </p:txBody>
      </p:sp>
    </p:spTree>
    <p:extLst>
      <p:ext uri="{BB962C8B-B14F-4D97-AF65-F5344CB8AC3E}">
        <p14:creationId xmlns:p14="http://schemas.microsoft.com/office/powerpoint/2010/main" val="404892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fld id="{9137B0FE-B827-43E6-9F1A-73A7AB4ED6CD}" type="slidenum">
              <a:rPr lang="et-EE" altLang="en-US" smtClean="0"/>
              <a:pPr/>
              <a:t>15</a:t>
            </a:fld>
            <a:endParaRPr lang="et-EE" altLang="en-US"/>
          </a:p>
        </p:txBody>
      </p:sp>
    </p:spTree>
    <p:extLst>
      <p:ext uri="{BB962C8B-B14F-4D97-AF65-F5344CB8AC3E}">
        <p14:creationId xmlns:p14="http://schemas.microsoft.com/office/powerpoint/2010/main" val="3957091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Põllumajandusministri 29.11.2011. a määrus nr 90 „Taimekaitsevahendi kasutamise ja hoiukoha täpsemad nõuded“ viimane redaktsioon jõustus 01.01.2019. Peamised</a:t>
            </a:r>
            <a:r>
              <a:rPr lang="et-EE" baseline="0" dirty="0"/>
              <a:t> muudatused seotud mittepõllumajanduslike aladega, mesinike ja põllumeeste teavitamiskohustuse ja puhitud seemnetega. </a:t>
            </a:r>
          </a:p>
          <a:p>
            <a:r>
              <a:rPr lang="et-EE" baseline="0" dirty="0"/>
              <a:t>Taimekaitseseadus on hetkel muutmisel, jõustub eeldatavasti 2020. Olulisim muudatus: taastatud on vastutussätted taimekaitsevahendi kasutusnõuete eiramisel.</a:t>
            </a:r>
            <a:endParaRPr lang="et-EE" dirty="0"/>
          </a:p>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3</a:t>
            </a:fld>
            <a:endParaRPr lang="et-EE" altLang="en-US"/>
          </a:p>
        </p:txBody>
      </p:sp>
    </p:spTree>
    <p:extLst>
      <p:ext uri="{BB962C8B-B14F-4D97-AF65-F5344CB8AC3E}">
        <p14:creationId xmlns:p14="http://schemas.microsoft.com/office/powerpoint/2010/main" val="3994411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r>
              <a:rPr lang="et-EE" sz="1200" dirty="0"/>
              <a:t>* </a:t>
            </a:r>
            <a:r>
              <a:rPr lang="fi-FI" sz="1200" dirty="0" err="1"/>
              <a:t>Teavit</a:t>
            </a:r>
            <a:r>
              <a:rPr lang="et-EE" sz="1200" dirty="0"/>
              <a:t>uskohustust</a:t>
            </a:r>
            <a:r>
              <a:rPr lang="et-EE" sz="1200" baseline="0" dirty="0"/>
              <a:t> </a:t>
            </a:r>
            <a:r>
              <a:rPr lang="fi-FI" sz="1200" dirty="0" err="1"/>
              <a:t>kavandatavast</a:t>
            </a:r>
            <a:r>
              <a:rPr lang="fi-FI" sz="1200" dirty="0"/>
              <a:t> t</a:t>
            </a:r>
            <a:r>
              <a:rPr lang="et-EE" sz="1200" dirty="0"/>
              <a:t>k-</a:t>
            </a:r>
            <a:r>
              <a:rPr lang="fi-FI" sz="1200" dirty="0" err="1"/>
              <a:t>tööst</a:t>
            </a:r>
            <a:r>
              <a:rPr lang="fi-FI" sz="1200" dirty="0"/>
              <a:t> </a:t>
            </a:r>
            <a:r>
              <a:rPr lang="fi-FI" sz="1200" dirty="0" err="1"/>
              <a:t>vähemalt</a:t>
            </a:r>
            <a:r>
              <a:rPr lang="et-EE" sz="1200" dirty="0"/>
              <a:t> </a:t>
            </a:r>
            <a:r>
              <a:rPr lang="fi-FI" sz="1200" dirty="0"/>
              <a:t>48</a:t>
            </a:r>
            <a:r>
              <a:rPr lang="et-EE" sz="1200" baseline="0" dirty="0"/>
              <a:t> h</a:t>
            </a:r>
            <a:r>
              <a:rPr lang="et-EE" sz="1200" dirty="0"/>
              <a:t> </a:t>
            </a:r>
            <a:r>
              <a:rPr lang="fi-FI" sz="1200" dirty="0"/>
              <a:t>enne </a:t>
            </a:r>
            <a:r>
              <a:rPr lang="fi-FI" sz="1200" dirty="0" err="1"/>
              <a:t>pritsimise</a:t>
            </a:r>
            <a:r>
              <a:rPr lang="fi-FI" sz="1200" dirty="0"/>
              <a:t> </a:t>
            </a:r>
            <a:r>
              <a:rPr lang="fi-FI" sz="1200" dirty="0" err="1"/>
              <a:t>alustamist</a:t>
            </a:r>
            <a:r>
              <a:rPr lang="et-EE" sz="1200" baseline="0" dirty="0"/>
              <a:t> enam määrus ei reguleeri. </a:t>
            </a:r>
            <a:r>
              <a:rPr lang="et-EE" dirty="0"/>
              <a:t>Mesinike sõnul teavituskohustus ei anna neile midagi juurde (teavitamisega ainuüksi pole võimalik oma mesilasi kaitsta, sest tarusid ei saa kinni katta või teisaldada), samuti ei tea põllumees kunagi 48 h ette, kas saab pritsida või ei. Seega peamine märksõna on nõuete järgimine. Ka Soomes ja Lätis ei ole taimekaitsetöö tegijate ning mesinike vaheline teavitamiskohustus riiklikult reguleeritud. Eestis</a:t>
            </a:r>
            <a:r>
              <a:rPr lang="et-EE" baseline="0" dirty="0"/>
              <a:t> ei pea ka </a:t>
            </a:r>
            <a:r>
              <a:rPr lang="et-EE" dirty="0"/>
              <a:t>suhtlemine </a:t>
            </a:r>
            <a:r>
              <a:rPr lang="et-EE" baseline="0" dirty="0"/>
              <a:t>olema riiklikult </a:t>
            </a:r>
            <a:r>
              <a:rPr lang="et-EE" dirty="0"/>
              <a:t>reguleeritud, vaid mesinikud ja taimekasvatajad peaksid omavahel kokku leppima, millist kasulikku infot nad teineteisele enne kevadtööde algust jagavad ja kuidas.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r>
              <a:rPr lang="et-EE" dirty="0"/>
              <a:t>* Päevasel ajal ei ole lubatud kasutada tooteid, mis sisaldavad toimeaineid </a:t>
            </a:r>
            <a:r>
              <a:rPr lang="et-EE" dirty="0" err="1"/>
              <a:t>dimetoaat</a:t>
            </a:r>
            <a:r>
              <a:rPr lang="et-EE" dirty="0"/>
              <a:t> (</a:t>
            </a:r>
            <a:r>
              <a:rPr lang="et-EE" dirty="0" err="1"/>
              <a:t>Danadim</a:t>
            </a:r>
            <a:r>
              <a:rPr lang="et-EE" dirty="0"/>
              <a:t> 40 EC ja </a:t>
            </a:r>
            <a:r>
              <a:rPr lang="et-EE" dirty="0" err="1"/>
              <a:t>Perfekthion</a:t>
            </a:r>
            <a:r>
              <a:rPr lang="et-EE" dirty="0"/>
              <a:t> </a:t>
            </a:r>
            <a:r>
              <a:rPr lang="et-EE" dirty="0" err="1"/>
              <a:t>Top</a:t>
            </a:r>
            <a:r>
              <a:rPr lang="et-EE" dirty="0"/>
              <a:t>), alfa-</a:t>
            </a:r>
            <a:r>
              <a:rPr lang="et-EE" dirty="0" err="1"/>
              <a:t>tsüpermetriin</a:t>
            </a:r>
            <a:r>
              <a:rPr lang="et-EE" dirty="0"/>
              <a:t> (</a:t>
            </a:r>
            <a:r>
              <a:rPr lang="et-EE" dirty="0" err="1"/>
              <a:t>Fastac</a:t>
            </a:r>
            <a:r>
              <a:rPr lang="et-EE" dirty="0"/>
              <a:t> 50) või </a:t>
            </a:r>
            <a:r>
              <a:rPr lang="et-EE" dirty="0" err="1"/>
              <a:t>tsüpermetriin</a:t>
            </a:r>
            <a:r>
              <a:rPr lang="et-EE" dirty="0"/>
              <a:t> (</a:t>
            </a:r>
            <a:r>
              <a:rPr lang="et-EE" dirty="0" err="1"/>
              <a:t>Cyperkill</a:t>
            </a:r>
            <a:r>
              <a:rPr lang="et-EE" dirty="0"/>
              <a:t> 500 EC, </a:t>
            </a:r>
            <a:r>
              <a:rPr lang="et-EE" dirty="0" err="1"/>
              <a:t>Syper</a:t>
            </a:r>
            <a:r>
              <a:rPr lang="et-EE" dirty="0"/>
              <a:t>, </a:t>
            </a:r>
            <a:r>
              <a:rPr lang="et-EE" dirty="0" err="1"/>
              <a:t>Wizard</a:t>
            </a:r>
            <a:r>
              <a:rPr lang="et-EE" dirty="0"/>
              <a:t> 500 EC). Nende kasutamine on vastavalt EFSA hinnangule </a:t>
            </a:r>
            <a:r>
              <a:rPr lang="et-EE" dirty="0" err="1"/>
              <a:t>tolmeldajatele</a:t>
            </a:r>
            <a:r>
              <a:rPr lang="et-EE" dirty="0"/>
              <a:t> avalduva riski vähendamiseks ette nähtud varahommikusel või hilisõhtusel ajal.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r>
              <a:rPr lang="et-EE" dirty="0"/>
              <a:t>* Päevasel ajal on lubatud kasutada tooteid </a:t>
            </a:r>
            <a:r>
              <a:rPr lang="et-EE" dirty="0" err="1"/>
              <a:t>Mavrik</a:t>
            </a:r>
            <a:r>
              <a:rPr lang="et-EE" dirty="0"/>
              <a:t>, </a:t>
            </a:r>
            <a:r>
              <a:rPr lang="et-EE" dirty="0" err="1"/>
              <a:t>Evure</a:t>
            </a:r>
            <a:r>
              <a:rPr lang="et-EE" dirty="0"/>
              <a:t>, </a:t>
            </a:r>
            <a:r>
              <a:rPr lang="et-EE" dirty="0" err="1"/>
              <a:t>NeemAzal</a:t>
            </a:r>
            <a:r>
              <a:rPr lang="et-EE" dirty="0"/>
              <a:t>-T/S ja </a:t>
            </a:r>
            <a:r>
              <a:rPr lang="et-EE" dirty="0" err="1"/>
              <a:t>Biscaya</a:t>
            </a:r>
            <a:r>
              <a:rPr lang="et-EE" dirty="0"/>
              <a:t>.</a:t>
            </a:r>
          </a:p>
        </p:txBody>
      </p:sp>
      <p:sp>
        <p:nvSpPr>
          <p:cNvPr id="4" name="Slide Number Placeholder 3"/>
          <p:cNvSpPr>
            <a:spLocks noGrp="1"/>
          </p:cNvSpPr>
          <p:nvPr>
            <p:ph type="sldNum" idx="10"/>
          </p:nvPr>
        </p:nvSpPr>
        <p:spPr/>
        <p:txBody>
          <a:bodyPr/>
          <a:lstStyle/>
          <a:p>
            <a:fld id="{9137B0FE-B827-43E6-9F1A-73A7AB4ED6CD}" type="slidenum">
              <a:rPr lang="et-EE" altLang="en-US" smtClean="0"/>
              <a:pPr/>
              <a:t>4</a:t>
            </a:fld>
            <a:endParaRPr lang="et-EE" altLang="en-US"/>
          </a:p>
        </p:txBody>
      </p:sp>
    </p:spTree>
    <p:extLst>
      <p:ext uri="{BB962C8B-B14F-4D97-AF65-F5344CB8AC3E}">
        <p14:creationId xmlns:p14="http://schemas.microsoft.com/office/powerpoint/2010/main" val="487140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dirty="0"/>
              <a:t>Näiteks: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dirty="0" err="1"/>
              <a:t>Biscaya</a:t>
            </a:r>
            <a:r>
              <a:rPr lang="et-EE" dirty="0"/>
              <a:t> –</a:t>
            </a:r>
            <a:r>
              <a:rPr lang="et-EE" baseline="0" dirty="0"/>
              <a:t> erandina on lubatud pritsida õ</a:t>
            </a:r>
            <a:r>
              <a:rPr lang="fi-FI" dirty="0" err="1"/>
              <a:t>itsvat</a:t>
            </a:r>
            <a:r>
              <a:rPr lang="fi-FI" dirty="0"/>
              <a:t> rapsi, </a:t>
            </a:r>
            <a:r>
              <a:rPr lang="fi-FI" dirty="0" err="1"/>
              <a:t>rüpsi</a:t>
            </a:r>
            <a:r>
              <a:rPr lang="fi-FI" dirty="0"/>
              <a:t> ja </a:t>
            </a:r>
            <a:r>
              <a:rPr lang="fi-FI" dirty="0" err="1"/>
              <a:t>maasikat</a:t>
            </a:r>
            <a:r>
              <a:rPr lang="fi-FI" dirty="0"/>
              <a:t> </a:t>
            </a:r>
            <a:r>
              <a:rPr lang="fi-FI" dirty="0" err="1"/>
              <a:t>ajavahemikus</a:t>
            </a:r>
            <a:r>
              <a:rPr lang="fi-FI" dirty="0"/>
              <a:t> 22:00-05:00.</a:t>
            </a:r>
            <a:endParaRPr lang="et-EE"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dirty="0" err="1"/>
              <a:t>Fastac</a:t>
            </a:r>
            <a:r>
              <a:rPr lang="et-EE" dirty="0"/>
              <a:t>-</a:t>
            </a:r>
            <a:r>
              <a:rPr lang="et-EE" baseline="0" dirty="0"/>
              <a:t> </a:t>
            </a:r>
            <a:r>
              <a:rPr lang="et-EE" dirty="0"/>
              <a:t>Erandina võib tõrjuda maakirpu päevasel ajal, kui ei esine õitsvaid taimi. Erandina võib tõrjuda hernemähkurit herne õitsemise ajal ajavahemikus 22:00-05:00.</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dirty="0" err="1"/>
              <a:t>Proteus</a:t>
            </a:r>
            <a:r>
              <a:rPr lang="et-EE" baseline="0" dirty="0"/>
              <a:t> OD- Erandina võib tõrjuda maakirpu päevasel ajal, kui ei esine õitsvaid taimi. Erandina võib tõrjuda hernemähkurit herne õitsemise ajal ajavahemikus 22:00-05:00. Erandina võib õitsvat rapsi ja rüpsi pritsida ajavahemikus 22:00-05:00.</a:t>
            </a:r>
            <a:endParaRPr lang="et-EE"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dirty="0" err="1"/>
              <a:t>Mavrik</a:t>
            </a:r>
            <a:r>
              <a:rPr lang="et-EE" baseline="0" dirty="0"/>
              <a:t> ja </a:t>
            </a:r>
            <a:r>
              <a:rPr lang="et-EE" baseline="0" dirty="0" err="1"/>
              <a:t>Nemazal</a:t>
            </a:r>
            <a:r>
              <a:rPr lang="et-EE" baseline="0" dirty="0"/>
              <a:t>- </a:t>
            </a:r>
            <a:r>
              <a:rPr lang="fi-FI" baseline="0" dirty="0" err="1"/>
              <a:t>Õitsvaid</a:t>
            </a:r>
            <a:r>
              <a:rPr lang="fi-FI" baseline="0" dirty="0"/>
              <a:t> taimi on </a:t>
            </a:r>
            <a:r>
              <a:rPr lang="fi-FI" baseline="0" dirty="0" err="1"/>
              <a:t>lubatud</a:t>
            </a:r>
            <a:r>
              <a:rPr lang="fi-FI" baseline="0" dirty="0"/>
              <a:t> </a:t>
            </a:r>
            <a:r>
              <a:rPr lang="fi-FI" baseline="0" dirty="0" err="1"/>
              <a:t>pritsida</a:t>
            </a:r>
            <a:r>
              <a:rPr lang="fi-FI" baseline="0" dirty="0"/>
              <a:t> </a:t>
            </a:r>
            <a:r>
              <a:rPr lang="fi-FI" baseline="0" dirty="0" err="1"/>
              <a:t>ajavahemikus</a:t>
            </a:r>
            <a:r>
              <a:rPr lang="fi-FI" baseline="0" dirty="0"/>
              <a:t> 22:00-05:00.</a:t>
            </a:r>
            <a:endParaRPr lang="et-EE" baseline="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t-EE"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t-EE"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5</a:t>
            </a:fld>
            <a:endParaRPr lang="et-EE" altLang="en-US"/>
          </a:p>
        </p:txBody>
      </p:sp>
    </p:spTree>
    <p:extLst>
      <p:ext uri="{BB962C8B-B14F-4D97-AF65-F5344CB8AC3E}">
        <p14:creationId xmlns:p14="http://schemas.microsoft.com/office/powerpoint/2010/main" val="3002501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Lingid:</a:t>
            </a:r>
          </a:p>
          <a:p>
            <a:r>
              <a:rPr lang="et-EE" dirty="0"/>
              <a:t>Avalik register: </a:t>
            </a:r>
            <a:r>
              <a:rPr lang="en-US" dirty="0"/>
              <a:t>https://portaal.agri.ee/avalik/#/taimekaitse/taimekaitsevahendid-otsing/et</a:t>
            </a:r>
            <a:endParaRPr lang="et-EE" dirty="0"/>
          </a:p>
          <a:p>
            <a:r>
              <a:rPr lang="et-EE" dirty="0"/>
              <a:t>Taimekaitsetunnistuse kehtivuse kontroll: </a:t>
            </a:r>
            <a:r>
              <a:rPr lang="en-US" dirty="0"/>
              <a:t>https://portaal.agri.ee/avalik/#/taimekaitse/koolitus-tunnistus-otsing</a:t>
            </a:r>
            <a:endParaRPr lang="et-EE" dirty="0"/>
          </a:p>
          <a:p>
            <a:endParaRPr lang="en-US"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6</a:t>
            </a:fld>
            <a:endParaRPr lang="et-EE" altLang="en-US"/>
          </a:p>
        </p:txBody>
      </p:sp>
    </p:spTree>
    <p:extLst>
      <p:ext uri="{BB962C8B-B14F-4D97-AF65-F5344CB8AC3E}">
        <p14:creationId xmlns:p14="http://schemas.microsoft.com/office/powerpoint/2010/main" val="4231742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0500" cy="400685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dirty="0"/>
              <a:t>Aina enam klassikalisi</a:t>
            </a:r>
            <a:r>
              <a:rPr lang="et-EE" baseline="0" dirty="0"/>
              <a:t> keemilisi toimeaineid keelustatakse või on tehtud ettepanek nende ära keelamiseks. Lisaks mõjule </a:t>
            </a:r>
            <a:r>
              <a:rPr lang="et-EE" baseline="0" dirty="0" err="1"/>
              <a:t>inimtervisele</a:t>
            </a:r>
            <a:r>
              <a:rPr lang="et-EE" baseline="0" dirty="0"/>
              <a:t>, on aina enam probleeme </a:t>
            </a:r>
            <a:r>
              <a:rPr lang="et-EE" baseline="0" dirty="0" err="1"/>
              <a:t>ökotoksikoloogiaga</a:t>
            </a:r>
            <a:r>
              <a:rPr lang="et-EE" baseline="0" dirty="0"/>
              <a:t>- mõju imetajatele, lindudele, </a:t>
            </a:r>
            <a:r>
              <a:rPr lang="et-EE" baseline="0" dirty="0" err="1"/>
              <a:t>tolmeldajatele</a:t>
            </a:r>
            <a:r>
              <a:rPr lang="et-EE" baseline="0" dirty="0"/>
              <a:t>. Samuti keskkonnas leviku ning käitumisega.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t-EE" dirty="0"/>
              <a:t>Registris on ligi 440 toodet, aina enam suureneb identsete või nn kloontoodete turule tulek. Registreeritud</a:t>
            </a:r>
            <a:r>
              <a:rPr lang="et-EE" baseline="0" dirty="0"/>
              <a:t> </a:t>
            </a:r>
            <a:r>
              <a:rPr lang="et-EE" baseline="0" dirty="0" err="1"/>
              <a:t>tkv</a:t>
            </a:r>
            <a:r>
              <a:rPr lang="et-EE" baseline="0" dirty="0"/>
              <a:t>-te arv ei pruugi seega muutuda, ent valik põllumeestele kahaneb aina.</a:t>
            </a:r>
            <a:endParaRPr lang="et-EE" dirty="0"/>
          </a:p>
          <a:p>
            <a:r>
              <a:rPr lang="fi-FI" dirty="0" err="1"/>
              <a:t>Geneeriline</a:t>
            </a:r>
            <a:r>
              <a:rPr lang="fi-FI" dirty="0"/>
              <a:t> </a:t>
            </a:r>
            <a:r>
              <a:rPr lang="fi-FI" dirty="0" err="1"/>
              <a:t>toimeaine</a:t>
            </a:r>
            <a:r>
              <a:rPr lang="fi-FI" dirty="0"/>
              <a:t> – </a:t>
            </a:r>
            <a:r>
              <a:rPr lang="fi-FI" dirty="0" err="1"/>
              <a:t>selline</a:t>
            </a:r>
            <a:r>
              <a:rPr lang="fi-FI" dirty="0"/>
              <a:t> TA, </a:t>
            </a:r>
            <a:r>
              <a:rPr lang="fi-FI" dirty="0" err="1"/>
              <a:t>mis</a:t>
            </a:r>
            <a:r>
              <a:rPr lang="fi-FI" dirty="0"/>
              <a:t> on </a:t>
            </a:r>
            <a:r>
              <a:rPr lang="fi-FI" dirty="0" err="1"/>
              <a:t>toodetud</a:t>
            </a:r>
            <a:r>
              <a:rPr lang="fi-FI" dirty="0"/>
              <a:t> </a:t>
            </a:r>
            <a:r>
              <a:rPr lang="fi-FI" dirty="0" err="1"/>
              <a:t>kellegi</a:t>
            </a:r>
            <a:r>
              <a:rPr lang="fi-FI" dirty="0"/>
              <a:t> </a:t>
            </a:r>
            <a:r>
              <a:rPr lang="fi-FI" dirty="0" err="1"/>
              <a:t>teise</a:t>
            </a:r>
            <a:r>
              <a:rPr lang="fi-FI" dirty="0"/>
              <a:t> </a:t>
            </a:r>
            <a:r>
              <a:rPr lang="fi-FI" dirty="0" err="1"/>
              <a:t>kui</a:t>
            </a:r>
            <a:r>
              <a:rPr lang="fi-FI" dirty="0"/>
              <a:t> </a:t>
            </a:r>
            <a:r>
              <a:rPr lang="fi-FI" dirty="0" err="1"/>
              <a:t>esialgse</a:t>
            </a:r>
            <a:r>
              <a:rPr lang="fi-FI" dirty="0"/>
              <a:t> </a:t>
            </a:r>
            <a:r>
              <a:rPr lang="fi-FI" dirty="0" err="1"/>
              <a:t>arendaja</a:t>
            </a:r>
            <a:r>
              <a:rPr lang="fi-FI" dirty="0"/>
              <a:t> </a:t>
            </a:r>
            <a:r>
              <a:rPr lang="fi-FI" dirty="0" err="1"/>
              <a:t>poolt</a:t>
            </a:r>
            <a:r>
              <a:rPr lang="et-EE" dirty="0"/>
              <a:t>. Selliste turuosa ja populaarsus on kiiresti kasvamas. </a:t>
            </a:r>
          </a:p>
        </p:txBody>
      </p:sp>
      <p:sp>
        <p:nvSpPr>
          <p:cNvPr id="4" name="Slide Number Placeholder 3"/>
          <p:cNvSpPr>
            <a:spLocks noGrp="1"/>
          </p:cNvSpPr>
          <p:nvPr>
            <p:ph type="sldNum" idx="10"/>
          </p:nvPr>
        </p:nvSpPr>
        <p:spPr/>
        <p:txBody>
          <a:bodyPr/>
          <a:lstStyle/>
          <a:p>
            <a:fld id="{9137B0FE-B827-43E6-9F1A-73A7AB4ED6CD}" type="slidenum">
              <a:rPr lang="et-EE" altLang="en-US" smtClean="0"/>
              <a:pPr/>
              <a:t>7</a:t>
            </a:fld>
            <a:endParaRPr lang="et-EE" altLang="en-US"/>
          </a:p>
        </p:txBody>
      </p:sp>
    </p:spTree>
    <p:extLst>
      <p:ext uri="{BB962C8B-B14F-4D97-AF65-F5344CB8AC3E}">
        <p14:creationId xmlns:p14="http://schemas.microsoft.com/office/powerpoint/2010/main" val="1517806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 </a:t>
            </a:r>
            <a:r>
              <a:rPr lang="en-US" dirty="0" err="1"/>
              <a:t>Registris</a:t>
            </a:r>
            <a:r>
              <a:rPr lang="en-US" dirty="0"/>
              <a:t> </a:t>
            </a:r>
            <a:r>
              <a:rPr lang="en-US" dirty="0" err="1"/>
              <a:t>peavad</a:t>
            </a:r>
            <a:r>
              <a:rPr lang="en-US" dirty="0"/>
              <a:t> </a:t>
            </a:r>
            <a:r>
              <a:rPr lang="en-US" dirty="0" err="1"/>
              <a:t>olema</a:t>
            </a:r>
            <a:r>
              <a:rPr lang="en-US" dirty="0"/>
              <a:t> </a:t>
            </a:r>
            <a:r>
              <a:rPr lang="en-US" dirty="0" err="1"/>
              <a:t>nii</a:t>
            </a:r>
            <a:r>
              <a:rPr lang="en-US" dirty="0"/>
              <a:t> </a:t>
            </a:r>
            <a:r>
              <a:rPr lang="en-US" dirty="0" err="1"/>
              <a:t>turustamise</a:t>
            </a:r>
            <a:r>
              <a:rPr lang="en-US" dirty="0"/>
              <a:t> </a:t>
            </a:r>
            <a:r>
              <a:rPr lang="en-US" dirty="0" err="1"/>
              <a:t>eesmärgil</a:t>
            </a:r>
            <a:r>
              <a:rPr lang="en-US" dirty="0"/>
              <a:t> </a:t>
            </a:r>
            <a:r>
              <a:rPr lang="en-US" dirty="0" err="1"/>
              <a:t>kui</a:t>
            </a:r>
            <a:r>
              <a:rPr lang="en-US" dirty="0"/>
              <a:t> </a:t>
            </a:r>
            <a:r>
              <a:rPr lang="en-US" dirty="0" err="1"/>
              <a:t>ka</a:t>
            </a:r>
            <a:r>
              <a:rPr lang="en-US" dirty="0"/>
              <a:t> </a:t>
            </a:r>
            <a:r>
              <a:rPr lang="en-US" dirty="0" err="1"/>
              <a:t>oma</a:t>
            </a:r>
            <a:r>
              <a:rPr lang="en-US" dirty="0"/>
              <a:t> </a:t>
            </a:r>
            <a:r>
              <a:rPr lang="en-US" dirty="0" err="1"/>
              <a:t>tarbeks</a:t>
            </a:r>
            <a:r>
              <a:rPr lang="en-US" dirty="0"/>
              <a:t> </a:t>
            </a:r>
            <a:r>
              <a:rPr lang="en-US" dirty="0" err="1"/>
              <a:t>tegutsevad</a:t>
            </a:r>
            <a:r>
              <a:rPr lang="en-US" dirty="0"/>
              <a:t> </a:t>
            </a:r>
            <a:r>
              <a:rPr lang="en-US" dirty="0" err="1"/>
              <a:t>mesilad</a:t>
            </a:r>
            <a:r>
              <a:rPr lang="en-US" dirty="0"/>
              <a:t> </a:t>
            </a:r>
            <a:r>
              <a:rPr lang="en-US" dirty="0" err="1"/>
              <a:t>sõltumata</a:t>
            </a:r>
            <a:r>
              <a:rPr lang="en-US" dirty="0"/>
              <a:t> </a:t>
            </a:r>
            <a:r>
              <a:rPr lang="en-US" dirty="0" err="1"/>
              <a:t>mesilasperede</a:t>
            </a:r>
            <a:r>
              <a:rPr lang="en-US" dirty="0"/>
              <a:t> </a:t>
            </a:r>
            <a:r>
              <a:rPr lang="en-US" dirty="0" err="1"/>
              <a:t>arvust</a:t>
            </a:r>
            <a:r>
              <a:rPr lang="en-US" dirty="0"/>
              <a:t>. </a:t>
            </a:r>
            <a:r>
              <a:rPr lang="en-US" dirty="0" err="1"/>
              <a:t>Täpne</a:t>
            </a:r>
            <a:r>
              <a:rPr lang="en-US" dirty="0"/>
              <a:t> </a:t>
            </a:r>
            <a:r>
              <a:rPr lang="en-US" dirty="0" err="1"/>
              <a:t>mesila</a:t>
            </a:r>
            <a:r>
              <a:rPr lang="en-US" dirty="0"/>
              <a:t> </a:t>
            </a:r>
            <a:r>
              <a:rPr lang="en-US" dirty="0" err="1"/>
              <a:t>asukoht</a:t>
            </a:r>
            <a:r>
              <a:rPr lang="en-US" dirty="0"/>
              <a:t> </a:t>
            </a:r>
            <a:r>
              <a:rPr lang="en-US" dirty="0" err="1"/>
              <a:t>ning</a:t>
            </a:r>
            <a:r>
              <a:rPr lang="en-US" dirty="0"/>
              <a:t> </a:t>
            </a:r>
            <a:r>
              <a:rPr lang="en-US" dirty="0" err="1"/>
              <a:t>mesiniku</a:t>
            </a:r>
            <a:r>
              <a:rPr lang="en-US" dirty="0"/>
              <a:t> </a:t>
            </a:r>
            <a:r>
              <a:rPr lang="en-US" dirty="0" err="1"/>
              <a:t>kontaktid</a:t>
            </a:r>
            <a:r>
              <a:rPr lang="en-US" dirty="0"/>
              <a:t> </a:t>
            </a:r>
            <a:r>
              <a:rPr lang="en-US" dirty="0" err="1"/>
              <a:t>registris</a:t>
            </a:r>
            <a:r>
              <a:rPr lang="en-US" dirty="0"/>
              <a:t> </a:t>
            </a:r>
            <a:r>
              <a:rPr lang="en-US" dirty="0" err="1"/>
              <a:t>võimaldavad</a:t>
            </a:r>
            <a:r>
              <a:rPr lang="en-US" dirty="0"/>
              <a:t> </a:t>
            </a:r>
            <a:r>
              <a:rPr lang="en-US" dirty="0" err="1"/>
              <a:t>põllupidajatel</a:t>
            </a:r>
            <a:r>
              <a:rPr lang="en-US" dirty="0"/>
              <a:t> </a:t>
            </a:r>
            <a:r>
              <a:rPr lang="en-US" dirty="0" err="1"/>
              <a:t>leida</a:t>
            </a:r>
            <a:r>
              <a:rPr lang="en-US" dirty="0"/>
              <a:t> </a:t>
            </a:r>
            <a:r>
              <a:rPr lang="en-US" dirty="0" err="1"/>
              <a:t>tema</a:t>
            </a:r>
            <a:r>
              <a:rPr lang="en-US" dirty="0"/>
              <a:t> </a:t>
            </a:r>
            <a:r>
              <a:rPr lang="en-US" dirty="0" err="1"/>
              <a:t>läheduses</a:t>
            </a:r>
            <a:r>
              <a:rPr lang="en-US" dirty="0"/>
              <a:t> </a:t>
            </a:r>
            <a:r>
              <a:rPr lang="en-US" dirty="0" err="1"/>
              <a:t>olevate</a:t>
            </a:r>
            <a:r>
              <a:rPr lang="en-US" dirty="0"/>
              <a:t> </a:t>
            </a:r>
            <a:r>
              <a:rPr lang="en-US" dirty="0" err="1"/>
              <a:t>mesilate</a:t>
            </a:r>
            <a:r>
              <a:rPr lang="en-US" dirty="0"/>
              <a:t> </a:t>
            </a:r>
            <a:r>
              <a:rPr lang="en-US" dirty="0" err="1"/>
              <a:t>kohta</a:t>
            </a:r>
            <a:r>
              <a:rPr lang="en-US" dirty="0"/>
              <a:t> </a:t>
            </a:r>
            <a:r>
              <a:rPr lang="en-US" dirty="0" err="1"/>
              <a:t>infot</a:t>
            </a:r>
            <a:r>
              <a:rPr lang="en-US" dirty="0"/>
              <a:t> PRIA </a:t>
            </a:r>
            <a:r>
              <a:rPr lang="en-US" dirty="0" err="1"/>
              <a:t>veebikaardilt</a:t>
            </a:r>
            <a:r>
              <a:rPr lang="en-US" dirty="0"/>
              <a:t>. PRIA </a:t>
            </a:r>
            <a:r>
              <a:rPr lang="en-US" dirty="0" err="1"/>
              <a:t>põllumajandusloomade</a:t>
            </a:r>
            <a:r>
              <a:rPr lang="en-US" dirty="0"/>
              <a:t> </a:t>
            </a:r>
            <a:r>
              <a:rPr lang="en-US" dirty="0" err="1"/>
              <a:t>registris</a:t>
            </a:r>
            <a:r>
              <a:rPr lang="en-US" dirty="0"/>
              <a:t> </a:t>
            </a:r>
            <a:r>
              <a:rPr lang="en-US" dirty="0" err="1"/>
              <a:t>olevate</a:t>
            </a:r>
            <a:r>
              <a:rPr lang="en-US" dirty="0"/>
              <a:t> </a:t>
            </a:r>
            <a:r>
              <a:rPr lang="en-US" dirty="0" err="1"/>
              <a:t>mesilate</a:t>
            </a:r>
            <a:r>
              <a:rPr lang="en-US" dirty="0"/>
              <a:t> ja </a:t>
            </a:r>
            <a:r>
              <a:rPr lang="en-US" dirty="0" err="1"/>
              <a:t>mesilasperede</a:t>
            </a:r>
            <a:r>
              <a:rPr lang="en-US" dirty="0"/>
              <a:t> </a:t>
            </a:r>
            <a:r>
              <a:rPr lang="en-US" dirty="0" err="1"/>
              <a:t>arv</a:t>
            </a:r>
            <a:r>
              <a:rPr lang="en-US" dirty="0"/>
              <a:t> on </a:t>
            </a:r>
            <a:r>
              <a:rPr lang="en-US" dirty="0" err="1"/>
              <a:t>jõudsalt</a:t>
            </a:r>
            <a:r>
              <a:rPr lang="en-US" dirty="0"/>
              <a:t> </a:t>
            </a:r>
            <a:r>
              <a:rPr lang="en-US" dirty="0" err="1"/>
              <a:t>kasvanud</a:t>
            </a:r>
            <a:endParaRPr lang="et-EE" dirty="0"/>
          </a:p>
          <a:p>
            <a:r>
              <a:rPr lang="et-EE" dirty="0"/>
              <a:t>* </a:t>
            </a:r>
            <a:r>
              <a:rPr lang="en-US" dirty="0" err="1"/>
              <a:t>Mesilaste</a:t>
            </a:r>
            <a:r>
              <a:rPr lang="en-US" dirty="0"/>
              <a:t> </a:t>
            </a:r>
            <a:r>
              <a:rPr lang="en-US" dirty="0" err="1"/>
              <a:t>massiline</a:t>
            </a:r>
            <a:r>
              <a:rPr lang="en-US" dirty="0"/>
              <a:t> </a:t>
            </a:r>
            <a:r>
              <a:rPr lang="en-US" dirty="0" err="1"/>
              <a:t>hukkumine</a:t>
            </a:r>
            <a:r>
              <a:rPr lang="en-US" dirty="0"/>
              <a:t> </a:t>
            </a:r>
            <a:r>
              <a:rPr lang="et-EE" dirty="0"/>
              <a:t>- </a:t>
            </a:r>
            <a:r>
              <a:rPr lang="en-US" dirty="0" err="1"/>
              <a:t>mesilasperes</a:t>
            </a:r>
            <a:r>
              <a:rPr lang="en-US" dirty="0"/>
              <a:t> on </a:t>
            </a:r>
            <a:r>
              <a:rPr lang="en-US" dirty="0" err="1"/>
              <a:t>hukkunud</a:t>
            </a:r>
            <a:r>
              <a:rPr lang="en-US" dirty="0"/>
              <a:t> </a:t>
            </a:r>
            <a:r>
              <a:rPr lang="en-US" dirty="0" err="1"/>
              <a:t>korraga</a:t>
            </a:r>
            <a:r>
              <a:rPr lang="en-US" dirty="0"/>
              <a:t> </a:t>
            </a:r>
            <a:r>
              <a:rPr lang="en-US" dirty="0" err="1"/>
              <a:t>ühe</a:t>
            </a:r>
            <a:r>
              <a:rPr lang="en-US" dirty="0"/>
              <a:t> </a:t>
            </a:r>
            <a:r>
              <a:rPr lang="en-US" dirty="0" err="1"/>
              <a:t>ööpäeva</a:t>
            </a:r>
            <a:r>
              <a:rPr lang="en-US" dirty="0"/>
              <a:t> </a:t>
            </a:r>
            <a:r>
              <a:rPr lang="en-US" dirty="0" err="1"/>
              <a:t>jooksul</a:t>
            </a:r>
            <a:r>
              <a:rPr lang="en-US" dirty="0"/>
              <a:t> </a:t>
            </a:r>
            <a:r>
              <a:rPr lang="en-US" dirty="0" err="1"/>
              <a:t>enam</a:t>
            </a:r>
            <a:r>
              <a:rPr lang="en-US" dirty="0"/>
              <a:t> </a:t>
            </a:r>
            <a:r>
              <a:rPr lang="en-US" dirty="0" err="1"/>
              <a:t>kui</a:t>
            </a:r>
            <a:r>
              <a:rPr lang="en-US" dirty="0"/>
              <a:t> 10% </a:t>
            </a:r>
            <a:r>
              <a:rPr lang="en-US" dirty="0" err="1"/>
              <a:t>lennumesilastest</a:t>
            </a:r>
            <a:r>
              <a:rPr lang="en-US" dirty="0"/>
              <a:t>. </a:t>
            </a:r>
            <a:r>
              <a:rPr lang="en-US" dirty="0" err="1"/>
              <a:t>Mesilaste</a:t>
            </a:r>
            <a:r>
              <a:rPr lang="en-US" dirty="0"/>
              <a:t> </a:t>
            </a:r>
            <a:r>
              <a:rPr lang="en-US" dirty="0" err="1"/>
              <a:t>hukkumise</a:t>
            </a:r>
            <a:r>
              <a:rPr lang="en-US" dirty="0"/>
              <a:t> </a:t>
            </a:r>
            <a:r>
              <a:rPr lang="en-US" dirty="0" err="1"/>
              <a:t>põhjuseks</a:t>
            </a:r>
            <a:r>
              <a:rPr lang="en-US" dirty="0"/>
              <a:t> </a:t>
            </a:r>
            <a:r>
              <a:rPr lang="en-US" dirty="0" err="1"/>
              <a:t>võivad</a:t>
            </a:r>
            <a:r>
              <a:rPr lang="en-US" dirty="0"/>
              <a:t> olla </a:t>
            </a:r>
            <a:r>
              <a:rPr lang="en-US" dirty="0" err="1"/>
              <a:t>parasiidid</a:t>
            </a:r>
            <a:r>
              <a:rPr lang="en-US" dirty="0"/>
              <a:t>, </a:t>
            </a:r>
            <a:r>
              <a:rPr lang="en-US" dirty="0" err="1"/>
              <a:t>haigused</a:t>
            </a:r>
            <a:r>
              <a:rPr lang="en-US" dirty="0"/>
              <a:t>, </a:t>
            </a:r>
            <a:r>
              <a:rPr lang="en-US" dirty="0" err="1"/>
              <a:t>halb</a:t>
            </a:r>
            <a:r>
              <a:rPr lang="en-US" dirty="0"/>
              <a:t> </a:t>
            </a:r>
            <a:r>
              <a:rPr lang="en-US" dirty="0" err="1"/>
              <a:t>ilmastik</a:t>
            </a:r>
            <a:r>
              <a:rPr lang="en-US" dirty="0"/>
              <a:t>, </a:t>
            </a:r>
            <a:r>
              <a:rPr lang="en-US" dirty="0" err="1"/>
              <a:t>puudulik</a:t>
            </a:r>
            <a:r>
              <a:rPr lang="en-US" dirty="0"/>
              <a:t> </a:t>
            </a:r>
            <a:r>
              <a:rPr lang="en-US" dirty="0" err="1"/>
              <a:t>toitmine</a:t>
            </a:r>
            <a:r>
              <a:rPr lang="en-US" dirty="0"/>
              <a:t>, </a:t>
            </a:r>
            <a:r>
              <a:rPr lang="en-US" dirty="0" err="1"/>
              <a:t>geneetilised</a:t>
            </a:r>
            <a:r>
              <a:rPr lang="en-US" dirty="0"/>
              <a:t> </a:t>
            </a:r>
            <a:r>
              <a:rPr lang="en-US" dirty="0" err="1"/>
              <a:t>probleemid</a:t>
            </a:r>
            <a:r>
              <a:rPr lang="en-US" dirty="0"/>
              <a:t>, </a:t>
            </a:r>
            <a:r>
              <a:rPr lang="en-US" dirty="0" err="1"/>
              <a:t>põllumajanduskeemia</a:t>
            </a:r>
            <a:r>
              <a:rPr lang="en-US" dirty="0"/>
              <a:t>. </a:t>
            </a:r>
            <a:r>
              <a:rPr lang="en-US" dirty="0" err="1"/>
              <a:t>Mesilaste</a:t>
            </a:r>
            <a:r>
              <a:rPr lang="en-US" dirty="0"/>
              <a:t> </a:t>
            </a:r>
            <a:r>
              <a:rPr lang="en-US" dirty="0" err="1"/>
              <a:t>suurenenud</a:t>
            </a:r>
            <a:r>
              <a:rPr lang="en-US" dirty="0"/>
              <a:t> </a:t>
            </a:r>
            <a:r>
              <a:rPr lang="en-US" dirty="0" err="1"/>
              <a:t>suremuse</a:t>
            </a:r>
            <a:r>
              <a:rPr lang="en-US" dirty="0"/>
              <a:t> </a:t>
            </a:r>
            <a:r>
              <a:rPr lang="en-US" dirty="0" err="1"/>
              <a:t>korral</a:t>
            </a:r>
            <a:r>
              <a:rPr lang="en-US" dirty="0"/>
              <a:t> </a:t>
            </a:r>
            <a:r>
              <a:rPr lang="en-US" dirty="0" err="1"/>
              <a:t>viib</a:t>
            </a:r>
            <a:r>
              <a:rPr lang="en-US" dirty="0"/>
              <a:t> VTA </a:t>
            </a:r>
            <a:r>
              <a:rPr lang="en-US" dirty="0" err="1"/>
              <a:t>mesilas</a:t>
            </a:r>
            <a:r>
              <a:rPr lang="en-US" dirty="0"/>
              <a:t> </a:t>
            </a:r>
            <a:r>
              <a:rPr lang="en-US" dirty="0" err="1"/>
              <a:t>läbi</a:t>
            </a:r>
            <a:r>
              <a:rPr lang="en-US" dirty="0"/>
              <a:t> </a:t>
            </a:r>
            <a:r>
              <a:rPr lang="en-US" dirty="0" err="1"/>
              <a:t>epidemioloogilise</a:t>
            </a:r>
            <a:r>
              <a:rPr lang="en-US" dirty="0"/>
              <a:t> </a:t>
            </a:r>
            <a:r>
              <a:rPr lang="en-US" dirty="0" err="1"/>
              <a:t>uuringu</a:t>
            </a:r>
            <a:r>
              <a:rPr lang="en-US" dirty="0"/>
              <a:t>. </a:t>
            </a:r>
            <a:r>
              <a:rPr lang="et-EE" dirty="0"/>
              <a:t>Teavitamine on vajalik, et </a:t>
            </a:r>
            <a:r>
              <a:rPr lang="en-US" dirty="0"/>
              <a:t>VTA </a:t>
            </a:r>
            <a:r>
              <a:rPr lang="en-US" dirty="0" err="1"/>
              <a:t>saaks</a:t>
            </a:r>
            <a:r>
              <a:rPr lang="en-US" dirty="0"/>
              <a:t> </a:t>
            </a:r>
            <a:r>
              <a:rPr lang="en-US" dirty="0" err="1"/>
              <a:t>muuhulgas</a:t>
            </a:r>
            <a:r>
              <a:rPr lang="en-US" dirty="0"/>
              <a:t> </a:t>
            </a:r>
            <a:r>
              <a:rPr lang="en-US" dirty="0" err="1"/>
              <a:t>õigeaegselt</a:t>
            </a:r>
            <a:r>
              <a:rPr lang="en-US" dirty="0"/>
              <a:t> </a:t>
            </a:r>
            <a:r>
              <a:rPr lang="en-US" dirty="0" err="1"/>
              <a:t>infot</a:t>
            </a:r>
            <a:r>
              <a:rPr lang="en-US" dirty="0"/>
              <a:t> </a:t>
            </a:r>
            <a:r>
              <a:rPr lang="en-US" dirty="0" err="1"/>
              <a:t>ka</a:t>
            </a:r>
            <a:r>
              <a:rPr lang="en-US" dirty="0"/>
              <a:t> </a:t>
            </a:r>
            <a:r>
              <a:rPr lang="en-US" dirty="0" err="1"/>
              <a:t>mesilaste</a:t>
            </a:r>
            <a:r>
              <a:rPr lang="en-US" dirty="0"/>
              <a:t> </a:t>
            </a:r>
            <a:r>
              <a:rPr lang="en-US" dirty="0" err="1"/>
              <a:t>võimaliku</a:t>
            </a:r>
            <a:r>
              <a:rPr lang="en-US" dirty="0"/>
              <a:t> </a:t>
            </a:r>
            <a:r>
              <a:rPr lang="en-US" dirty="0" err="1"/>
              <a:t>haigestumise</a:t>
            </a:r>
            <a:r>
              <a:rPr lang="en-US" dirty="0"/>
              <a:t> </a:t>
            </a:r>
            <a:r>
              <a:rPr lang="en-US" dirty="0" err="1"/>
              <a:t>kohta</a:t>
            </a:r>
            <a:r>
              <a:rPr lang="en-US" dirty="0"/>
              <a:t>. </a:t>
            </a:r>
            <a:r>
              <a:rPr lang="en-US" dirty="0" err="1"/>
              <a:t>Eeskätt</a:t>
            </a:r>
            <a:r>
              <a:rPr lang="en-US" dirty="0"/>
              <a:t> on see </a:t>
            </a:r>
            <a:r>
              <a:rPr lang="en-US" dirty="0" err="1"/>
              <a:t>lisaks</a:t>
            </a:r>
            <a:r>
              <a:rPr lang="en-US" dirty="0"/>
              <a:t> </a:t>
            </a:r>
            <a:r>
              <a:rPr lang="en-US" dirty="0" err="1"/>
              <a:t>vajalik</a:t>
            </a:r>
            <a:r>
              <a:rPr lang="en-US" dirty="0"/>
              <a:t> </a:t>
            </a:r>
            <a:r>
              <a:rPr lang="en-US" dirty="0" err="1"/>
              <a:t>näiteks</a:t>
            </a:r>
            <a:r>
              <a:rPr lang="en-US" dirty="0"/>
              <a:t> </a:t>
            </a:r>
            <a:r>
              <a:rPr lang="en-US" dirty="0" err="1"/>
              <a:t>Ameerika</a:t>
            </a:r>
            <a:r>
              <a:rPr lang="en-US" dirty="0"/>
              <a:t> </a:t>
            </a:r>
            <a:r>
              <a:rPr lang="en-US" dirty="0" err="1"/>
              <a:t>haudemädaniku</a:t>
            </a:r>
            <a:r>
              <a:rPr lang="en-US" dirty="0"/>
              <a:t> </a:t>
            </a:r>
            <a:r>
              <a:rPr lang="en-US" dirty="0" err="1"/>
              <a:t>võimalikult</a:t>
            </a:r>
            <a:r>
              <a:rPr lang="en-US" dirty="0"/>
              <a:t> </a:t>
            </a:r>
            <a:r>
              <a:rPr lang="en-US" dirty="0" err="1"/>
              <a:t>varaseks</a:t>
            </a:r>
            <a:r>
              <a:rPr lang="en-US" dirty="0"/>
              <a:t> </a:t>
            </a:r>
            <a:r>
              <a:rPr lang="en-US" dirty="0" err="1"/>
              <a:t>avastamiseks</a:t>
            </a:r>
            <a:r>
              <a:rPr lang="en-US" dirty="0"/>
              <a:t> </a:t>
            </a:r>
            <a:r>
              <a:rPr lang="en-US" dirty="0" err="1"/>
              <a:t>meie</a:t>
            </a:r>
            <a:r>
              <a:rPr lang="en-US" dirty="0"/>
              <a:t> </a:t>
            </a:r>
            <a:r>
              <a:rPr lang="en-US" dirty="0" err="1"/>
              <a:t>mesilates</a:t>
            </a:r>
            <a:r>
              <a:rPr lang="en-US" dirty="0"/>
              <a:t>, </a:t>
            </a:r>
            <a:r>
              <a:rPr lang="en-US" dirty="0" err="1"/>
              <a:t>kuivõrd</a:t>
            </a:r>
            <a:r>
              <a:rPr lang="en-US" dirty="0"/>
              <a:t> </a:t>
            </a:r>
            <a:r>
              <a:rPr lang="en-US" dirty="0" err="1"/>
              <a:t>Ameerika</a:t>
            </a:r>
            <a:r>
              <a:rPr lang="en-US" dirty="0"/>
              <a:t> </a:t>
            </a:r>
            <a:r>
              <a:rPr lang="en-US" dirty="0" err="1"/>
              <a:t>haudemädanik</a:t>
            </a:r>
            <a:r>
              <a:rPr lang="en-US" dirty="0"/>
              <a:t> on </a:t>
            </a:r>
            <a:r>
              <a:rPr lang="en-US" dirty="0" err="1"/>
              <a:t>suurimat</a:t>
            </a:r>
            <a:r>
              <a:rPr lang="en-US" dirty="0"/>
              <a:t> </a:t>
            </a:r>
            <a:r>
              <a:rPr lang="en-US" dirty="0" err="1"/>
              <a:t>kahju</a:t>
            </a:r>
            <a:r>
              <a:rPr lang="en-US" dirty="0"/>
              <a:t> </a:t>
            </a:r>
            <a:r>
              <a:rPr lang="en-US" dirty="0" err="1"/>
              <a:t>tekitav</a:t>
            </a:r>
            <a:r>
              <a:rPr lang="en-US" dirty="0"/>
              <a:t> </a:t>
            </a:r>
            <a:r>
              <a:rPr lang="en-US" dirty="0" err="1"/>
              <a:t>mesilastaud</a:t>
            </a:r>
            <a:r>
              <a:rPr lang="en-US" dirty="0"/>
              <a:t> </a:t>
            </a:r>
            <a:r>
              <a:rPr lang="en-US" dirty="0" err="1"/>
              <a:t>maailmas</a:t>
            </a:r>
            <a:r>
              <a:rPr lang="en-US" dirty="0"/>
              <a:t> </a:t>
            </a:r>
            <a:r>
              <a:rPr lang="en-US" dirty="0" err="1"/>
              <a:t>ning</a:t>
            </a:r>
            <a:r>
              <a:rPr lang="en-US" dirty="0"/>
              <a:t> </a:t>
            </a:r>
            <a:r>
              <a:rPr lang="en-US" dirty="0" err="1"/>
              <a:t>mesinikel</a:t>
            </a:r>
            <a:r>
              <a:rPr lang="en-US" dirty="0"/>
              <a:t> on </a:t>
            </a:r>
            <a:r>
              <a:rPr lang="en-US" dirty="0" err="1"/>
              <a:t>aastaid</a:t>
            </a:r>
            <a:r>
              <a:rPr lang="en-US" dirty="0"/>
              <a:t> </a:t>
            </a:r>
            <a:r>
              <a:rPr lang="en-US" dirty="0" err="1"/>
              <a:t>olnud</a:t>
            </a:r>
            <a:r>
              <a:rPr lang="en-US" dirty="0"/>
              <a:t> </a:t>
            </a:r>
            <a:r>
              <a:rPr lang="en-US" dirty="0" err="1"/>
              <a:t>kohustus</a:t>
            </a:r>
            <a:r>
              <a:rPr lang="en-US" dirty="0"/>
              <a:t> </a:t>
            </a:r>
            <a:r>
              <a:rPr lang="en-US" dirty="0" err="1"/>
              <a:t>sellest</a:t>
            </a:r>
            <a:r>
              <a:rPr lang="en-US" dirty="0"/>
              <a:t> </a:t>
            </a:r>
            <a:r>
              <a:rPr lang="en-US" dirty="0" err="1"/>
              <a:t>ohtlikust</a:t>
            </a:r>
            <a:r>
              <a:rPr lang="en-US" dirty="0"/>
              <a:t> </a:t>
            </a:r>
            <a:r>
              <a:rPr lang="en-US" dirty="0" err="1"/>
              <a:t>nakkushaigusest</a:t>
            </a:r>
            <a:r>
              <a:rPr lang="en-US" dirty="0"/>
              <a:t> </a:t>
            </a:r>
            <a:r>
              <a:rPr lang="en-US" dirty="0" err="1"/>
              <a:t>VTAd</a:t>
            </a:r>
            <a:r>
              <a:rPr lang="en-US" dirty="0"/>
              <a:t> </a:t>
            </a:r>
            <a:r>
              <a:rPr lang="en-US" dirty="0" err="1"/>
              <a:t>informeerida</a:t>
            </a:r>
            <a:r>
              <a:rPr lang="en-US" dirty="0"/>
              <a:t>. </a:t>
            </a:r>
            <a:endParaRPr lang="et-EE" dirty="0"/>
          </a:p>
          <a:p>
            <a:r>
              <a:rPr lang="et-EE" dirty="0"/>
              <a:t>* </a:t>
            </a:r>
            <a:r>
              <a:rPr lang="en-US" dirty="0" err="1"/>
              <a:t>Võimalikust</a:t>
            </a:r>
            <a:r>
              <a:rPr lang="en-US" dirty="0"/>
              <a:t> </a:t>
            </a:r>
            <a:r>
              <a:rPr lang="en-US" dirty="0" err="1"/>
              <a:t>taimekaitsevahendite</a:t>
            </a:r>
            <a:r>
              <a:rPr lang="en-US" dirty="0"/>
              <a:t> </a:t>
            </a:r>
            <a:r>
              <a:rPr lang="en-US" dirty="0" err="1"/>
              <a:t>väärkasutusest</a:t>
            </a:r>
            <a:r>
              <a:rPr lang="en-US" dirty="0"/>
              <a:t> </a:t>
            </a:r>
            <a:r>
              <a:rPr lang="en-US" dirty="0" err="1"/>
              <a:t>teavitatakse</a:t>
            </a:r>
            <a:r>
              <a:rPr lang="en-US" dirty="0"/>
              <a:t> </a:t>
            </a:r>
            <a:r>
              <a:rPr lang="en-US" dirty="0" err="1"/>
              <a:t>kindlasti</a:t>
            </a:r>
            <a:r>
              <a:rPr lang="en-US" dirty="0"/>
              <a:t> </a:t>
            </a:r>
            <a:r>
              <a:rPr lang="en-US" dirty="0" err="1"/>
              <a:t>PMAd</a:t>
            </a:r>
            <a:r>
              <a:rPr lang="en-US" dirty="0"/>
              <a:t>, </a:t>
            </a:r>
            <a:r>
              <a:rPr lang="en-US" dirty="0" err="1"/>
              <a:t>kes</a:t>
            </a:r>
            <a:r>
              <a:rPr lang="en-US" dirty="0"/>
              <a:t> </a:t>
            </a:r>
            <a:r>
              <a:rPr lang="en-US" dirty="0" err="1"/>
              <a:t>kontrollib</a:t>
            </a:r>
            <a:r>
              <a:rPr lang="en-US" dirty="0"/>
              <a:t> </a:t>
            </a:r>
            <a:r>
              <a:rPr lang="en-US" dirty="0" err="1"/>
              <a:t>koostöös</a:t>
            </a:r>
            <a:r>
              <a:rPr lang="en-US" dirty="0"/>
              <a:t> </a:t>
            </a:r>
            <a:r>
              <a:rPr lang="en-US" dirty="0" err="1"/>
              <a:t>mesinikuga</a:t>
            </a:r>
            <a:r>
              <a:rPr lang="en-US" dirty="0"/>
              <a:t> </a:t>
            </a:r>
            <a:r>
              <a:rPr lang="en-US" dirty="0" err="1"/>
              <a:t>mesila</a:t>
            </a:r>
            <a:r>
              <a:rPr lang="en-US" dirty="0"/>
              <a:t> </a:t>
            </a:r>
            <a:r>
              <a:rPr lang="en-US" dirty="0" err="1"/>
              <a:t>lähiümbruses</a:t>
            </a:r>
            <a:r>
              <a:rPr lang="et-EE" baseline="0" dirty="0"/>
              <a:t> </a:t>
            </a:r>
            <a:r>
              <a:rPr lang="en-US" dirty="0" err="1"/>
              <a:t>tegutsevate</a:t>
            </a:r>
            <a:r>
              <a:rPr lang="en-US" dirty="0"/>
              <a:t> </a:t>
            </a:r>
            <a:r>
              <a:rPr lang="en-US" dirty="0" err="1"/>
              <a:t>põllumajandustootjate</a:t>
            </a:r>
            <a:r>
              <a:rPr lang="en-US" dirty="0"/>
              <a:t> t</a:t>
            </a:r>
            <a:r>
              <a:rPr lang="et-EE" dirty="0"/>
              <a:t>kv</a:t>
            </a:r>
            <a:r>
              <a:rPr lang="en-US" dirty="0"/>
              <a:t> </a:t>
            </a:r>
            <a:r>
              <a:rPr lang="en-US" dirty="0" err="1"/>
              <a:t>kasutust</a:t>
            </a:r>
            <a:r>
              <a:rPr lang="en-US" dirty="0"/>
              <a:t>. </a:t>
            </a:r>
            <a:r>
              <a:rPr lang="en-US" dirty="0" err="1"/>
              <a:t>Vajadusel</a:t>
            </a:r>
            <a:r>
              <a:rPr lang="en-US" dirty="0"/>
              <a:t> </a:t>
            </a:r>
            <a:r>
              <a:rPr lang="en-US" dirty="0" err="1"/>
              <a:t>võetakse</a:t>
            </a:r>
            <a:r>
              <a:rPr lang="en-US" dirty="0"/>
              <a:t> </a:t>
            </a:r>
            <a:r>
              <a:rPr lang="en-US" dirty="0" err="1"/>
              <a:t>proov</a:t>
            </a:r>
            <a:r>
              <a:rPr lang="en-US" dirty="0"/>
              <a:t> </a:t>
            </a:r>
            <a:r>
              <a:rPr lang="en-US" dirty="0" err="1"/>
              <a:t>taimsest</a:t>
            </a:r>
            <a:r>
              <a:rPr lang="en-US" dirty="0"/>
              <a:t> </a:t>
            </a:r>
            <a:r>
              <a:rPr lang="en-US" dirty="0" err="1"/>
              <a:t>materjalist</a:t>
            </a:r>
            <a:r>
              <a:rPr lang="en-US" dirty="0"/>
              <a:t>. </a:t>
            </a:r>
            <a:r>
              <a:rPr lang="en-US" dirty="0" err="1"/>
              <a:t>Analüüside</a:t>
            </a:r>
            <a:r>
              <a:rPr lang="en-US" dirty="0"/>
              <a:t> </a:t>
            </a:r>
            <a:r>
              <a:rPr lang="en-US" dirty="0" err="1"/>
              <a:t>kulud</a:t>
            </a:r>
            <a:r>
              <a:rPr lang="en-US" dirty="0"/>
              <a:t> </a:t>
            </a:r>
            <a:r>
              <a:rPr lang="en-US" dirty="0" err="1"/>
              <a:t>kaetakse</a:t>
            </a:r>
            <a:r>
              <a:rPr lang="en-US" dirty="0"/>
              <a:t> </a:t>
            </a:r>
            <a:r>
              <a:rPr lang="en-US" dirty="0" err="1"/>
              <a:t>riigieelarve</a:t>
            </a:r>
            <a:r>
              <a:rPr lang="en-US" dirty="0"/>
              <a:t> </a:t>
            </a:r>
            <a:r>
              <a:rPr lang="en-US" dirty="0" err="1"/>
              <a:t>vahenditest</a:t>
            </a:r>
            <a:r>
              <a:rPr lang="en-US" dirty="0"/>
              <a:t>, </a:t>
            </a:r>
            <a:r>
              <a:rPr lang="en-US" dirty="0" err="1"/>
              <a:t>kui</a:t>
            </a:r>
            <a:r>
              <a:rPr lang="en-US" dirty="0"/>
              <a:t> </a:t>
            </a:r>
            <a:r>
              <a:rPr lang="en-US" dirty="0" err="1"/>
              <a:t>proov</a:t>
            </a:r>
            <a:r>
              <a:rPr lang="en-US" dirty="0"/>
              <a:t> on </a:t>
            </a:r>
            <a:r>
              <a:rPr lang="en-US" dirty="0" err="1"/>
              <a:t>võetud</a:t>
            </a:r>
            <a:r>
              <a:rPr lang="en-US" dirty="0"/>
              <a:t> </a:t>
            </a:r>
            <a:r>
              <a:rPr lang="en-US" dirty="0" err="1"/>
              <a:t>ametniku</a:t>
            </a:r>
            <a:r>
              <a:rPr lang="en-US" dirty="0"/>
              <a:t> </a:t>
            </a:r>
            <a:r>
              <a:rPr lang="en-US" dirty="0" err="1"/>
              <a:t>poolt</a:t>
            </a:r>
            <a:r>
              <a:rPr lang="en-US" dirty="0"/>
              <a:t>. </a:t>
            </a:r>
            <a:r>
              <a:rPr lang="en-US" dirty="0" err="1"/>
              <a:t>Kui</a:t>
            </a:r>
            <a:r>
              <a:rPr lang="en-US" dirty="0"/>
              <a:t> </a:t>
            </a:r>
            <a:r>
              <a:rPr lang="en-US" dirty="0" err="1"/>
              <a:t>mesinik</a:t>
            </a:r>
            <a:r>
              <a:rPr lang="en-US" dirty="0"/>
              <a:t> </a:t>
            </a:r>
            <a:r>
              <a:rPr lang="en-US" dirty="0" err="1"/>
              <a:t>tellib</a:t>
            </a:r>
            <a:r>
              <a:rPr lang="en-US" dirty="0"/>
              <a:t> </a:t>
            </a:r>
            <a:r>
              <a:rPr lang="en-US" dirty="0" err="1"/>
              <a:t>analüüsid</a:t>
            </a:r>
            <a:r>
              <a:rPr lang="en-US" dirty="0"/>
              <a:t> </a:t>
            </a:r>
            <a:r>
              <a:rPr lang="en-US" dirty="0" err="1"/>
              <a:t>ametnikega</a:t>
            </a:r>
            <a:r>
              <a:rPr lang="en-US" dirty="0"/>
              <a:t> </a:t>
            </a:r>
            <a:r>
              <a:rPr lang="en-US" dirty="0" err="1"/>
              <a:t>konsulteerimata</a:t>
            </a:r>
            <a:r>
              <a:rPr lang="en-US" dirty="0"/>
              <a:t>, </a:t>
            </a:r>
            <a:r>
              <a:rPr lang="en-US" dirty="0" err="1"/>
              <a:t>tasub</a:t>
            </a:r>
            <a:r>
              <a:rPr lang="en-US" dirty="0"/>
              <a:t> ta </a:t>
            </a:r>
            <a:r>
              <a:rPr lang="en-US" dirty="0" err="1"/>
              <a:t>nende</a:t>
            </a:r>
            <a:r>
              <a:rPr lang="en-US" dirty="0"/>
              <a:t> </a:t>
            </a:r>
            <a:r>
              <a:rPr lang="en-US" dirty="0" err="1"/>
              <a:t>eest</a:t>
            </a:r>
            <a:r>
              <a:rPr lang="en-US" dirty="0"/>
              <a:t> </a:t>
            </a:r>
            <a:r>
              <a:rPr lang="en-US" dirty="0" err="1"/>
              <a:t>ise</a:t>
            </a:r>
            <a:r>
              <a:rPr lang="en-US" dirty="0"/>
              <a:t>.</a:t>
            </a:r>
          </a:p>
          <a:p>
            <a:endParaRPr lang="en-US" dirty="0"/>
          </a:p>
          <a:p>
            <a:endParaRPr lang="en-US"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8</a:t>
            </a:fld>
            <a:endParaRPr lang="et-EE" altLang="en-US"/>
          </a:p>
        </p:txBody>
      </p:sp>
    </p:spTree>
    <p:extLst>
      <p:ext uri="{BB962C8B-B14F-4D97-AF65-F5344CB8AC3E}">
        <p14:creationId xmlns:p14="http://schemas.microsoft.com/office/powerpoint/2010/main" val="4231742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9</a:t>
            </a:fld>
            <a:endParaRPr lang="et-EE" altLang="en-US"/>
          </a:p>
        </p:txBody>
      </p:sp>
    </p:spTree>
    <p:extLst>
      <p:ext uri="{BB962C8B-B14F-4D97-AF65-F5344CB8AC3E}">
        <p14:creationId xmlns:p14="http://schemas.microsoft.com/office/powerpoint/2010/main" val="517549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Kontrollide</a:t>
            </a:r>
            <a:r>
              <a:rPr lang="en-US" dirty="0"/>
              <a:t> </a:t>
            </a:r>
            <a:r>
              <a:rPr lang="en-US" dirty="0" err="1"/>
              <a:t>käigus</a:t>
            </a:r>
            <a:r>
              <a:rPr lang="en-US" dirty="0"/>
              <a:t> on </a:t>
            </a:r>
            <a:r>
              <a:rPr lang="en-US" dirty="0" err="1"/>
              <a:t>tuvastatud</a:t>
            </a:r>
            <a:r>
              <a:rPr lang="en-US" dirty="0"/>
              <a:t>, et </a:t>
            </a:r>
            <a:r>
              <a:rPr lang="en-US" dirty="0" err="1"/>
              <a:t>taimekaitsevahendite</a:t>
            </a:r>
            <a:r>
              <a:rPr lang="en-US" dirty="0"/>
              <a:t> </a:t>
            </a:r>
            <a:r>
              <a:rPr lang="en-US" dirty="0" err="1"/>
              <a:t>puhul</a:t>
            </a:r>
            <a:r>
              <a:rPr lang="en-US" dirty="0"/>
              <a:t> on </a:t>
            </a:r>
            <a:r>
              <a:rPr lang="en-US" dirty="0" err="1"/>
              <a:t>mesilaste</a:t>
            </a:r>
            <a:r>
              <a:rPr lang="en-US" dirty="0"/>
              <a:t> </a:t>
            </a:r>
            <a:r>
              <a:rPr lang="en-US" dirty="0" err="1"/>
              <a:t>hukkumist</a:t>
            </a:r>
            <a:r>
              <a:rPr lang="en-US" dirty="0"/>
              <a:t> </a:t>
            </a:r>
            <a:r>
              <a:rPr lang="en-US" dirty="0" err="1"/>
              <a:t>põhjustanud</a:t>
            </a:r>
            <a:r>
              <a:rPr lang="en-US" dirty="0"/>
              <a:t> </a:t>
            </a:r>
            <a:r>
              <a:rPr lang="en-US" dirty="0" err="1"/>
              <a:t>eelkõige</a:t>
            </a:r>
            <a:r>
              <a:rPr lang="en-US" dirty="0"/>
              <a:t> </a:t>
            </a:r>
            <a:r>
              <a:rPr lang="en-US" dirty="0" err="1"/>
              <a:t>nende</a:t>
            </a:r>
            <a:r>
              <a:rPr lang="en-US" dirty="0"/>
              <a:t> vale </a:t>
            </a:r>
            <a:r>
              <a:rPr lang="en-US" dirty="0" err="1"/>
              <a:t>kasutamine</a:t>
            </a:r>
            <a:r>
              <a:rPr lang="en-US" dirty="0"/>
              <a:t> (</a:t>
            </a:r>
            <a:r>
              <a:rPr lang="et-EE" dirty="0"/>
              <a:t>ehk </a:t>
            </a:r>
            <a:r>
              <a:rPr lang="en-US" dirty="0" err="1"/>
              <a:t>kasutusnõuete</a:t>
            </a:r>
            <a:r>
              <a:rPr lang="en-US" dirty="0"/>
              <a:t> </a:t>
            </a:r>
            <a:r>
              <a:rPr lang="en-US" dirty="0" err="1"/>
              <a:t>rikkumine</a:t>
            </a:r>
            <a:r>
              <a:rPr lang="en-US" dirty="0"/>
              <a:t>).</a:t>
            </a:r>
            <a:r>
              <a:rPr lang="et-EE" dirty="0"/>
              <a:t> 2017. aastal oli kokku 3 hukkunud mesilaste juhtumit, kus põllumees kasutas tk-vahendit valesti. 2018</a:t>
            </a:r>
            <a:r>
              <a:rPr lang="et-EE" baseline="0" dirty="0"/>
              <a:t> tuvastasime ühe menetluse käigus, et </a:t>
            </a:r>
            <a:r>
              <a:rPr lang="et-EE" baseline="0" dirty="0" err="1"/>
              <a:t>dimetoaat</a:t>
            </a:r>
            <a:r>
              <a:rPr lang="et-EE" baseline="0" dirty="0"/>
              <a:t> sattus mesilastesse seetõttu et lähedal pritsitaval nisupõllul õitses ohtralt põldsinepit. Kasutatud vahend </a:t>
            </a:r>
            <a:r>
              <a:rPr lang="et-EE" baseline="0" dirty="0" err="1"/>
              <a:t>Danadim</a:t>
            </a:r>
            <a:r>
              <a:rPr lang="et-EE" baseline="0" dirty="0"/>
              <a:t> 40 EC on küll lubatud kasutamiseks nisupõllul, aga ei ole lubatud pritsida õitsvate taimede (ka umbrohtude) esinemisel. </a:t>
            </a:r>
            <a:endParaRPr lang="en-US"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10</a:t>
            </a:fld>
            <a:endParaRPr lang="et-EE" altLang="en-US"/>
          </a:p>
        </p:txBody>
      </p:sp>
    </p:spTree>
    <p:extLst>
      <p:ext uri="{BB962C8B-B14F-4D97-AF65-F5344CB8AC3E}">
        <p14:creationId xmlns:p14="http://schemas.microsoft.com/office/powerpoint/2010/main" val="4231742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n-US" dirty="0" err="1"/>
              <a:t>Esitlusslaidide</a:t>
            </a:r>
            <a:r>
              <a:rPr lang="en-US" dirty="0"/>
              <a:t> </a:t>
            </a:r>
            <a:r>
              <a:rPr lang="en-US" dirty="0" err="1"/>
              <a:t>kujundusest</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5"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713" y="215900"/>
            <a:ext cx="3467100" cy="13858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675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a:t>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313" y="251917"/>
            <a:ext cx="3240360" cy="1296144"/>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a:t>Click to 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1080000"/>
          </a:xfrm>
        </p:spPr>
        <p:txBody>
          <a:bodyPr tIns="54000" anchor="t" anchorCtr="0"/>
          <a:lstStyle>
            <a:lvl1pPr>
              <a:defRPr sz="3600" b="1"/>
            </a:lvl1pPr>
          </a:lstStyle>
          <a:p>
            <a:endParaRPr lang="en-US" dirty="0"/>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a:t>Click to 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5"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713" y="215900"/>
            <a:ext cx="3467100" cy="13858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1900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eesnimi.perenimi@pma.agri.ee</a:t>
            </a:r>
          </a:p>
          <a:p>
            <a:endParaRPr lang="et-EE"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321" y="323925"/>
            <a:ext cx="3240360" cy="1296144"/>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60" r:id="rId5"/>
    <p:sldLayoutId id="2147483663" r:id="rId6"/>
    <p:sldLayoutId id="2147483655" r:id="rId7"/>
  </p:sldLayoutIdLst>
  <p:txStyles>
    <p:titleStyle>
      <a:lvl1pPr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fontAlgn="base" hangingPunct="0">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etag.ee/loppenud-konkursid/"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pma.agri.ee/index.php?id=104&amp;sub=132&amp;sub2=958"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portaal.agri.ee/avalik/#/taimekaitse/taimekaitsevahendid-otsing/et"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433" y="2628181"/>
            <a:ext cx="5760641" cy="1728192"/>
          </a:xfrm>
        </p:spPr>
        <p:txBody>
          <a:bodyPr/>
          <a:lstStyle/>
          <a:p>
            <a:r>
              <a:rPr lang="et-EE" sz="4400" dirty="0"/>
              <a:t>Taimekaitse ja mesindus</a:t>
            </a:r>
          </a:p>
        </p:txBody>
      </p:sp>
      <p:sp>
        <p:nvSpPr>
          <p:cNvPr id="3" name="Subtitle 2"/>
          <p:cNvSpPr>
            <a:spLocks noGrp="1"/>
          </p:cNvSpPr>
          <p:nvPr>
            <p:ph type="subTitle" idx="1"/>
          </p:nvPr>
        </p:nvSpPr>
        <p:spPr>
          <a:xfrm>
            <a:off x="899369" y="4644405"/>
            <a:ext cx="2952328" cy="1656184"/>
          </a:xfrm>
        </p:spPr>
        <p:txBody>
          <a:bodyPr/>
          <a:lstStyle/>
          <a:p>
            <a:r>
              <a:rPr lang="et-EE" altLang="en-US" sz="1800" dirty="0">
                <a:solidFill>
                  <a:srgbClr val="FFFFFF"/>
                </a:solidFill>
              </a:rPr>
              <a:t>Kaisa Vahtmäe</a:t>
            </a:r>
          </a:p>
          <a:p>
            <a:r>
              <a:rPr lang="et-EE" altLang="en-US" sz="1800" dirty="0">
                <a:solidFill>
                  <a:srgbClr val="FFFFFF"/>
                </a:solidFill>
              </a:rPr>
              <a:t>Peaspetsialist</a:t>
            </a:r>
          </a:p>
          <a:p>
            <a:r>
              <a:rPr lang="et-EE" altLang="en-US" sz="1800" dirty="0">
                <a:solidFill>
                  <a:srgbClr val="FFFFFF"/>
                </a:solidFill>
              </a:rPr>
              <a:t>Taimekaitse ja väetiste osakond</a:t>
            </a:r>
          </a:p>
          <a:p>
            <a:r>
              <a:rPr lang="et-EE" altLang="en-US" sz="1800" dirty="0">
                <a:solidFill>
                  <a:srgbClr val="FFFFFF"/>
                </a:solidFill>
              </a:rPr>
              <a:t>Põllumajandusamet</a:t>
            </a:r>
          </a:p>
          <a:p>
            <a:r>
              <a:rPr lang="et-EE" altLang="en-US" sz="1800" dirty="0">
                <a:solidFill>
                  <a:srgbClr val="FFFFFF"/>
                </a:solidFill>
              </a:rPr>
              <a:t>16.11.2019</a:t>
            </a:r>
          </a:p>
        </p:txBody>
      </p:sp>
    </p:spTree>
    <p:extLst>
      <p:ext uri="{BB962C8B-B14F-4D97-AF65-F5344CB8AC3E}">
        <p14:creationId xmlns:p14="http://schemas.microsoft.com/office/powerpoint/2010/main" val="1136022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21" y="540000"/>
            <a:ext cx="7955916" cy="792037"/>
          </a:xfrm>
        </p:spPr>
        <p:txBody>
          <a:bodyPr/>
          <a:lstStyle/>
          <a:p>
            <a:r>
              <a:rPr lang="et-EE" dirty="0">
                <a:solidFill>
                  <a:srgbClr val="004586"/>
                </a:solidFill>
              </a:rPr>
              <a:t>Taimekaitsevahendi väärkasutus</a:t>
            </a:r>
            <a:br>
              <a:rPr lang="en-US" sz="3200" dirty="0">
                <a:solidFill>
                  <a:srgbClr val="004586"/>
                </a:solidFill>
              </a:rPr>
            </a:br>
            <a:endParaRPr lang="en-US" sz="3200" dirty="0">
              <a:solidFill>
                <a:srgbClr val="004586"/>
              </a:solidFill>
            </a:endParaRPr>
          </a:p>
        </p:txBody>
      </p:sp>
      <p:sp>
        <p:nvSpPr>
          <p:cNvPr id="3" name="Content Placeholder 2"/>
          <p:cNvSpPr>
            <a:spLocks noGrp="1"/>
          </p:cNvSpPr>
          <p:nvPr>
            <p:ph idx="1"/>
          </p:nvPr>
        </p:nvSpPr>
        <p:spPr>
          <a:xfrm>
            <a:off x="467321" y="1476053"/>
            <a:ext cx="7560840" cy="5040560"/>
          </a:xfrm>
        </p:spPr>
        <p:txBody>
          <a:bodyPr/>
          <a:lstStyle/>
          <a:p>
            <a:r>
              <a:rPr lang="et-EE" sz="2400" dirty="0"/>
              <a:t>Mesilaste hukkumist on põhjustanud taimekaitsevahendite vale kasutamine (kasutusnõuete rikkumine).</a:t>
            </a:r>
          </a:p>
          <a:p>
            <a:r>
              <a:rPr lang="et-EE" sz="2400" dirty="0"/>
              <a:t>N</a:t>
            </a:r>
            <a:r>
              <a:rPr lang="fi-FI" sz="2400" dirty="0" err="1"/>
              <a:t>õuetekohase</a:t>
            </a:r>
            <a:r>
              <a:rPr lang="fi-FI" sz="2400" dirty="0"/>
              <a:t> </a:t>
            </a:r>
            <a:r>
              <a:rPr lang="fi-FI" sz="2400" dirty="0" err="1"/>
              <a:t>kasutamise</a:t>
            </a:r>
            <a:r>
              <a:rPr lang="fi-FI" sz="2400" dirty="0"/>
              <a:t> </a:t>
            </a:r>
            <a:r>
              <a:rPr lang="fi-FI" sz="2400" dirty="0" err="1"/>
              <a:t>tagajärjel</a:t>
            </a:r>
            <a:r>
              <a:rPr lang="fi-FI" sz="2400" dirty="0"/>
              <a:t> </a:t>
            </a:r>
            <a:r>
              <a:rPr lang="et-EE" sz="2400" dirty="0"/>
              <a:t>mesilaste </a:t>
            </a:r>
            <a:r>
              <a:rPr lang="fi-FI" sz="2400" dirty="0" err="1"/>
              <a:t>hukkumisi</a:t>
            </a:r>
            <a:r>
              <a:rPr lang="fi-FI" sz="2400" dirty="0"/>
              <a:t> </a:t>
            </a:r>
            <a:r>
              <a:rPr lang="et-EE" sz="2400" dirty="0"/>
              <a:t>ei ole </a:t>
            </a:r>
            <a:r>
              <a:rPr lang="fi-FI" sz="2400" dirty="0"/>
              <a:t>tuvasta</a:t>
            </a:r>
            <a:r>
              <a:rPr lang="et-EE" sz="2400" dirty="0" err="1"/>
              <a:t>tud</a:t>
            </a:r>
            <a:r>
              <a:rPr lang="et-EE" sz="2400" dirty="0"/>
              <a:t>.</a:t>
            </a:r>
          </a:p>
          <a:p>
            <a:r>
              <a:rPr lang="et-EE" sz="2400" dirty="0"/>
              <a:t>Enim juhtumeid on varasematel aastatel seotud toimeainega </a:t>
            </a:r>
            <a:r>
              <a:rPr lang="et-EE" sz="2400" dirty="0" err="1"/>
              <a:t>dimetoaat</a:t>
            </a:r>
            <a:r>
              <a:rPr lang="et-EE" sz="2400" dirty="0"/>
              <a:t> (</a:t>
            </a:r>
            <a:r>
              <a:rPr lang="et-EE" sz="2400" dirty="0" err="1"/>
              <a:t>Danadim</a:t>
            </a:r>
            <a:r>
              <a:rPr lang="et-EE" sz="2400" dirty="0"/>
              <a:t> 40 EC).</a:t>
            </a:r>
          </a:p>
          <a:p>
            <a:r>
              <a:rPr lang="et-EE" sz="2400" dirty="0" err="1"/>
              <a:t>Dimetoaati</a:t>
            </a:r>
            <a:r>
              <a:rPr lang="et-EE" sz="2400" dirty="0"/>
              <a:t> sisaldavad tooted olid Eestis turule lubatud, kuid pole kunagi olnud lubatud kasutada rapsil. Keelatud kasutada ka teraviljapõllul kui esineb õitsvat umbrohtu.</a:t>
            </a:r>
          </a:p>
          <a:p>
            <a:pPr marL="108000" indent="0">
              <a:buNone/>
            </a:pPr>
            <a:endParaRPr lang="et-EE" sz="2000" dirty="0"/>
          </a:p>
          <a:p>
            <a:pPr marL="108000" indent="0">
              <a:buNone/>
            </a:pPr>
            <a:endParaRPr lang="et-EE" sz="2000" dirty="0"/>
          </a:p>
        </p:txBody>
      </p:sp>
    </p:spTree>
    <p:extLst>
      <p:ext uri="{BB962C8B-B14F-4D97-AF65-F5344CB8AC3E}">
        <p14:creationId xmlns:p14="http://schemas.microsoft.com/office/powerpoint/2010/main" val="1078442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21" y="540000"/>
            <a:ext cx="7955916" cy="792037"/>
          </a:xfrm>
        </p:spPr>
        <p:txBody>
          <a:bodyPr/>
          <a:lstStyle/>
          <a:p>
            <a:r>
              <a:rPr lang="et-EE" dirty="0">
                <a:solidFill>
                  <a:srgbClr val="004586"/>
                </a:solidFill>
              </a:rPr>
              <a:t>2019 hooaja kokkuvõte</a:t>
            </a:r>
            <a:br>
              <a:rPr lang="en-US" sz="3200" dirty="0">
                <a:solidFill>
                  <a:srgbClr val="004586"/>
                </a:solidFill>
              </a:rPr>
            </a:br>
            <a:endParaRPr lang="en-US" sz="3200" dirty="0">
              <a:solidFill>
                <a:srgbClr val="004586"/>
              </a:solidFill>
            </a:endParaRPr>
          </a:p>
        </p:txBody>
      </p:sp>
      <p:sp>
        <p:nvSpPr>
          <p:cNvPr id="3" name="Content Placeholder 2"/>
          <p:cNvSpPr>
            <a:spLocks noGrp="1"/>
          </p:cNvSpPr>
          <p:nvPr>
            <p:ph idx="1"/>
          </p:nvPr>
        </p:nvSpPr>
        <p:spPr>
          <a:xfrm>
            <a:off x="467321" y="1332037"/>
            <a:ext cx="7560840" cy="5040560"/>
          </a:xfrm>
        </p:spPr>
        <p:txBody>
          <a:bodyPr/>
          <a:lstStyle/>
          <a:p>
            <a:r>
              <a:rPr lang="et-EE" sz="2400" dirty="0"/>
              <a:t>Laekus 5 kaebust hobimesinikelt. Ühelgi juhul ei olnud tegemist mesilaste ulatusliku hukkumisega.</a:t>
            </a:r>
          </a:p>
          <a:p>
            <a:r>
              <a:rPr lang="et-EE" sz="2400" dirty="0"/>
              <a:t>Teadlikkuse tõstmise vajadus koduaias sipelgatõrjevahendite ja mesilaste parasiiditõrjevahendite õigel kasutamisel.</a:t>
            </a:r>
          </a:p>
          <a:p>
            <a:r>
              <a:rPr lang="et-EE" sz="2400" dirty="0"/>
              <a:t>Suurenenud mesilate arv PRIA registris, paranenud omavaheline koostöö ametnike, mesinike ja põllumeestega. Tegutsetud on operatiivselt.</a:t>
            </a:r>
          </a:p>
          <a:p>
            <a:r>
              <a:rPr lang="et-EE" sz="2400" dirty="0"/>
              <a:t>Taimekaitse tõttu teadaolevalt ühtegi mesilaspere ei hukkunud.</a:t>
            </a:r>
          </a:p>
          <a:p>
            <a:pPr marL="108000" indent="0">
              <a:buNone/>
            </a:pPr>
            <a:endParaRPr lang="et-EE" sz="2000" dirty="0"/>
          </a:p>
          <a:p>
            <a:pPr marL="108000" indent="0">
              <a:buNone/>
            </a:pPr>
            <a:endParaRPr lang="et-EE" sz="2000" dirty="0"/>
          </a:p>
        </p:txBody>
      </p:sp>
    </p:spTree>
    <p:extLst>
      <p:ext uri="{BB962C8B-B14F-4D97-AF65-F5344CB8AC3E}">
        <p14:creationId xmlns:p14="http://schemas.microsoft.com/office/powerpoint/2010/main" val="2349997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21" y="540000"/>
            <a:ext cx="7955916" cy="792037"/>
          </a:xfrm>
        </p:spPr>
        <p:txBody>
          <a:bodyPr/>
          <a:lstStyle/>
          <a:p>
            <a:r>
              <a:rPr lang="et-EE" dirty="0" err="1">
                <a:solidFill>
                  <a:srgbClr val="004586"/>
                </a:solidFill>
              </a:rPr>
              <a:t>Tolmeldajate</a:t>
            </a:r>
            <a:r>
              <a:rPr lang="et-EE" dirty="0">
                <a:solidFill>
                  <a:srgbClr val="004586"/>
                </a:solidFill>
              </a:rPr>
              <a:t> uuring</a:t>
            </a:r>
            <a:br>
              <a:rPr lang="en-US" sz="3200" dirty="0">
                <a:solidFill>
                  <a:srgbClr val="004586"/>
                </a:solidFill>
              </a:rPr>
            </a:br>
            <a:endParaRPr lang="en-US" sz="3200" dirty="0">
              <a:solidFill>
                <a:srgbClr val="004586"/>
              </a:solidFill>
            </a:endParaRPr>
          </a:p>
        </p:txBody>
      </p:sp>
      <p:sp>
        <p:nvSpPr>
          <p:cNvPr id="3" name="Content Placeholder 2"/>
          <p:cNvSpPr>
            <a:spLocks noGrp="1"/>
          </p:cNvSpPr>
          <p:nvPr>
            <p:ph idx="1"/>
          </p:nvPr>
        </p:nvSpPr>
        <p:spPr>
          <a:xfrm>
            <a:off x="467321" y="1332037"/>
            <a:ext cx="7560840" cy="5184576"/>
          </a:xfrm>
        </p:spPr>
        <p:txBody>
          <a:bodyPr/>
          <a:lstStyle/>
          <a:p>
            <a:r>
              <a:rPr lang="et-EE" sz="2800" dirty="0"/>
              <a:t>„</a:t>
            </a:r>
            <a:r>
              <a:rPr lang="et-EE" sz="2800" dirty="0" err="1"/>
              <a:t>Tolmeldajate</a:t>
            </a:r>
            <a:r>
              <a:rPr lang="et-EE" sz="2800" dirty="0"/>
              <a:t>, sh meemesilaste, hukkumise vähendamise võimalused“.</a:t>
            </a:r>
          </a:p>
          <a:p>
            <a:r>
              <a:rPr lang="et-EE" sz="2800" dirty="0"/>
              <a:t>Uuringu läbiviija Maaülikool</a:t>
            </a:r>
          </a:p>
          <a:p>
            <a:r>
              <a:rPr lang="nn-NO" sz="2800" dirty="0"/>
              <a:t>Uuringu eelarve ca 950 000 eurot</a:t>
            </a:r>
            <a:r>
              <a:rPr lang="et-EE" sz="2800" dirty="0"/>
              <a:t>, r</a:t>
            </a:r>
            <a:r>
              <a:rPr lang="fi-FI" sz="2800" dirty="0" err="1"/>
              <a:t>ahastavad</a:t>
            </a:r>
            <a:r>
              <a:rPr lang="fi-FI" sz="2800" dirty="0"/>
              <a:t> </a:t>
            </a:r>
            <a:r>
              <a:rPr lang="fi-FI" sz="2800" dirty="0" err="1"/>
              <a:t>Euroopa</a:t>
            </a:r>
            <a:r>
              <a:rPr lang="fi-FI" sz="2800" dirty="0"/>
              <a:t> </a:t>
            </a:r>
            <a:r>
              <a:rPr lang="fi-FI" sz="2800" dirty="0" err="1"/>
              <a:t>Regionaalarengu</a:t>
            </a:r>
            <a:r>
              <a:rPr lang="fi-FI" sz="2800" dirty="0"/>
              <a:t> </a:t>
            </a:r>
            <a:r>
              <a:rPr lang="fi-FI" sz="2800" dirty="0" err="1"/>
              <a:t>Fond</a:t>
            </a:r>
            <a:r>
              <a:rPr lang="fi-FI" sz="2800" dirty="0"/>
              <a:t> ja Eesti </a:t>
            </a:r>
            <a:r>
              <a:rPr lang="fi-FI" sz="2800" dirty="0" err="1"/>
              <a:t>riik</a:t>
            </a:r>
            <a:endParaRPr lang="et-EE" sz="2800" dirty="0"/>
          </a:p>
          <a:p>
            <a:r>
              <a:rPr lang="et-EE" sz="2800" dirty="0"/>
              <a:t>Kestvus 3 aastat (2019-2021)</a:t>
            </a:r>
          </a:p>
          <a:p>
            <a:r>
              <a:rPr lang="et-EE" sz="2800" dirty="0"/>
              <a:t>Rohkem infot Eesti Teadusagentuuri veebilehelt </a:t>
            </a:r>
            <a:r>
              <a:rPr lang="et-EE" sz="2800" u="sng" dirty="0">
                <a:hlinkClick r:id="rId3"/>
              </a:rPr>
              <a:t>https://www.etag.ee/loppenud-konkursid/</a:t>
            </a:r>
            <a:endParaRPr lang="et-EE" sz="2800" dirty="0"/>
          </a:p>
        </p:txBody>
      </p:sp>
    </p:spTree>
    <p:extLst>
      <p:ext uri="{BB962C8B-B14F-4D97-AF65-F5344CB8AC3E}">
        <p14:creationId xmlns:p14="http://schemas.microsoft.com/office/powerpoint/2010/main" val="4293358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8100988" cy="864045"/>
          </a:xfrm>
        </p:spPr>
        <p:txBody>
          <a:bodyPr/>
          <a:lstStyle/>
          <a:p>
            <a:r>
              <a:rPr lang="et-EE" sz="3200" dirty="0">
                <a:solidFill>
                  <a:srgbClr val="004586"/>
                </a:solidFill>
              </a:rPr>
              <a:t>Koostöö ametnike, mesinike ja põllumeeste vahel</a:t>
            </a:r>
          </a:p>
        </p:txBody>
      </p:sp>
      <p:sp>
        <p:nvSpPr>
          <p:cNvPr id="3" name="Content Placeholder 2"/>
          <p:cNvSpPr>
            <a:spLocks noGrp="1"/>
          </p:cNvSpPr>
          <p:nvPr>
            <p:ph idx="1"/>
          </p:nvPr>
        </p:nvSpPr>
        <p:spPr>
          <a:xfrm>
            <a:off x="503239" y="1692077"/>
            <a:ext cx="7812954" cy="4589661"/>
          </a:xfrm>
        </p:spPr>
        <p:txBody>
          <a:bodyPr/>
          <a:lstStyle/>
          <a:p>
            <a:r>
              <a:rPr lang="et-EE" sz="2400" dirty="0"/>
              <a:t>Ühise meediaplaani koostamine EPKK-s 15.03.2019. Artiklid, raadiosaated, avatud uste päev Sakus, infomaterjalid, infopäevad, koolitused, Maamess.</a:t>
            </a:r>
          </a:p>
          <a:p>
            <a:r>
              <a:rPr lang="et-EE" sz="2400" dirty="0"/>
              <a:t>„Põllumajandusameti, Veterinaar- ja Toiduameti ning mesinike koostööjuhis tegutsemiseks mesilaste suurenenud suremuse põhjuste välja selgitamiseks"– ajakohastatud </a:t>
            </a:r>
            <a:r>
              <a:rPr lang="fi-FI" sz="2400" dirty="0" err="1"/>
              <a:t>kohtumisel</a:t>
            </a:r>
            <a:r>
              <a:rPr lang="fi-FI" sz="2400" dirty="0"/>
              <a:t> VTA</a:t>
            </a:r>
            <a:r>
              <a:rPr lang="et-EE" sz="2400" dirty="0"/>
              <a:t>-</a:t>
            </a:r>
            <a:r>
              <a:rPr lang="fi-FI" sz="2400" dirty="0"/>
              <a:t>s </a:t>
            </a:r>
            <a:r>
              <a:rPr lang="et-EE" sz="2400" dirty="0"/>
              <a:t>04</a:t>
            </a:r>
            <a:r>
              <a:rPr lang="fi-FI" sz="2400" dirty="0"/>
              <a:t>.</a:t>
            </a:r>
            <a:r>
              <a:rPr lang="et-EE" sz="2400" dirty="0"/>
              <a:t>04</a:t>
            </a:r>
            <a:r>
              <a:rPr lang="fi-FI" sz="2400" dirty="0"/>
              <a:t>.201</a:t>
            </a:r>
            <a:r>
              <a:rPr lang="et-EE" sz="2400" dirty="0"/>
              <a:t>9.</a:t>
            </a:r>
          </a:p>
          <a:p>
            <a:r>
              <a:rPr lang="et-EE" sz="2400" dirty="0"/>
              <a:t>	„</a:t>
            </a:r>
            <a:r>
              <a:rPr lang="fi-FI" sz="2400" dirty="0" err="1"/>
              <a:t>Mesinikud</a:t>
            </a:r>
            <a:r>
              <a:rPr lang="fi-FI" sz="2400" dirty="0"/>
              <a:t> ja</a:t>
            </a:r>
            <a:r>
              <a:rPr lang="et-EE" sz="2400" dirty="0"/>
              <a:t> </a:t>
            </a:r>
            <a:r>
              <a:rPr lang="fi-FI" sz="2400" dirty="0" err="1"/>
              <a:t>taimekaitse</a:t>
            </a:r>
            <a:r>
              <a:rPr lang="fi-FI" sz="2400" dirty="0"/>
              <a:t> –</a:t>
            </a:r>
            <a:r>
              <a:rPr lang="et-EE" sz="2400" dirty="0"/>
              <a:t> </a:t>
            </a:r>
            <a:r>
              <a:rPr lang="fi-FI" sz="2400" dirty="0" err="1"/>
              <a:t>kes</a:t>
            </a:r>
            <a:r>
              <a:rPr lang="fi-FI" sz="2400" dirty="0"/>
              <a:t>, </a:t>
            </a:r>
            <a:r>
              <a:rPr lang="fi-FI" sz="2400" dirty="0" err="1"/>
              <a:t>mida</a:t>
            </a:r>
            <a:r>
              <a:rPr lang="fi-FI" sz="2400" dirty="0"/>
              <a:t> ja </a:t>
            </a:r>
            <a:r>
              <a:rPr lang="fi-FI" sz="2400" dirty="0" err="1"/>
              <a:t>kuidas</a:t>
            </a:r>
            <a:r>
              <a:rPr lang="et-EE" sz="2400" dirty="0"/>
              <a:t> </a:t>
            </a:r>
            <a:r>
              <a:rPr lang="fi-FI" sz="2400" dirty="0" err="1"/>
              <a:t>tegema</a:t>
            </a:r>
            <a:r>
              <a:rPr lang="fi-FI" sz="2400" dirty="0"/>
              <a:t> </a:t>
            </a:r>
            <a:r>
              <a:rPr lang="fi-FI" sz="2400" dirty="0" err="1"/>
              <a:t>peab</a:t>
            </a:r>
            <a:r>
              <a:rPr lang="fi-FI" sz="2400" dirty="0"/>
              <a:t>?</a:t>
            </a:r>
            <a:r>
              <a:rPr lang="et-EE" sz="2400" dirty="0"/>
              <a:t>“ </a:t>
            </a:r>
            <a:r>
              <a:rPr lang="et-EE" sz="2400" dirty="0">
                <a:solidFill>
                  <a:schemeClr val="tx1"/>
                </a:solidFill>
              </a:rPr>
              <a:t>Uuendatud juhise trükiversioon ja kontaktandmete nimekiri maakonniti. </a:t>
            </a:r>
            <a:r>
              <a:rPr lang="et-EE" sz="2400" dirty="0"/>
              <a:t>Materjalid on leitavad </a:t>
            </a:r>
            <a:r>
              <a:rPr lang="et-EE" sz="2400" dirty="0">
                <a:hlinkClick r:id="rId3"/>
              </a:rPr>
              <a:t>PMA kodulehelt</a:t>
            </a:r>
            <a:r>
              <a:rPr lang="et-EE" sz="2400" dirty="0"/>
              <a:t> </a:t>
            </a:r>
            <a:endParaRPr lang="et-EE" sz="2800" dirty="0"/>
          </a:p>
          <a:p>
            <a:pPr marL="108000" indent="0">
              <a:buNone/>
            </a:pPr>
            <a:endParaRPr lang="et-EE" sz="2800" dirty="0"/>
          </a:p>
          <a:p>
            <a:pPr marL="108000" indent="0">
              <a:buNone/>
            </a:pPr>
            <a:endParaRPr lang="et-EE" sz="2800" dirty="0"/>
          </a:p>
          <a:p>
            <a:pPr marL="108000" indent="0">
              <a:buNone/>
            </a:pPr>
            <a:endParaRPr lang="et-EE" dirty="0"/>
          </a:p>
        </p:txBody>
      </p:sp>
    </p:spTree>
    <p:extLst>
      <p:ext uri="{BB962C8B-B14F-4D97-AF65-F5344CB8AC3E}">
        <p14:creationId xmlns:p14="http://schemas.microsoft.com/office/powerpoint/2010/main" val="4208738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353" y="540000"/>
            <a:ext cx="7159610" cy="1080069"/>
          </a:xfrm>
        </p:spPr>
        <p:txBody>
          <a:bodyPr/>
          <a:lstStyle/>
          <a:p>
            <a:r>
              <a:rPr lang="et-EE" sz="3200" dirty="0">
                <a:solidFill>
                  <a:srgbClr val="004586"/>
                </a:solidFill>
              </a:rPr>
              <a:t>Õ</a:t>
            </a:r>
            <a:r>
              <a:rPr lang="en-US" sz="3200" dirty="0" err="1">
                <a:solidFill>
                  <a:srgbClr val="004586"/>
                </a:solidFill>
              </a:rPr>
              <a:t>itsvad</a:t>
            </a:r>
            <a:r>
              <a:rPr lang="en-US" sz="3200" dirty="0">
                <a:solidFill>
                  <a:srgbClr val="004586"/>
                </a:solidFill>
              </a:rPr>
              <a:t> </a:t>
            </a:r>
            <a:r>
              <a:rPr lang="en-US" sz="3200" dirty="0" err="1">
                <a:solidFill>
                  <a:srgbClr val="004586"/>
                </a:solidFill>
              </a:rPr>
              <a:t>taimed</a:t>
            </a:r>
            <a:r>
              <a:rPr lang="en-US" sz="3200" dirty="0">
                <a:solidFill>
                  <a:srgbClr val="004586"/>
                </a:solidFill>
              </a:rPr>
              <a:t> ja </a:t>
            </a:r>
            <a:r>
              <a:rPr lang="en-US" sz="3200" dirty="0" err="1">
                <a:solidFill>
                  <a:srgbClr val="004586"/>
                </a:solidFill>
              </a:rPr>
              <a:t>tolmeldajad</a:t>
            </a:r>
            <a:r>
              <a:rPr lang="en-US" sz="3200" dirty="0">
                <a:solidFill>
                  <a:srgbClr val="004586"/>
                </a:solidFill>
              </a:rPr>
              <a:t> </a:t>
            </a:r>
            <a:r>
              <a:rPr lang="et-EE" sz="3200" dirty="0">
                <a:solidFill>
                  <a:srgbClr val="004586"/>
                </a:solidFill>
              </a:rPr>
              <a:t>on </a:t>
            </a:r>
            <a:r>
              <a:rPr lang="en-US" sz="3200" dirty="0" err="1">
                <a:solidFill>
                  <a:srgbClr val="004586"/>
                </a:solidFill>
              </a:rPr>
              <a:t>omavahel</a:t>
            </a:r>
            <a:r>
              <a:rPr lang="en-US" sz="3200" dirty="0">
                <a:solidFill>
                  <a:srgbClr val="004586"/>
                </a:solidFill>
              </a:rPr>
              <a:t> </a:t>
            </a:r>
            <a:r>
              <a:rPr lang="en-US" sz="3200" dirty="0" err="1">
                <a:solidFill>
                  <a:srgbClr val="004586"/>
                </a:solidFill>
              </a:rPr>
              <a:t>sümbioosi</a:t>
            </a:r>
            <a:r>
              <a:rPr lang="et-EE" sz="3200" dirty="0">
                <a:solidFill>
                  <a:srgbClr val="004586"/>
                </a:solidFill>
              </a:rPr>
              <a:t>s</a:t>
            </a:r>
            <a:br>
              <a:rPr lang="en-US" sz="3200" dirty="0">
                <a:solidFill>
                  <a:srgbClr val="004586"/>
                </a:solidFill>
              </a:rPr>
            </a:br>
            <a:endParaRPr lang="en-US" sz="3200" dirty="0">
              <a:solidFill>
                <a:srgbClr val="004586"/>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55353" y="1649066"/>
            <a:ext cx="7159610" cy="4556116"/>
          </a:xfrm>
        </p:spPr>
      </p:pic>
    </p:spTree>
    <p:extLst>
      <p:ext uri="{BB962C8B-B14F-4D97-AF65-F5344CB8AC3E}">
        <p14:creationId xmlns:p14="http://schemas.microsoft.com/office/powerpoint/2010/main" val="1312899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39527" y="2448000"/>
            <a:ext cx="6264471" cy="972269"/>
          </a:xfrm>
        </p:spPr>
        <p:txBody>
          <a:bodyPr/>
          <a:lstStyle/>
          <a:p>
            <a:r>
              <a:rPr lang="et-EE" dirty="0"/>
              <a:t>Tänan!</a:t>
            </a:r>
            <a:endParaRPr lang="en-US" dirty="0"/>
          </a:p>
        </p:txBody>
      </p:sp>
      <p:sp>
        <p:nvSpPr>
          <p:cNvPr id="5" name="Subtitle 4"/>
          <p:cNvSpPr>
            <a:spLocks noGrp="1"/>
          </p:cNvSpPr>
          <p:nvPr>
            <p:ph type="subTitle" idx="1"/>
          </p:nvPr>
        </p:nvSpPr>
        <p:spPr>
          <a:xfrm>
            <a:off x="2339528" y="3636293"/>
            <a:ext cx="6264471" cy="576064"/>
          </a:xfrm>
        </p:spPr>
        <p:txBody>
          <a:bodyPr/>
          <a:lstStyle/>
          <a:p>
            <a:r>
              <a:rPr lang="et-EE" dirty="0"/>
              <a:t>kaisa.vahtmae@pma.agri.ee</a:t>
            </a:r>
            <a:endParaRPr lang="en-US" dirty="0"/>
          </a:p>
        </p:txBody>
      </p:sp>
    </p:spTree>
    <p:extLst>
      <p:ext uri="{BB962C8B-B14F-4D97-AF65-F5344CB8AC3E}">
        <p14:creationId xmlns:p14="http://schemas.microsoft.com/office/powerpoint/2010/main" val="397963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864045"/>
          </a:xfrm>
        </p:spPr>
        <p:txBody>
          <a:bodyPr/>
          <a:lstStyle/>
          <a:p>
            <a:r>
              <a:rPr lang="et-EE" dirty="0">
                <a:solidFill>
                  <a:srgbClr val="004586"/>
                </a:solidFill>
              </a:rPr>
              <a:t>Teemad </a:t>
            </a:r>
          </a:p>
        </p:txBody>
      </p:sp>
      <p:sp>
        <p:nvSpPr>
          <p:cNvPr id="3" name="Content Placeholder 2"/>
          <p:cNvSpPr>
            <a:spLocks noGrp="1"/>
          </p:cNvSpPr>
          <p:nvPr>
            <p:ph idx="1"/>
          </p:nvPr>
        </p:nvSpPr>
        <p:spPr>
          <a:xfrm>
            <a:off x="503239" y="1404045"/>
            <a:ext cx="7920000" cy="4877693"/>
          </a:xfrm>
        </p:spPr>
        <p:txBody>
          <a:bodyPr/>
          <a:lstStyle/>
          <a:p>
            <a:r>
              <a:rPr lang="et-EE" sz="2400" dirty="0"/>
              <a:t>Seadusandlus</a:t>
            </a:r>
          </a:p>
          <a:p>
            <a:r>
              <a:rPr lang="et-EE" sz="2400" dirty="0"/>
              <a:t>	</a:t>
            </a:r>
            <a:r>
              <a:rPr lang="et-EE" sz="2400" dirty="0" err="1"/>
              <a:t>Tolmeldajate</a:t>
            </a:r>
            <a:r>
              <a:rPr lang="et-EE" sz="2400" dirty="0"/>
              <a:t> kaitse</a:t>
            </a:r>
          </a:p>
          <a:p>
            <a:r>
              <a:rPr lang="et-EE" sz="2400" dirty="0"/>
              <a:t>Taimekaitsevahendi kasutaja kohustused</a:t>
            </a:r>
          </a:p>
          <a:p>
            <a:r>
              <a:rPr lang="et-EE" sz="2400" dirty="0"/>
              <a:t>Taimekaitsevahendite mõju </a:t>
            </a:r>
            <a:r>
              <a:rPr lang="et-EE" sz="2400" dirty="0" err="1"/>
              <a:t>tolmeldajatele</a:t>
            </a:r>
            <a:endParaRPr lang="et-EE" sz="2400" dirty="0"/>
          </a:p>
          <a:p>
            <a:r>
              <a:rPr lang="et-EE" sz="2400" dirty="0"/>
              <a:t>Mesiniku kohustused</a:t>
            </a:r>
          </a:p>
          <a:p>
            <a:r>
              <a:rPr lang="et-EE" sz="2400" dirty="0"/>
              <a:t>Mesilaste hukkumise põhjused</a:t>
            </a:r>
          </a:p>
          <a:p>
            <a:r>
              <a:rPr lang="et-EE" sz="2400" dirty="0"/>
              <a:t>2019 hooaja kokkuvõte</a:t>
            </a:r>
          </a:p>
          <a:p>
            <a:r>
              <a:rPr lang="et-EE" sz="2400" dirty="0"/>
              <a:t>Koostöö mesinike ja </a:t>
            </a:r>
            <a:r>
              <a:rPr lang="et-EE" sz="2400" dirty="0" err="1"/>
              <a:t>VTA-ga</a:t>
            </a:r>
            <a:endParaRPr lang="et-EE" sz="2400" dirty="0"/>
          </a:p>
          <a:p>
            <a:endParaRPr lang="et-EE" sz="2400" dirty="0"/>
          </a:p>
          <a:p>
            <a:endParaRPr lang="et-EE" sz="2400" dirty="0"/>
          </a:p>
          <a:p>
            <a:pPr marL="108000" indent="0">
              <a:buNone/>
            </a:pPr>
            <a:endParaRPr lang="et-EE" dirty="0"/>
          </a:p>
        </p:txBody>
      </p:sp>
    </p:spTree>
    <p:extLst>
      <p:ext uri="{BB962C8B-B14F-4D97-AF65-F5344CB8AC3E}">
        <p14:creationId xmlns:p14="http://schemas.microsoft.com/office/powerpoint/2010/main" val="354071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864045"/>
          </a:xfrm>
        </p:spPr>
        <p:txBody>
          <a:bodyPr/>
          <a:lstStyle/>
          <a:p>
            <a:r>
              <a:rPr lang="et-EE" dirty="0">
                <a:solidFill>
                  <a:srgbClr val="004586"/>
                </a:solidFill>
              </a:rPr>
              <a:t>Seadusandlus </a:t>
            </a:r>
          </a:p>
        </p:txBody>
      </p:sp>
      <p:sp>
        <p:nvSpPr>
          <p:cNvPr id="3" name="Content Placeholder 2"/>
          <p:cNvSpPr>
            <a:spLocks noGrp="1"/>
          </p:cNvSpPr>
          <p:nvPr>
            <p:ph idx="1"/>
          </p:nvPr>
        </p:nvSpPr>
        <p:spPr>
          <a:xfrm>
            <a:off x="503239" y="1404045"/>
            <a:ext cx="7920000" cy="4877693"/>
          </a:xfrm>
        </p:spPr>
        <p:txBody>
          <a:bodyPr/>
          <a:lstStyle/>
          <a:p>
            <a:r>
              <a:rPr lang="et-EE" sz="2400" dirty="0"/>
              <a:t>Taimekaitseseadus </a:t>
            </a:r>
          </a:p>
          <a:p>
            <a:r>
              <a:rPr lang="et-EE" sz="2400" dirty="0"/>
              <a:t>	Komisjoni 08.06.2011 määrus (EL) nr 547/2011 taimekaitsevahendite märgistamise nõuded.</a:t>
            </a:r>
          </a:p>
          <a:p>
            <a:r>
              <a:rPr lang="et-EE" sz="2400" dirty="0"/>
              <a:t>Põllumajandusministri 29.11.2011. a määrus nr 90 „Taimekaitsevahendi kasutamise ja hoiukoha täpsemad nõuded“ </a:t>
            </a:r>
          </a:p>
          <a:p>
            <a:r>
              <a:rPr lang="et-EE" sz="2400" dirty="0"/>
              <a:t>Eesti Vabariigi valitsuse 26.06.2014. a määrus nr 103 „Põllumajandusloomade register“</a:t>
            </a:r>
          </a:p>
          <a:p>
            <a:r>
              <a:rPr lang="et-EE" sz="2400" dirty="0"/>
              <a:t>Loomatauditõrjeseadus </a:t>
            </a:r>
          </a:p>
          <a:p>
            <a:pPr marL="108000" indent="0">
              <a:buNone/>
            </a:pPr>
            <a:endParaRPr lang="et-EE" dirty="0"/>
          </a:p>
        </p:txBody>
      </p:sp>
    </p:spTree>
    <p:extLst>
      <p:ext uri="{BB962C8B-B14F-4D97-AF65-F5344CB8AC3E}">
        <p14:creationId xmlns:p14="http://schemas.microsoft.com/office/powerpoint/2010/main" val="2026226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313" y="539949"/>
            <a:ext cx="7955916" cy="936104"/>
          </a:xfrm>
        </p:spPr>
        <p:txBody>
          <a:bodyPr/>
          <a:lstStyle/>
          <a:p>
            <a:r>
              <a:rPr lang="fi-FI" dirty="0" err="1">
                <a:solidFill>
                  <a:srgbClr val="004586"/>
                </a:solidFill>
              </a:rPr>
              <a:t>Taimekaitsevahendi</a:t>
            </a:r>
            <a:r>
              <a:rPr lang="fi-FI" dirty="0">
                <a:solidFill>
                  <a:srgbClr val="004586"/>
                </a:solidFill>
              </a:rPr>
              <a:t> </a:t>
            </a:r>
            <a:r>
              <a:rPr lang="fi-FI" dirty="0" err="1">
                <a:solidFill>
                  <a:srgbClr val="004586"/>
                </a:solidFill>
              </a:rPr>
              <a:t>kasutaja</a:t>
            </a:r>
            <a:r>
              <a:rPr lang="fi-FI" dirty="0">
                <a:solidFill>
                  <a:srgbClr val="004586"/>
                </a:solidFill>
              </a:rPr>
              <a:t> </a:t>
            </a:r>
            <a:r>
              <a:rPr lang="fi-FI" dirty="0" err="1">
                <a:solidFill>
                  <a:srgbClr val="004586"/>
                </a:solidFill>
              </a:rPr>
              <a:t>kohustus</a:t>
            </a:r>
            <a:r>
              <a:rPr lang="fi-FI" dirty="0">
                <a:solidFill>
                  <a:srgbClr val="004586"/>
                </a:solidFill>
              </a:rPr>
              <a:t> </a:t>
            </a:r>
            <a:r>
              <a:rPr lang="fi-FI" b="0" dirty="0">
                <a:solidFill>
                  <a:srgbClr val="004586"/>
                </a:solidFill>
              </a:rPr>
              <a:t>(</a:t>
            </a:r>
            <a:r>
              <a:rPr lang="fi-FI" b="0" dirty="0" err="1">
                <a:solidFill>
                  <a:srgbClr val="004586"/>
                </a:solidFill>
              </a:rPr>
              <a:t>tolmeldajate</a:t>
            </a:r>
            <a:r>
              <a:rPr lang="fi-FI" b="0" dirty="0">
                <a:solidFill>
                  <a:srgbClr val="004586"/>
                </a:solidFill>
              </a:rPr>
              <a:t> </a:t>
            </a:r>
            <a:r>
              <a:rPr lang="fi-FI" b="0" dirty="0" err="1">
                <a:solidFill>
                  <a:srgbClr val="004586"/>
                </a:solidFill>
              </a:rPr>
              <a:t>kaitseks</a:t>
            </a:r>
            <a:r>
              <a:rPr lang="fi-FI" b="0" dirty="0">
                <a:solidFill>
                  <a:srgbClr val="004586"/>
                </a:solidFill>
              </a:rPr>
              <a:t>)</a:t>
            </a:r>
            <a:br>
              <a:rPr lang="en-US" sz="3200" dirty="0">
                <a:solidFill>
                  <a:srgbClr val="004586"/>
                </a:solidFill>
              </a:rPr>
            </a:br>
            <a:endParaRPr lang="en-US" sz="3200" dirty="0">
              <a:solidFill>
                <a:srgbClr val="004586"/>
              </a:solidFill>
            </a:endParaRPr>
          </a:p>
        </p:txBody>
      </p:sp>
      <p:sp>
        <p:nvSpPr>
          <p:cNvPr id="3" name="Content Placeholder 2"/>
          <p:cNvSpPr>
            <a:spLocks noGrp="1"/>
          </p:cNvSpPr>
          <p:nvPr>
            <p:ph idx="1"/>
          </p:nvPr>
        </p:nvSpPr>
        <p:spPr>
          <a:xfrm>
            <a:off x="467321" y="1764085"/>
            <a:ext cx="7704856" cy="4464496"/>
          </a:xfrm>
        </p:spPr>
        <p:txBody>
          <a:bodyPr/>
          <a:lstStyle/>
          <a:p>
            <a:r>
              <a:rPr lang="et-EE" sz="2500" dirty="0"/>
              <a:t>Üldine reegel on taimekaitsevahendi õitsvate taimede pritsimise keeld (on mõned erandid).</a:t>
            </a:r>
          </a:p>
          <a:p>
            <a:r>
              <a:rPr lang="et-EE" sz="2500" dirty="0"/>
              <a:t>Ohu- ja hoiatuslause </a:t>
            </a:r>
            <a:r>
              <a:rPr lang="et-EE" sz="2500" dirty="0">
                <a:solidFill>
                  <a:srgbClr val="FF0000"/>
                </a:solidFill>
              </a:rPr>
              <a:t>Spe8</a:t>
            </a:r>
            <a:r>
              <a:rPr lang="et-EE" sz="2500" dirty="0"/>
              <a:t> on enamustel insektitsiididel: „Mesilastele ja teistele </a:t>
            </a:r>
            <a:r>
              <a:rPr lang="et-EE" sz="2500" dirty="0" err="1"/>
              <a:t>tolmeldajatele</a:t>
            </a:r>
            <a:r>
              <a:rPr lang="et-EE" sz="2500" dirty="0"/>
              <a:t> ohtlik. Keelatud kasutada õitsvatel põllumajanduskultuuridel ja umbrohtudel. Kui ei esine õitsvaid taimi, lubatud kasutada ajavahemikus 22:00-05:00.“</a:t>
            </a:r>
          </a:p>
          <a:p>
            <a:r>
              <a:rPr lang="et-EE" sz="2500" dirty="0"/>
              <a:t>Hea tava on mesinike ja taimekasvatajate omavaheline t</a:t>
            </a:r>
            <a:r>
              <a:rPr lang="fi-FI" sz="2500" dirty="0" err="1"/>
              <a:t>eavita</a:t>
            </a:r>
            <a:r>
              <a:rPr lang="et-EE" sz="2500" dirty="0"/>
              <a:t>mine.</a:t>
            </a:r>
          </a:p>
          <a:p>
            <a:endParaRPr lang="et-EE" sz="2800" dirty="0"/>
          </a:p>
          <a:p>
            <a:endParaRPr lang="et-EE" sz="2800" dirty="0"/>
          </a:p>
          <a:p>
            <a:pPr marL="108000" indent="0">
              <a:buNone/>
            </a:pPr>
            <a:endParaRPr lang="et-EE" sz="2800" dirty="0"/>
          </a:p>
        </p:txBody>
      </p:sp>
    </p:spTree>
    <p:extLst>
      <p:ext uri="{BB962C8B-B14F-4D97-AF65-F5344CB8AC3E}">
        <p14:creationId xmlns:p14="http://schemas.microsoft.com/office/powerpoint/2010/main" val="126169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313" y="539949"/>
            <a:ext cx="7955916" cy="936104"/>
          </a:xfrm>
        </p:spPr>
        <p:txBody>
          <a:bodyPr/>
          <a:lstStyle/>
          <a:p>
            <a:r>
              <a:rPr lang="et-EE" dirty="0">
                <a:solidFill>
                  <a:srgbClr val="004586"/>
                </a:solidFill>
              </a:rPr>
              <a:t>Erandid</a:t>
            </a:r>
            <a:br>
              <a:rPr lang="en-US" sz="3200" dirty="0">
                <a:solidFill>
                  <a:srgbClr val="004586"/>
                </a:solidFill>
              </a:rPr>
            </a:br>
            <a:endParaRPr lang="en-US" sz="3200" dirty="0">
              <a:solidFill>
                <a:srgbClr val="004586"/>
              </a:solidFill>
            </a:endParaRPr>
          </a:p>
        </p:txBody>
      </p:sp>
      <p:sp>
        <p:nvSpPr>
          <p:cNvPr id="3" name="Content Placeholder 2"/>
          <p:cNvSpPr>
            <a:spLocks noGrp="1"/>
          </p:cNvSpPr>
          <p:nvPr>
            <p:ph idx="1"/>
          </p:nvPr>
        </p:nvSpPr>
        <p:spPr>
          <a:xfrm>
            <a:off x="467321" y="1476053"/>
            <a:ext cx="7704856" cy="4752528"/>
          </a:xfrm>
        </p:spPr>
        <p:txBody>
          <a:bodyPr/>
          <a:lstStyle/>
          <a:p>
            <a:r>
              <a:rPr lang="et-EE" sz="2400" dirty="0"/>
              <a:t>Õitsvaid taimi võib erandina pritsida, kui tootel on vastav märge (nt. </a:t>
            </a:r>
            <a:r>
              <a:rPr lang="et-EE" sz="2400" dirty="0" err="1"/>
              <a:t>Proteus</a:t>
            </a:r>
            <a:r>
              <a:rPr lang="et-EE" sz="2400" dirty="0"/>
              <a:t> OD, </a:t>
            </a:r>
            <a:r>
              <a:rPr lang="et-EE" sz="2400" dirty="0" err="1"/>
              <a:t>Biscaya</a:t>
            </a:r>
            <a:r>
              <a:rPr lang="et-EE" sz="2400" dirty="0"/>
              <a:t>) ja sellisel juhul võib seda teha varahommikul või hilisõhtul (kell 22:00-05:00), mil mesilased ei lenda. </a:t>
            </a:r>
          </a:p>
          <a:p>
            <a:r>
              <a:rPr lang="fi-FI" sz="2400" dirty="0" err="1"/>
              <a:t>See</a:t>
            </a:r>
            <a:r>
              <a:rPr lang="fi-FI" sz="2400" dirty="0"/>
              <a:t> </a:t>
            </a:r>
            <a:r>
              <a:rPr lang="fi-FI" sz="2400" dirty="0" err="1"/>
              <a:t>tähendab</a:t>
            </a:r>
            <a:r>
              <a:rPr lang="fi-FI" sz="2400" dirty="0"/>
              <a:t>, et </a:t>
            </a:r>
            <a:r>
              <a:rPr lang="fi-FI" sz="2400" dirty="0" err="1"/>
              <a:t>konkreetse</a:t>
            </a:r>
            <a:r>
              <a:rPr lang="fi-FI" sz="2400" dirty="0"/>
              <a:t> </a:t>
            </a:r>
            <a:r>
              <a:rPr lang="fi-FI" sz="2400" dirty="0" err="1"/>
              <a:t>taimekaitsevahendi</a:t>
            </a:r>
            <a:r>
              <a:rPr lang="fi-FI" sz="2400" dirty="0"/>
              <a:t> </a:t>
            </a:r>
            <a:r>
              <a:rPr lang="fi-FI" sz="2400" dirty="0" err="1"/>
              <a:t>hindamise</a:t>
            </a:r>
            <a:r>
              <a:rPr lang="fi-FI" sz="2400" dirty="0"/>
              <a:t> </a:t>
            </a:r>
            <a:r>
              <a:rPr lang="fi-FI" sz="2400" dirty="0" err="1"/>
              <a:t>käigus</a:t>
            </a:r>
            <a:r>
              <a:rPr lang="fi-FI" sz="2400" dirty="0"/>
              <a:t> on </a:t>
            </a:r>
            <a:r>
              <a:rPr lang="fi-FI" sz="2400" dirty="0" err="1"/>
              <a:t>tuvastatud</a:t>
            </a:r>
            <a:r>
              <a:rPr lang="fi-FI" sz="2400" dirty="0"/>
              <a:t> </a:t>
            </a:r>
            <a:r>
              <a:rPr lang="fi-FI" sz="2400" dirty="0" err="1"/>
              <a:t>vahendi</a:t>
            </a:r>
            <a:r>
              <a:rPr lang="fi-FI" sz="2400" dirty="0"/>
              <a:t> </a:t>
            </a:r>
            <a:r>
              <a:rPr lang="fi-FI" sz="2400" dirty="0" err="1"/>
              <a:t>ohutus</a:t>
            </a:r>
            <a:r>
              <a:rPr lang="fi-FI" sz="2400" dirty="0"/>
              <a:t> </a:t>
            </a:r>
            <a:r>
              <a:rPr lang="fi-FI" sz="2400" dirty="0" err="1"/>
              <a:t>tolmeldajatele</a:t>
            </a:r>
            <a:r>
              <a:rPr lang="fi-FI" sz="2400" dirty="0"/>
              <a:t>.</a:t>
            </a:r>
            <a:endParaRPr lang="et-EE" sz="2400" dirty="0"/>
          </a:p>
          <a:p>
            <a:endParaRPr lang="et-EE" sz="2400" dirty="0"/>
          </a:p>
          <a:p>
            <a:endParaRPr lang="et-EE" sz="2800" dirty="0"/>
          </a:p>
          <a:p>
            <a:endParaRPr lang="et-EE" sz="2800" dirty="0"/>
          </a:p>
          <a:p>
            <a:pPr marL="108000" indent="0">
              <a:buNone/>
            </a:pPr>
            <a:endParaRPr lang="et-EE" sz="2800" dirty="0"/>
          </a:p>
        </p:txBody>
      </p:sp>
    </p:spTree>
    <p:extLst>
      <p:ext uri="{BB962C8B-B14F-4D97-AF65-F5344CB8AC3E}">
        <p14:creationId xmlns:p14="http://schemas.microsoft.com/office/powerpoint/2010/main" val="368932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21" y="540000"/>
            <a:ext cx="7955916" cy="720029"/>
          </a:xfrm>
        </p:spPr>
        <p:txBody>
          <a:bodyPr/>
          <a:lstStyle/>
          <a:p>
            <a:r>
              <a:rPr lang="en-US" dirty="0">
                <a:solidFill>
                  <a:srgbClr val="004586"/>
                </a:solidFill>
              </a:rPr>
              <a:t>T</a:t>
            </a:r>
            <a:r>
              <a:rPr lang="et-EE" dirty="0">
                <a:solidFill>
                  <a:srgbClr val="004586"/>
                </a:solidFill>
              </a:rPr>
              <a:t>aimekaitsevahendi</a:t>
            </a:r>
            <a:r>
              <a:rPr lang="en-US" dirty="0">
                <a:solidFill>
                  <a:srgbClr val="004586"/>
                </a:solidFill>
              </a:rPr>
              <a:t> </a:t>
            </a:r>
            <a:r>
              <a:rPr lang="en-US" dirty="0" err="1">
                <a:solidFill>
                  <a:srgbClr val="004586"/>
                </a:solidFill>
              </a:rPr>
              <a:t>kasuta</a:t>
            </a:r>
            <a:r>
              <a:rPr lang="et-EE" dirty="0">
                <a:solidFill>
                  <a:srgbClr val="004586"/>
                </a:solidFill>
              </a:rPr>
              <a:t>ja kohustused</a:t>
            </a:r>
            <a:r>
              <a:rPr lang="en-US" dirty="0">
                <a:solidFill>
                  <a:srgbClr val="004586"/>
                </a:solidFill>
              </a:rPr>
              <a:t> </a:t>
            </a:r>
            <a:br>
              <a:rPr lang="en-US" sz="3200" dirty="0">
                <a:solidFill>
                  <a:srgbClr val="004586"/>
                </a:solidFill>
              </a:rPr>
            </a:br>
            <a:endParaRPr lang="en-US" sz="3200" dirty="0">
              <a:solidFill>
                <a:srgbClr val="004586"/>
              </a:solidFill>
            </a:endParaRPr>
          </a:p>
        </p:txBody>
      </p:sp>
      <p:sp>
        <p:nvSpPr>
          <p:cNvPr id="3" name="Content Placeholder 2"/>
          <p:cNvSpPr>
            <a:spLocks noGrp="1"/>
          </p:cNvSpPr>
          <p:nvPr>
            <p:ph idx="1"/>
          </p:nvPr>
        </p:nvSpPr>
        <p:spPr>
          <a:xfrm>
            <a:off x="467321" y="1980109"/>
            <a:ext cx="8064896" cy="4536504"/>
          </a:xfrm>
        </p:spPr>
        <p:txBody>
          <a:bodyPr/>
          <a:lstStyle/>
          <a:p>
            <a:r>
              <a:rPr lang="et-EE" sz="2800" dirty="0"/>
              <a:t>Järgima kasutusjuhendit - kontrolli </a:t>
            </a:r>
            <a:r>
              <a:rPr lang="et-EE" sz="2800" dirty="0">
                <a:hlinkClick r:id="rId3"/>
              </a:rPr>
              <a:t>registrist</a:t>
            </a:r>
            <a:endParaRPr lang="et-EE" sz="2800" dirty="0"/>
          </a:p>
          <a:p>
            <a:r>
              <a:rPr lang="et-EE" sz="2800" dirty="0"/>
              <a:t>Taimekaitsetööd </a:t>
            </a:r>
            <a:r>
              <a:rPr lang="fi-FI" sz="2800" dirty="0" err="1"/>
              <a:t>tuulevaiksel</a:t>
            </a:r>
            <a:r>
              <a:rPr lang="fi-FI" sz="2800" dirty="0"/>
              <a:t> </a:t>
            </a:r>
            <a:r>
              <a:rPr lang="fi-FI" sz="2800" dirty="0" err="1"/>
              <a:t>ajal</a:t>
            </a:r>
            <a:r>
              <a:rPr lang="et-EE" sz="2800" dirty="0"/>
              <a:t> (alla 4 m/s)</a:t>
            </a:r>
            <a:r>
              <a:rPr lang="fi-FI" sz="2800" dirty="0"/>
              <a:t>, et </a:t>
            </a:r>
            <a:r>
              <a:rPr lang="fi-FI" sz="2800" dirty="0" err="1"/>
              <a:t>vältida</a:t>
            </a:r>
            <a:r>
              <a:rPr lang="fi-FI" sz="2800" dirty="0"/>
              <a:t> </a:t>
            </a:r>
            <a:r>
              <a:rPr lang="fi-FI" sz="2800" dirty="0" err="1"/>
              <a:t>tuuletriiv</a:t>
            </a:r>
            <a:r>
              <a:rPr lang="et-EE" sz="2800" dirty="0"/>
              <a:t>i</a:t>
            </a:r>
          </a:p>
          <a:p>
            <a:r>
              <a:rPr lang="et-EE" sz="2800" dirty="0"/>
              <a:t>Mitte</a:t>
            </a:r>
            <a:r>
              <a:rPr lang="fi-FI" sz="2800" dirty="0"/>
              <a:t> </a:t>
            </a:r>
            <a:r>
              <a:rPr lang="fi-FI" sz="2800" dirty="0" err="1"/>
              <a:t>pritsida</a:t>
            </a:r>
            <a:r>
              <a:rPr lang="fi-FI" sz="2800" dirty="0"/>
              <a:t>, </a:t>
            </a:r>
            <a:r>
              <a:rPr lang="fi-FI" sz="2800" dirty="0" err="1"/>
              <a:t>kui</a:t>
            </a:r>
            <a:r>
              <a:rPr lang="fi-FI" sz="2800" dirty="0"/>
              <a:t> on </a:t>
            </a:r>
            <a:r>
              <a:rPr lang="fi-FI" sz="2800" dirty="0" err="1"/>
              <a:t>mesikastet</a:t>
            </a:r>
            <a:endParaRPr lang="et-EE" sz="2800" dirty="0"/>
          </a:p>
          <a:p>
            <a:r>
              <a:rPr lang="et-EE" sz="2800" dirty="0"/>
              <a:t>Arvestama puhvertsoonidega</a:t>
            </a:r>
          </a:p>
        </p:txBody>
      </p:sp>
    </p:spTree>
    <p:extLst>
      <p:ext uri="{BB962C8B-B14F-4D97-AF65-F5344CB8AC3E}">
        <p14:creationId xmlns:p14="http://schemas.microsoft.com/office/powerpoint/2010/main" val="2216630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200" dirty="0">
                <a:solidFill>
                  <a:srgbClr val="004586"/>
                </a:solidFill>
              </a:rPr>
              <a:t>Euroopa Liidu arengusuunad</a:t>
            </a:r>
            <a:endParaRPr lang="et-EE" sz="3200" dirty="0">
              <a:solidFill>
                <a:srgbClr val="0084D1"/>
              </a:solidFill>
            </a:endParaRPr>
          </a:p>
        </p:txBody>
      </p:sp>
      <p:sp>
        <p:nvSpPr>
          <p:cNvPr id="3" name="Content Placeholder 2"/>
          <p:cNvSpPr>
            <a:spLocks noGrp="1"/>
          </p:cNvSpPr>
          <p:nvPr>
            <p:ph idx="1"/>
          </p:nvPr>
        </p:nvSpPr>
        <p:spPr>
          <a:xfrm>
            <a:off x="503237" y="1646937"/>
            <a:ext cx="7920000" cy="4877693"/>
          </a:xfrm>
        </p:spPr>
        <p:txBody>
          <a:bodyPr/>
          <a:lstStyle/>
          <a:p>
            <a:r>
              <a:rPr lang="et-EE" sz="2400" dirty="0"/>
              <a:t>Vanade toimeainete keelamine: </a:t>
            </a:r>
            <a:r>
              <a:rPr lang="et-EE" sz="2400" dirty="0" err="1"/>
              <a:t>dimetoaat</a:t>
            </a:r>
            <a:r>
              <a:rPr lang="et-EE" sz="2400" dirty="0"/>
              <a:t>, </a:t>
            </a:r>
            <a:r>
              <a:rPr lang="et-EE" sz="2400" dirty="0" err="1"/>
              <a:t>tiaklopriid</a:t>
            </a:r>
            <a:r>
              <a:rPr lang="et-EE" sz="2400" dirty="0"/>
              <a:t>, </a:t>
            </a:r>
            <a:r>
              <a:rPr lang="et-EE" sz="2400" dirty="0" err="1"/>
              <a:t>pümetrosiin</a:t>
            </a:r>
            <a:endParaRPr lang="et-EE" sz="2400" dirty="0"/>
          </a:p>
          <a:p>
            <a:r>
              <a:rPr lang="et-EE" sz="2400" dirty="0"/>
              <a:t>Karmistuvad regulatsioonid/andmenõuded</a:t>
            </a:r>
          </a:p>
          <a:p>
            <a:r>
              <a:rPr lang="et-EE" sz="2400" dirty="0"/>
              <a:t>Vähem uusi toimeaineid/tooteid</a:t>
            </a:r>
          </a:p>
          <a:p>
            <a:pPr marL="108000" indent="0">
              <a:buNone/>
            </a:pPr>
            <a:endParaRPr lang="et-EE" sz="2400" dirty="0"/>
          </a:p>
          <a:p>
            <a:r>
              <a:rPr lang="et-EE" sz="2400" dirty="0">
                <a:solidFill>
                  <a:schemeClr val="tx1"/>
                </a:solidFill>
              </a:rPr>
              <a:t>Keskkonna ja inimeste suhtes hea otsus, aga tootjal on probleem</a:t>
            </a:r>
          </a:p>
        </p:txBody>
      </p:sp>
    </p:spTree>
    <p:extLst>
      <p:ext uri="{BB962C8B-B14F-4D97-AF65-F5344CB8AC3E}">
        <p14:creationId xmlns:p14="http://schemas.microsoft.com/office/powerpoint/2010/main" val="3632902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313" y="539949"/>
            <a:ext cx="7955916" cy="720029"/>
          </a:xfrm>
        </p:spPr>
        <p:txBody>
          <a:bodyPr/>
          <a:lstStyle/>
          <a:p>
            <a:r>
              <a:rPr lang="et-EE" dirty="0">
                <a:solidFill>
                  <a:srgbClr val="004586"/>
                </a:solidFill>
              </a:rPr>
              <a:t>Mesiniku kohustused </a:t>
            </a:r>
            <a:br>
              <a:rPr lang="en-US" sz="3200" dirty="0">
                <a:solidFill>
                  <a:srgbClr val="004586"/>
                </a:solidFill>
              </a:rPr>
            </a:br>
            <a:endParaRPr lang="en-US" sz="3200" dirty="0">
              <a:solidFill>
                <a:srgbClr val="004586"/>
              </a:solidFill>
            </a:endParaRPr>
          </a:p>
        </p:txBody>
      </p:sp>
      <p:sp>
        <p:nvSpPr>
          <p:cNvPr id="3" name="Content Placeholder 2"/>
          <p:cNvSpPr>
            <a:spLocks noGrp="1"/>
          </p:cNvSpPr>
          <p:nvPr>
            <p:ph idx="1"/>
          </p:nvPr>
        </p:nvSpPr>
        <p:spPr>
          <a:xfrm>
            <a:off x="467321" y="1259978"/>
            <a:ext cx="8064896" cy="5112619"/>
          </a:xfrm>
        </p:spPr>
        <p:txBody>
          <a:bodyPr/>
          <a:lstStyle/>
          <a:p>
            <a:r>
              <a:rPr lang="et-EE" sz="2400" dirty="0"/>
              <a:t>Mesilate ja mesilasperede andmed PRIA põllumajandusloomade registrisse.</a:t>
            </a:r>
          </a:p>
          <a:p>
            <a:r>
              <a:rPr lang="et-EE" sz="2400" dirty="0"/>
              <a:t>Rakendama </a:t>
            </a:r>
            <a:r>
              <a:rPr lang="et-EE" sz="2400" dirty="0" err="1"/>
              <a:t>bioohutusmeetmeid</a:t>
            </a:r>
            <a:r>
              <a:rPr lang="et-EE" sz="2400" dirty="0"/>
              <a:t> haiguste leviku tõkestamiseks.</a:t>
            </a:r>
          </a:p>
          <a:p>
            <a:r>
              <a:rPr lang="et-EE" sz="2400" dirty="0"/>
              <a:t>Kasutama veterinaarravimeid ja biotsiide nõuetekohaselt (järgima kasutusjuhendit).</a:t>
            </a:r>
          </a:p>
          <a:p>
            <a:r>
              <a:rPr lang="et-EE" sz="2400" dirty="0"/>
              <a:t>Jälgima oma mesilasperesid regulaarselt ning teavitama ulatuslikust haigestumisest või hukkumistest koheselt </a:t>
            </a:r>
            <a:r>
              <a:rPr lang="et-EE" sz="2400" dirty="0" err="1"/>
              <a:t>VTA-d</a:t>
            </a:r>
            <a:r>
              <a:rPr lang="et-EE" sz="2400" dirty="0"/>
              <a:t>.</a:t>
            </a:r>
          </a:p>
          <a:p>
            <a:r>
              <a:rPr lang="et-EE" sz="2400" dirty="0"/>
              <a:t>Vastutuse võtmine oma mesilaste heaolu nimel. Mesilased on põllumajandusloomad.</a:t>
            </a:r>
          </a:p>
          <a:p>
            <a:r>
              <a:rPr lang="et-EE" sz="2400" dirty="0"/>
              <a:t>Ühiste kohtumiste tulemused!!!</a:t>
            </a:r>
          </a:p>
        </p:txBody>
      </p:sp>
    </p:spTree>
    <p:extLst>
      <p:ext uri="{BB962C8B-B14F-4D97-AF65-F5344CB8AC3E}">
        <p14:creationId xmlns:p14="http://schemas.microsoft.com/office/powerpoint/2010/main" val="2330346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21" y="251918"/>
            <a:ext cx="7955916" cy="1080120"/>
          </a:xfrm>
        </p:spPr>
        <p:txBody>
          <a:bodyPr/>
          <a:lstStyle/>
          <a:p>
            <a:r>
              <a:rPr lang="et-EE" dirty="0">
                <a:solidFill>
                  <a:srgbClr val="004586"/>
                </a:solidFill>
              </a:rPr>
              <a:t>Mesilasi ohustavad</a:t>
            </a:r>
            <a:br>
              <a:rPr lang="en-US" sz="3200" dirty="0">
                <a:solidFill>
                  <a:srgbClr val="004586"/>
                </a:solidFill>
              </a:rPr>
            </a:br>
            <a:endParaRPr lang="en-US" sz="3200" dirty="0">
              <a:solidFill>
                <a:srgbClr val="004586"/>
              </a:solidFill>
            </a:endParaRPr>
          </a:p>
        </p:txBody>
      </p:sp>
      <p:sp>
        <p:nvSpPr>
          <p:cNvPr id="3" name="Content Placeholder 2"/>
          <p:cNvSpPr>
            <a:spLocks noGrp="1"/>
          </p:cNvSpPr>
          <p:nvPr>
            <p:ph idx="1"/>
          </p:nvPr>
        </p:nvSpPr>
        <p:spPr>
          <a:xfrm>
            <a:off x="467321" y="971997"/>
            <a:ext cx="7955916" cy="5472608"/>
          </a:xfrm>
        </p:spPr>
        <p:txBody>
          <a:bodyPr/>
          <a:lstStyle/>
          <a:p>
            <a:r>
              <a:rPr lang="et-EE" sz="2400" dirty="0" err="1"/>
              <a:t>Varroalest</a:t>
            </a:r>
            <a:r>
              <a:rPr lang="et-EE" sz="2400" dirty="0"/>
              <a:t> ja sellega kaasnevad viirushaigused</a:t>
            </a:r>
          </a:p>
          <a:p>
            <a:r>
              <a:rPr lang="et-EE" sz="2400" dirty="0"/>
              <a:t>Ebaõiged hooldusvõtted (</a:t>
            </a:r>
            <a:r>
              <a:rPr lang="et-EE" sz="2400" dirty="0" err="1"/>
              <a:t>bioohutus</a:t>
            </a:r>
            <a:r>
              <a:rPr lang="et-EE" sz="2400" dirty="0"/>
              <a:t>, nõrk söödabaas, rändmesindus jm)</a:t>
            </a:r>
          </a:p>
          <a:p>
            <a:r>
              <a:rPr lang="et-EE" sz="2400" dirty="0"/>
              <a:t>Parasiiditõrje </a:t>
            </a:r>
            <a:r>
              <a:rPr lang="et-EE" sz="2400" dirty="0" err="1"/>
              <a:t>üledoseerimine</a:t>
            </a:r>
            <a:r>
              <a:rPr lang="et-EE" sz="2400" dirty="0"/>
              <a:t> (nt lestatõrjevahendid </a:t>
            </a:r>
            <a:r>
              <a:rPr lang="et-EE" sz="2400" dirty="0" err="1"/>
              <a:t>tau-fluvinaat</a:t>
            </a:r>
            <a:r>
              <a:rPr lang="et-EE" sz="2400" dirty="0"/>
              <a:t> ja </a:t>
            </a:r>
            <a:r>
              <a:rPr lang="et-EE" sz="2400" dirty="0" err="1"/>
              <a:t>fiproniil</a:t>
            </a:r>
            <a:r>
              <a:rPr lang="et-EE" sz="2400" dirty="0"/>
              <a:t>) </a:t>
            </a:r>
          </a:p>
          <a:p>
            <a:r>
              <a:rPr lang="et-EE" sz="2400" dirty="0"/>
              <a:t>Sipelgatõrjevahendi väärkasutus (nt </a:t>
            </a:r>
            <a:r>
              <a:rPr lang="et-EE" sz="2400" dirty="0" err="1"/>
              <a:t>permetriin</a:t>
            </a:r>
            <a:r>
              <a:rPr lang="et-EE" sz="2400" dirty="0"/>
              <a:t>, </a:t>
            </a:r>
            <a:r>
              <a:rPr lang="et-EE" sz="2400" dirty="0" err="1"/>
              <a:t>fiproniil</a:t>
            </a:r>
            <a:r>
              <a:rPr lang="et-EE" sz="2400" dirty="0"/>
              <a:t>)</a:t>
            </a:r>
            <a:endParaRPr lang="et-EE" sz="2400" dirty="0">
              <a:solidFill>
                <a:srgbClr val="FF0000"/>
              </a:solidFill>
            </a:endParaRPr>
          </a:p>
          <a:p>
            <a:r>
              <a:rPr lang="et-EE" sz="2400" dirty="0"/>
              <a:t>Röövimine - võõrad mesilased tulevad </a:t>
            </a:r>
            <a:r>
              <a:rPr lang="et-EE" sz="2400" dirty="0" err="1"/>
              <a:t>meevargile</a:t>
            </a:r>
            <a:endParaRPr lang="et-EE" sz="2400" dirty="0">
              <a:solidFill>
                <a:srgbClr val="FF0000"/>
              </a:solidFill>
            </a:endParaRPr>
          </a:p>
          <a:p>
            <a:r>
              <a:rPr lang="et-EE" sz="2400" dirty="0"/>
              <a:t>Taimekaitsevahendi väärkasutus (õitsvate taimede pritsimine)</a:t>
            </a:r>
          </a:p>
          <a:p>
            <a:r>
              <a:rPr lang="et-EE" sz="2400" dirty="0"/>
              <a:t>Karud, nugised</a:t>
            </a:r>
          </a:p>
          <a:p>
            <a:r>
              <a:rPr lang="et-EE" sz="2400" dirty="0"/>
              <a:t>Keskkonnamõjud, halb ilmastik, koosmõjud</a:t>
            </a:r>
          </a:p>
          <a:p>
            <a:endParaRPr lang="et-EE" sz="2400" dirty="0"/>
          </a:p>
          <a:p>
            <a:pPr marL="108000" indent="0">
              <a:buNone/>
            </a:pPr>
            <a:endParaRPr lang="et-EE" sz="2000" dirty="0"/>
          </a:p>
          <a:p>
            <a:pPr marL="108000" indent="0">
              <a:buNone/>
            </a:pPr>
            <a:endParaRPr lang="et-EE" sz="2000" dirty="0"/>
          </a:p>
        </p:txBody>
      </p:sp>
    </p:spTree>
    <p:extLst>
      <p:ext uri="{BB962C8B-B14F-4D97-AF65-F5344CB8AC3E}">
        <p14:creationId xmlns:p14="http://schemas.microsoft.com/office/powerpoint/2010/main" val="615809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1578</Words>
  <Application>Microsoft Office PowerPoint</Application>
  <PresentationFormat>Custom</PresentationFormat>
  <Paragraphs>124</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Roboto Condensed</vt:lpstr>
      <vt:lpstr>Times New Roman</vt:lpstr>
      <vt:lpstr>Office Theme</vt:lpstr>
      <vt:lpstr>Taimekaitse ja mesindus</vt:lpstr>
      <vt:lpstr>Teemad </vt:lpstr>
      <vt:lpstr>Seadusandlus </vt:lpstr>
      <vt:lpstr>Taimekaitsevahendi kasutaja kohustus (tolmeldajate kaitseks) </vt:lpstr>
      <vt:lpstr>Erandid </vt:lpstr>
      <vt:lpstr>Taimekaitsevahendi kasutaja kohustused  </vt:lpstr>
      <vt:lpstr>Euroopa Liidu arengusuunad</vt:lpstr>
      <vt:lpstr>Mesiniku kohustused  </vt:lpstr>
      <vt:lpstr>Mesilasi ohustavad </vt:lpstr>
      <vt:lpstr>Taimekaitsevahendi väärkasutus </vt:lpstr>
      <vt:lpstr>2019 hooaja kokkuvõte </vt:lpstr>
      <vt:lpstr>Tolmeldajate uuring </vt:lpstr>
      <vt:lpstr>Koostöö ametnike, mesinike ja põllumeeste vahel</vt:lpstr>
      <vt:lpstr>Õitsvad taimed ja tolmeldajad on omavahel sümbioosis </vt:lpstr>
      <vt:lpstr>Tänan!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2014-05-22T10:54:41Z</dcterms:created>
  <dcterms:modified xsi:type="dcterms:W3CDTF">2019-11-16T08:27:31Z</dcterms:modified>
</cp:coreProperties>
</file>