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37"/>
  </p:notesMasterIdLst>
  <p:sldIdLst>
    <p:sldId id="266" r:id="rId5"/>
    <p:sldId id="287" r:id="rId6"/>
    <p:sldId id="292" r:id="rId7"/>
    <p:sldId id="293" r:id="rId8"/>
    <p:sldId id="295" r:id="rId9"/>
    <p:sldId id="296" r:id="rId10"/>
    <p:sldId id="298" r:id="rId11"/>
    <p:sldId id="294" r:id="rId12"/>
    <p:sldId id="300" r:id="rId13"/>
    <p:sldId id="299" r:id="rId14"/>
    <p:sldId id="268" r:id="rId15"/>
    <p:sldId id="307" r:id="rId16"/>
    <p:sldId id="276" r:id="rId17"/>
    <p:sldId id="277" r:id="rId18"/>
    <p:sldId id="278" r:id="rId19"/>
    <p:sldId id="280" r:id="rId20"/>
    <p:sldId id="281" r:id="rId21"/>
    <p:sldId id="282" r:id="rId22"/>
    <p:sldId id="284" r:id="rId23"/>
    <p:sldId id="285" r:id="rId24"/>
    <p:sldId id="286" r:id="rId25"/>
    <p:sldId id="301" r:id="rId26"/>
    <p:sldId id="302" r:id="rId27"/>
    <p:sldId id="303" r:id="rId28"/>
    <p:sldId id="304" r:id="rId29"/>
    <p:sldId id="290" r:id="rId30"/>
    <p:sldId id="291" r:id="rId31"/>
    <p:sldId id="306" r:id="rId32"/>
    <p:sldId id="288" r:id="rId33"/>
    <p:sldId id="289" r:id="rId34"/>
    <p:sldId id="305" r:id="rId35"/>
    <p:sldId id="271" r:id="rId36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408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19526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31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00028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8467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385593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811082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18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540986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20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330920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sz="1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019171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sz="1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716234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28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86126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</a:t>
            </a:r>
            <a:r>
              <a:rPr lang="et-EE" dirty="0"/>
              <a:t> </a:t>
            </a:r>
            <a:r>
              <a:rPr lang="en-US" dirty="0"/>
              <a:t>Master text styles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Tx/>
              <a:buBlip>
                <a:blip r:embed="rId2"/>
              </a:buBlip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457200" indent="-4572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Tx/>
        <a:buBlip>
          <a:blip r:embed="rId9"/>
        </a:buBlip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914400" indent="-45720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Tx/>
        <a:buBlip>
          <a:blip r:embed="rId9"/>
        </a:buBlip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57300" indent="-3429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Tx/>
        <a:buBlip>
          <a:blip r:embed="rId9"/>
        </a:buBlip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a.ee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>
                <a:solidFill>
                  <a:srgbClr val="FFFFFF"/>
                </a:solidFill>
              </a:rPr>
              <a:t>PRIA toetustest mesinikele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altLang="en-US" b="1" dirty="0">
              <a:solidFill>
                <a:srgbClr val="FFFFFF"/>
              </a:solidFill>
            </a:endParaRPr>
          </a:p>
          <a:p>
            <a:r>
              <a:rPr lang="et-EE" altLang="en-US" b="1" dirty="0">
                <a:solidFill>
                  <a:srgbClr val="FFFFFF"/>
                </a:solidFill>
              </a:rPr>
              <a:t>Kairi Rosenthal</a:t>
            </a:r>
          </a:p>
          <a:p>
            <a:r>
              <a:rPr lang="et-EE" altLang="en-US" sz="2000" dirty="0">
                <a:solidFill>
                  <a:srgbClr val="FFFFFF"/>
                </a:solidFill>
              </a:rPr>
              <a:t>PRIA/ arendusspetsialist</a:t>
            </a: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r>
              <a:rPr lang="et-EE" altLang="en-US" sz="2000" dirty="0">
                <a:solidFill>
                  <a:srgbClr val="FFFFFF"/>
                </a:solidFill>
              </a:rPr>
              <a:t>07.03.2021</a:t>
            </a: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endParaRPr lang="et-EE" alt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Meede 6.3 – </a:t>
            </a:r>
            <a:r>
              <a:rPr lang="et-EE" sz="2800" dirty="0">
                <a:solidFill>
                  <a:srgbClr val="00B0F0"/>
                </a:solidFill>
              </a:rPr>
              <a:t>taotlusvoor 07.04 – 14.04.2021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260029"/>
            <a:ext cx="7920000" cy="5021709"/>
          </a:xfrm>
        </p:spPr>
        <p:txBody>
          <a:bodyPr/>
          <a:lstStyle/>
          <a:p>
            <a:r>
              <a:rPr lang="et-EE" dirty="0"/>
              <a:t> </a:t>
            </a:r>
            <a:r>
              <a:rPr lang="et-EE" sz="2800" dirty="0"/>
              <a:t>Kes saab taotleda?</a:t>
            </a:r>
          </a:p>
          <a:p>
            <a:r>
              <a:rPr lang="et-EE" sz="2800" dirty="0"/>
              <a:t> Summad ja hindamine</a:t>
            </a:r>
          </a:p>
          <a:p>
            <a:r>
              <a:rPr lang="et-EE" sz="2800" dirty="0"/>
              <a:t> Nõuded taotlejale</a:t>
            </a:r>
          </a:p>
          <a:p>
            <a:r>
              <a:rPr lang="et-EE" sz="2800" dirty="0"/>
              <a:t> Piirangud taotlejale</a:t>
            </a:r>
          </a:p>
          <a:p>
            <a:r>
              <a:rPr lang="et-EE" sz="2800" dirty="0"/>
              <a:t> Toetatavad tegevused</a:t>
            </a:r>
          </a:p>
          <a:p>
            <a:r>
              <a:rPr lang="et-EE" sz="2800" dirty="0"/>
              <a:t> Materiaalne vara/muu tegevus</a:t>
            </a:r>
          </a:p>
          <a:p>
            <a:r>
              <a:rPr lang="et-EE" sz="2800" dirty="0"/>
              <a:t> Investeeringu tegemine</a:t>
            </a:r>
          </a:p>
          <a:p>
            <a:r>
              <a:rPr lang="et-EE" sz="2800" dirty="0"/>
              <a:t> Taotluse täitmine</a:t>
            </a:r>
          </a:p>
          <a:p>
            <a:r>
              <a:rPr lang="et-EE" sz="2800" dirty="0"/>
              <a:t> Sagedasemad vead taotluse täitmisel</a:t>
            </a:r>
          </a:p>
        </p:txBody>
      </p:sp>
    </p:spTree>
    <p:extLst>
      <p:ext uri="{BB962C8B-B14F-4D97-AF65-F5344CB8AC3E}">
        <p14:creationId xmlns:p14="http://schemas.microsoft.com/office/powerpoint/2010/main" val="3627685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576013"/>
          </a:xfrm>
        </p:spPr>
        <p:txBody>
          <a:bodyPr/>
          <a:lstStyle/>
          <a:p>
            <a:r>
              <a:rPr lang="et-EE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Toetust saab taotleda ettevõtja,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188021"/>
            <a:ext cx="7920000" cy="5093717"/>
          </a:xfrm>
        </p:spPr>
        <p:txBody>
          <a:bodyPr/>
          <a:lstStyle/>
          <a:p>
            <a:r>
              <a:rPr lang="et-EE" altLang="et-EE" dirty="0"/>
              <a:t> </a:t>
            </a:r>
            <a:r>
              <a:rPr lang="et-EE" sz="2600" dirty="0"/>
              <a:t>… kes on tegutsenud vähemalt</a:t>
            </a:r>
            <a:r>
              <a:rPr lang="et-EE" sz="2600" dirty="0">
                <a:solidFill>
                  <a:srgbClr val="00B0F0"/>
                </a:solidFill>
              </a:rPr>
              <a:t> </a:t>
            </a:r>
            <a:r>
              <a:rPr lang="et-EE" sz="2600" b="1" dirty="0">
                <a:solidFill>
                  <a:srgbClr val="00B0F0"/>
                </a:solidFill>
              </a:rPr>
              <a:t>kaks</a:t>
            </a:r>
            <a:r>
              <a:rPr lang="et-EE" sz="2600" dirty="0">
                <a:solidFill>
                  <a:srgbClr val="00B0F0"/>
                </a:solidFill>
              </a:rPr>
              <a:t> </a:t>
            </a:r>
            <a:r>
              <a:rPr lang="et-EE" sz="2600" dirty="0"/>
              <a:t>majandusaastat (</a:t>
            </a:r>
            <a:r>
              <a:rPr lang="et-EE" sz="2600" dirty="0" err="1"/>
              <a:t>vah</a:t>
            </a:r>
            <a:r>
              <a:rPr lang="et-EE" sz="2600" dirty="0"/>
              <a:t>. eelnev vähemalt 12 kuu pikkune, eelnev teine võib olla lühem)</a:t>
            </a:r>
          </a:p>
          <a:p>
            <a:r>
              <a:rPr lang="et-EE" sz="2600" dirty="0"/>
              <a:t> … mõlemal majandusaastal oli ettevõtte müügitulust </a:t>
            </a:r>
            <a:r>
              <a:rPr lang="et-EE" sz="2600" b="1" dirty="0">
                <a:solidFill>
                  <a:srgbClr val="00B0F0"/>
                </a:solidFill>
              </a:rPr>
              <a:t>üle 50% põllumajanduslik</a:t>
            </a:r>
          </a:p>
          <a:p>
            <a:r>
              <a:rPr lang="et-EE" sz="2600" b="1" dirty="0">
                <a:solidFill>
                  <a:srgbClr val="00B0F0"/>
                </a:solidFill>
              </a:rPr>
              <a:t> </a:t>
            </a:r>
            <a:r>
              <a:rPr lang="et-EE" sz="2600" dirty="0"/>
              <a:t> … kelle </a:t>
            </a:r>
            <a:r>
              <a:rPr lang="et-EE" sz="2600" b="1" dirty="0">
                <a:solidFill>
                  <a:srgbClr val="00B0F0"/>
                </a:solidFill>
              </a:rPr>
              <a:t>omatoodetud</a:t>
            </a:r>
            <a:r>
              <a:rPr lang="et-EE" sz="2600" dirty="0"/>
              <a:t> põllumajandustoodete ja nende töötlemisel saadud toodete müügitulu taotlemise aastale </a:t>
            </a:r>
            <a:r>
              <a:rPr lang="et-EE" sz="2600" u="sng" dirty="0">
                <a:solidFill>
                  <a:schemeClr val="tx1"/>
                </a:solidFill>
              </a:rPr>
              <a:t>vahetult eelnenud</a:t>
            </a:r>
            <a:r>
              <a:rPr lang="et-EE" sz="2600" dirty="0"/>
              <a:t> majandusaastal </a:t>
            </a:r>
            <a:r>
              <a:rPr lang="et-EE" sz="2600" b="1" dirty="0">
                <a:solidFill>
                  <a:srgbClr val="00B0F0"/>
                </a:solidFill>
              </a:rPr>
              <a:t>oli vahemikus 4000–14 000 eurot </a:t>
            </a:r>
            <a:r>
              <a:rPr lang="et-EE" sz="2600" dirty="0"/>
              <a:t>ja vahetult eelnenud </a:t>
            </a:r>
            <a:r>
              <a:rPr lang="et-EE" sz="2600" u="sng" dirty="0"/>
              <a:t>teisel</a:t>
            </a:r>
            <a:r>
              <a:rPr lang="et-EE" sz="2600" dirty="0"/>
              <a:t> majandusaastal </a:t>
            </a:r>
            <a:r>
              <a:rPr lang="et-EE" sz="2600" b="1" dirty="0">
                <a:solidFill>
                  <a:srgbClr val="00B0F0"/>
                </a:solidFill>
              </a:rPr>
              <a:t>suurem kui 1200 eurot</a:t>
            </a:r>
          </a:p>
          <a:p>
            <a:pPr>
              <a:buNone/>
            </a:pPr>
            <a:endParaRPr lang="et-EE" b="1" dirty="0">
              <a:solidFill>
                <a:srgbClr val="00B0F0"/>
              </a:solidFill>
            </a:endParaRPr>
          </a:p>
          <a:p>
            <a:pPr>
              <a:buNone/>
            </a:pPr>
            <a:endParaRPr lang="et-EE" alt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06226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Summad ja hindamine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Toetuse </a:t>
            </a:r>
            <a:r>
              <a:rPr lang="et-EE" dirty="0" err="1"/>
              <a:t>max</a:t>
            </a:r>
            <a:r>
              <a:rPr lang="et-EE" dirty="0"/>
              <a:t> suurus programmperioodil kokku on 15 000 eurot</a:t>
            </a:r>
          </a:p>
          <a:p>
            <a:r>
              <a:rPr lang="et-EE" dirty="0"/>
              <a:t> </a:t>
            </a:r>
            <a:r>
              <a:rPr lang="et-EE" b="1" dirty="0">
                <a:solidFill>
                  <a:srgbClr val="00B0F0"/>
                </a:solidFill>
              </a:rPr>
              <a:t>Toetus makstakse välja kahes osas: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t-EE" sz="2800" dirty="0"/>
              <a:t>Peale määramist </a:t>
            </a:r>
            <a:r>
              <a:rPr lang="et-EE" sz="2800" dirty="0" err="1"/>
              <a:t>max</a:t>
            </a:r>
            <a:r>
              <a:rPr lang="et-EE" sz="2800" dirty="0"/>
              <a:t> </a:t>
            </a:r>
            <a:r>
              <a:rPr lang="et-EE" sz="2800" dirty="0">
                <a:solidFill>
                  <a:srgbClr val="00B0F0"/>
                </a:solidFill>
              </a:rPr>
              <a:t>75% </a:t>
            </a:r>
            <a:r>
              <a:rPr lang="et-EE" sz="2800" dirty="0"/>
              <a:t>- </a:t>
            </a:r>
            <a:r>
              <a:rPr lang="et-EE" sz="2800" dirty="0" err="1"/>
              <a:t>max</a:t>
            </a:r>
            <a:r>
              <a:rPr lang="et-EE" sz="2800" dirty="0"/>
              <a:t> 11 250 €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t-EE" sz="2800" dirty="0"/>
              <a:t>Peale 1. maksetaotlust 6 kuu pärast teine toetusosa 3750 € (</a:t>
            </a:r>
            <a:r>
              <a:rPr lang="et-EE" sz="2800" dirty="0">
                <a:solidFill>
                  <a:srgbClr val="00B0F0"/>
                </a:solidFill>
              </a:rPr>
              <a:t>25%</a:t>
            </a:r>
            <a:r>
              <a:rPr lang="et-EE" sz="2800" dirty="0"/>
              <a:t>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t-EE" sz="2800" dirty="0"/>
              <a:t>Hindamise </a:t>
            </a:r>
            <a:r>
              <a:rPr lang="et-EE" sz="2800" dirty="0" err="1"/>
              <a:t>max</a:t>
            </a:r>
            <a:r>
              <a:rPr lang="et-EE" sz="2800" dirty="0"/>
              <a:t> punktid </a:t>
            </a:r>
            <a:r>
              <a:rPr lang="et-EE" sz="2800" dirty="0">
                <a:solidFill>
                  <a:srgbClr val="00B0F0"/>
                </a:solidFill>
              </a:rPr>
              <a:t>51 p.</a:t>
            </a:r>
            <a:r>
              <a:rPr lang="et-EE" sz="2800" dirty="0"/>
              <a:t>, </a:t>
            </a:r>
            <a:r>
              <a:rPr lang="et-EE" sz="2800" dirty="0" err="1"/>
              <a:t>lävend</a:t>
            </a:r>
            <a:r>
              <a:rPr lang="et-EE" sz="2800" dirty="0"/>
              <a:t> </a:t>
            </a:r>
            <a:r>
              <a:rPr lang="et-EE" sz="2800" dirty="0">
                <a:solidFill>
                  <a:srgbClr val="00B0F0"/>
                </a:solidFill>
              </a:rPr>
              <a:t>14 p.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00886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576013"/>
          </a:xfrm>
        </p:spPr>
        <p:txBody>
          <a:bodyPr/>
          <a:lstStyle/>
          <a:p>
            <a:r>
              <a:rPr lang="et-EE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Nõuded toetuse taotlejale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1124941"/>
            <a:ext cx="7920000" cy="5391672"/>
          </a:xfrm>
        </p:spPr>
        <p:txBody>
          <a:bodyPr/>
          <a:lstStyle/>
          <a:p>
            <a:r>
              <a:rPr lang="et-EE" dirty="0"/>
              <a:t> </a:t>
            </a:r>
            <a:r>
              <a:rPr lang="et-EE" sz="2600" dirty="0"/>
              <a:t>Taotlejal ei ole riikliku maksu võlga või tema riikliku maksu võla tasumine on ajatatud. Maksuvõla tasumise ajatamise korral on maksuvõlg, mille tasumise tähtaeg on möödunud, tasutud ettenähtud summas</a:t>
            </a:r>
          </a:p>
          <a:p>
            <a:r>
              <a:rPr lang="et-EE" sz="2600" dirty="0"/>
              <a:t> Taotleja suhtes ei ole algatatud likvideerimis-menetlust ega </a:t>
            </a:r>
            <a:r>
              <a:rPr lang="et-EE" sz="2600" dirty="0">
                <a:solidFill>
                  <a:schemeClr val="tx1"/>
                </a:solidFill>
              </a:rPr>
              <a:t>nimetatud pankrotiseaduse kohaselt ajutist pankrotihaldurit või </a:t>
            </a:r>
            <a:r>
              <a:rPr lang="et-EE" sz="2600" dirty="0"/>
              <a:t>kohtuotsusega välja kuulutatud pankrotti</a:t>
            </a:r>
          </a:p>
          <a:p>
            <a:r>
              <a:rPr lang="et-EE" sz="2600" dirty="0"/>
              <a:t> Taotleja ei ole saanud toetust meetmete 4.1 või 6.1 raames</a:t>
            </a:r>
          </a:p>
          <a:p>
            <a:endParaRPr lang="et-EE" sz="26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54949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20029"/>
          </a:xfrm>
        </p:spPr>
        <p:txBody>
          <a:bodyPr/>
          <a:lstStyle/>
          <a:p>
            <a:r>
              <a:rPr lang="et-EE" altLang="en-US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Toetatavad tegevused</a:t>
            </a:r>
            <a:endParaRPr lang="et-EE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260029"/>
            <a:ext cx="7920000" cy="5021709"/>
          </a:xfrm>
        </p:spPr>
        <p:txBody>
          <a:bodyPr/>
          <a:lstStyle/>
          <a:p>
            <a:r>
              <a:rPr lang="et-EE" dirty="0"/>
              <a:t> Toetust võib taotleda taotleja </a:t>
            </a:r>
            <a:r>
              <a:rPr lang="et-EE" dirty="0">
                <a:solidFill>
                  <a:schemeClr val="tx1"/>
                </a:solidFill>
              </a:rPr>
              <a:t>äriplaanis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/>
              <a:t>kavandatud põllumajandustoodete tootmise või nende töötlemise arendamise alasteks tegevusteks arvestades, et:</a:t>
            </a:r>
          </a:p>
          <a:p>
            <a:pPr marL="457200" lvl="2" indent="-457200">
              <a:buFont typeface="Wingdings" panose="05000000000000000000" pitchFamily="2" charset="2"/>
              <a:buChar char="v"/>
            </a:pPr>
            <a:r>
              <a:rPr lang="et-EE" sz="2600" dirty="0"/>
              <a:t>vähemalt 50% äriplaanis kavandatud tegevuste  maksumusest  kasutatakse materiaalse vara ostmiseks ehk investeeringuks</a:t>
            </a:r>
          </a:p>
          <a:p>
            <a:pPr marL="457200" lvl="1" indent="-457200">
              <a:buFont typeface="Wingdings" panose="05000000000000000000" pitchFamily="2" charset="2"/>
              <a:buChar char="v"/>
            </a:pPr>
            <a:r>
              <a:rPr lang="et-EE" sz="2600" dirty="0"/>
              <a:t>ülejäänud toetusraha võib kasutada ka muu põllumajandusliku tegevuse rahastamiseks</a:t>
            </a:r>
          </a:p>
          <a:p>
            <a:pPr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20883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576013"/>
          </a:xfrm>
        </p:spPr>
        <p:txBody>
          <a:bodyPr/>
          <a:lstStyle/>
          <a:p>
            <a:r>
              <a:rPr lang="et-EE" altLang="en-US" sz="34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Materiaalne vara, sh bioloogiline vara</a:t>
            </a:r>
            <a:endParaRPr lang="et-EE" sz="3400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1" y="1116013"/>
            <a:ext cx="7920000" cy="5328592"/>
          </a:xfrm>
        </p:spPr>
        <p:txBody>
          <a:bodyPr/>
          <a:lstStyle/>
          <a:p>
            <a:r>
              <a:rPr lang="et-EE" dirty="0"/>
              <a:t> V</a:t>
            </a:r>
            <a:r>
              <a:rPr lang="et-EE" sz="2800" dirty="0"/>
              <a:t>ara, mida saab kasutada põllumaj. toodete tootmiseks ja töötlemiseks otseselt, korduvalt </a:t>
            </a:r>
            <a:r>
              <a:rPr lang="et-EE" sz="2800" b="1" dirty="0">
                <a:solidFill>
                  <a:srgbClr val="00B0F0"/>
                </a:solidFill>
              </a:rPr>
              <a:t>vähemalt</a:t>
            </a:r>
            <a:r>
              <a:rPr lang="et-EE" sz="2800" dirty="0"/>
              <a:t> kahe aasta jooksul (järelevalve </a:t>
            </a:r>
            <a:r>
              <a:rPr lang="et-EE" sz="2800" dirty="0" err="1"/>
              <a:t>per</a:t>
            </a:r>
            <a:r>
              <a:rPr lang="et-EE" sz="2800" dirty="0"/>
              <a:t>.)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t-EE" sz="2400" dirty="0"/>
              <a:t>Mobiilne või statsionaarne masin või seade (sh. kasutatud masin või seade)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t-EE" sz="2400" dirty="0"/>
              <a:t>Tootmishoone ehitamine, rekonstrueerimine, laiendamine (ehitamine Ehitusseadustiku tähenduses)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t-EE" sz="2400" dirty="0"/>
              <a:t>Kapitalirendiga ostetav masin või seade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t-EE" sz="2400" dirty="0"/>
              <a:t>Põllumajandusloomad või –linnud (sh mesilased)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t-EE" sz="2400" dirty="0"/>
              <a:t>Mitmeaastased taimed 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t-EE" sz="2400" dirty="0"/>
              <a:t>Põllumajandusmaa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t-EE" sz="2400" dirty="0"/>
              <a:t>Muu inventar</a:t>
            </a:r>
          </a:p>
          <a:p>
            <a:pPr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81142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576013"/>
          </a:xfrm>
        </p:spPr>
        <p:txBody>
          <a:bodyPr/>
          <a:lstStyle/>
          <a:p>
            <a:r>
              <a:rPr lang="et-EE" altLang="en-US" dirty="0">
                <a:solidFill>
                  <a:srgbClr val="00B0F0"/>
                </a:solidFill>
              </a:rPr>
              <a:t>Muu tegevus</a:t>
            </a:r>
            <a:endParaRPr lang="et-E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56" y="1188021"/>
            <a:ext cx="7920000" cy="5040560"/>
          </a:xfrm>
        </p:spPr>
        <p:txBody>
          <a:bodyPr/>
          <a:lstStyle/>
          <a:p>
            <a:pPr lvl="1"/>
            <a:r>
              <a:rPr lang="et-EE" dirty="0"/>
              <a:t> </a:t>
            </a:r>
            <a:r>
              <a:rPr lang="et-EE" sz="2400" dirty="0"/>
              <a:t>Maanteetranspordis kasutatavad masinad ja seadmed (v.a. traktor ja selle haagis) </a:t>
            </a:r>
          </a:p>
          <a:p>
            <a:pPr lvl="1"/>
            <a:r>
              <a:rPr lang="et-EE" sz="2400" dirty="0"/>
              <a:t> Ehitusmaterjal, kui ostetakse vaid ehitusmaterjal ilma ehitusteenuseta. NB! Kui materjali kasutamine on PRIA poolt kindlakstehtav, siis loetakse materiaalseks varaks.</a:t>
            </a:r>
          </a:p>
          <a:p>
            <a:pPr lvl="1"/>
            <a:r>
              <a:rPr lang="et-EE" sz="2400" dirty="0"/>
              <a:t> Loomasööt </a:t>
            </a:r>
          </a:p>
          <a:p>
            <a:pPr lvl="1"/>
            <a:r>
              <a:rPr lang="et-EE" sz="2400" dirty="0"/>
              <a:t> Väetis</a:t>
            </a:r>
          </a:p>
          <a:p>
            <a:pPr lvl="1"/>
            <a:r>
              <a:rPr lang="et-EE" sz="2400" dirty="0"/>
              <a:t> Taimekaitsevahendeid</a:t>
            </a:r>
          </a:p>
          <a:p>
            <a:pPr lvl="1"/>
            <a:r>
              <a:rPr lang="et-EE" sz="2400" dirty="0"/>
              <a:t> Ravimid</a:t>
            </a:r>
          </a:p>
          <a:p>
            <a:pPr lvl="1"/>
            <a:r>
              <a:rPr lang="et-EE" sz="2400" dirty="0"/>
              <a:t> Vitamiinid</a:t>
            </a:r>
          </a:p>
          <a:p>
            <a:pPr lvl="1"/>
            <a:r>
              <a:rPr lang="et-EE" sz="2400" dirty="0"/>
              <a:t> Kütus (põllumajandusmasinad)</a:t>
            </a:r>
          </a:p>
        </p:txBody>
      </p:sp>
    </p:spTree>
    <p:extLst>
      <p:ext uri="{BB962C8B-B14F-4D97-AF65-F5344CB8AC3E}">
        <p14:creationId xmlns:p14="http://schemas.microsoft.com/office/powerpoint/2010/main" val="4100612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dirty="0">
                <a:solidFill>
                  <a:srgbClr val="00B0F0"/>
                </a:solidFill>
              </a:rPr>
              <a:t>Materiaalse vara defineerimise mõistete selgitused</a:t>
            </a:r>
            <a:endParaRPr lang="et-E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Vara </a:t>
            </a:r>
            <a:r>
              <a:rPr lang="et-EE" b="1" dirty="0">
                <a:solidFill>
                  <a:srgbClr val="00B0F0"/>
                </a:solidFill>
              </a:rPr>
              <a:t>korduvaks</a:t>
            </a:r>
            <a:r>
              <a:rPr lang="et-EE" dirty="0"/>
              <a:t> kasutamiseks loetakse, kui objekt on ette nähtud samal otstarbel mitmekordselt kasutatamiseks </a:t>
            </a:r>
          </a:p>
          <a:p>
            <a:r>
              <a:rPr lang="et-EE" dirty="0"/>
              <a:t> Vara </a:t>
            </a:r>
            <a:r>
              <a:rPr lang="et-EE" b="1" dirty="0">
                <a:solidFill>
                  <a:srgbClr val="00B0F0"/>
                </a:solidFill>
              </a:rPr>
              <a:t>otseseks</a:t>
            </a:r>
            <a:r>
              <a:rPr lang="et-EE" dirty="0"/>
              <a:t> kasutamiseks põllumajanduslike toodete (</a:t>
            </a:r>
            <a:r>
              <a:rPr lang="et-EE" b="1" dirty="0">
                <a:solidFill>
                  <a:srgbClr val="00B0F0"/>
                </a:solidFill>
              </a:rPr>
              <a:t>Lisa 1</a:t>
            </a:r>
            <a:r>
              <a:rPr lang="et-EE" dirty="0"/>
              <a:t>) tootmises ja töötlemises loetakse, kui objekt on ette nähtud kasutamiseks taotleja tootmisprotsessi lahutamatu osana</a:t>
            </a:r>
          </a:p>
        </p:txBody>
      </p:sp>
    </p:spTree>
    <p:extLst>
      <p:ext uri="{BB962C8B-B14F-4D97-AF65-F5344CB8AC3E}">
        <p14:creationId xmlns:p14="http://schemas.microsoft.com/office/powerpoint/2010/main" val="1636802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dirty="0">
                <a:solidFill>
                  <a:srgbClr val="00B0F0"/>
                </a:solidFill>
              </a:rPr>
              <a:t>Investeeringu tegemine (1)</a:t>
            </a:r>
            <a:endParaRPr lang="et-E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260029"/>
            <a:ext cx="7920000" cy="5021709"/>
          </a:xfrm>
        </p:spPr>
        <p:txBody>
          <a:bodyPr/>
          <a:lstStyle/>
          <a:p>
            <a:r>
              <a:rPr lang="et-EE" dirty="0"/>
              <a:t> </a:t>
            </a:r>
            <a:r>
              <a:rPr lang="et-EE" sz="2800" dirty="0"/>
              <a:t>Toetuse saaja teeb äriplaanis kavandatud tegevused ja esitab investeeringu tegemist tõendavad dokumendid:</a:t>
            </a:r>
          </a:p>
          <a:p>
            <a:pPr lvl="1"/>
            <a:r>
              <a:rPr lang="et-EE" dirty="0"/>
              <a:t> </a:t>
            </a:r>
            <a:r>
              <a:rPr lang="et-EE" u="sng" dirty="0"/>
              <a:t>kuni</a:t>
            </a:r>
            <a:r>
              <a:rPr lang="et-EE" dirty="0"/>
              <a:t> kahes osas ühe taotluse kohta </a:t>
            </a:r>
          </a:p>
          <a:p>
            <a:pPr lvl="1"/>
            <a:r>
              <a:rPr lang="et-EE" b="1" dirty="0">
                <a:solidFill>
                  <a:srgbClr val="00B0F0"/>
                </a:solidFill>
              </a:rPr>
              <a:t> ühe aasta jooksul </a:t>
            </a:r>
            <a:r>
              <a:rPr lang="et-EE" dirty="0"/>
              <a:t>arvates PRIA poolt toetuse esimese osa väljamaksmise otsuse tegemisest</a:t>
            </a:r>
          </a:p>
          <a:p>
            <a:pPr lvl="1"/>
            <a:r>
              <a:rPr lang="et-EE" dirty="0"/>
              <a:t> </a:t>
            </a:r>
            <a:r>
              <a:rPr lang="et-EE" sz="2400" dirty="0"/>
              <a:t>Kavandatava investeeringu tegemist ei või alustada varem ja investeeringu tegemist tõendavad dokumendid ei või olla väljastatud varem kui taotluse esitamise päevale järgneval päeval</a:t>
            </a:r>
          </a:p>
          <a:p>
            <a:pPr lvl="1"/>
            <a:endParaRPr lang="et-EE" dirty="0"/>
          </a:p>
          <a:p>
            <a:pPr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9123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20029"/>
          </a:xfrm>
        </p:spPr>
        <p:txBody>
          <a:bodyPr/>
          <a:lstStyle/>
          <a:p>
            <a:r>
              <a:rPr lang="et-EE" altLang="en-US" dirty="0">
                <a:solidFill>
                  <a:srgbClr val="00B0F0"/>
                </a:solidFill>
              </a:rPr>
              <a:t>Investeeringu </a:t>
            </a:r>
            <a:r>
              <a:rPr lang="et-EE" altLang="en-US">
                <a:solidFill>
                  <a:srgbClr val="00B0F0"/>
                </a:solidFill>
              </a:rPr>
              <a:t>tegemine (2)</a:t>
            </a:r>
            <a:endParaRPr lang="et-E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04045"/>
            <a:ext cx="7920000" cy="4877693"/>
          </a:xfrm>
        </p:spPr>
        <p:txBody>
          <a:bodyPr/>
          <a:lstStyle/>
          <a:p>
            <a:r>
              <a:rPr lang="et-EE" dirty="0"/>
              <a:t> Tegevuste </a:t>
            </a:r>
            <a:r>
              <a:rPr lang="et-EE" u="sng" dirty="0"/>
              <a:t>esimene osa:</a:t>
            </a:r>
          </a:p>
          <a:p>
            <a:pPr marL="457200" lvl="1" indent="-457200">
              <a:buFont typeface="Wingdings" panose="05000000000000000000" pitchFamily="2" charset="2"/>
              <a:buChar char="v"/>
            </a:pPr>
            <a:r>
              <a:rPr lang="et-EE" sz="2600" dirty="0"/>
              <a:t>peab olema ellu viidud ja investeeringu tegemist tõendavad dokumendid esitatud </a:t>
            </a:r>
            <a:r>
              <a:rPr lang="et-EE" sz="2600" u="sng" dirty="0"/>
              <a:t>kuue kuu jooksul </a:t>
            </a:r>
            <a:r>
              <a:rPr lang="et-EE" sz="2600" dirty="0"/>
              <a:t>arvates PRIA poolt toetuse esimese osa väljamaksmise otsuse tegemisest</a:t>
            </a:r>
          </a:p>
          <a:p>
            <a:pPr marL="457200" lvl="1" indent="-457200">
              <a:buFont typeface="Wingdings" panose="05000000000000000000" pitchFamily="2" charset="2"/>
              <a:buChar char="v"/>
            </a:pPr>
            <a:r>
              <a:rPr lang="et-EE" sz="2600" dirty="0"/>
              <a:t>peab moodustama vähemalt 75% äriplaanis kavandatud tegevuste maksumusest</a:t>
            </a:r>
          </a:p>
          <a:p>
            <a:pPr marL="457200" lvl="1" indent="-457200">
              <a:buFont typeface="Wingdings" panose="05000000000000000000" pitchFamily="2" charset="2"/>
              <a:buChar char="v"/>
            </a:pPr>
            <a:r>
              <a:rPr lang="et-EE" sz="2600" dirty="0"/>
              <a:t>peab olema tehtud vähemalt 50% ulatuses kogu äriplaanis kavandatud tegevuste maksumusest investeering materiaalsesse varasse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124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Käsitletavad teemad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Milliseid toetusi mesinikud saavad kasutada</a:t>
            </a:r>
          </a:p>
          <a:p>
            <a:r>
              <a:rPr lang="et-EE" dirty="0"/>
              <a:t> Kust leida meetmete kohta lisainfot</a:t>
            </a:r>
          </a:p>
          <a:p>
            <a:r>
              <a:rPr lang="et-EE" dirty="0"/>
              <a:t> Menetluse </a:t>
            </a:r>
            <a:r>
              <a:rPr lang="et-EE" dirty="0" err="1"/>
              <a:t>üldloogika</a:t>
            </a:r>
            <a:endParaRPr lang="et-EE" dirty="0"/>
          </a:p>
          <a:p>
            <a:r>
              <a:rPr lang="et-EE" dirty="0"/>
              <a:t> Taotlemise </a:t>
            </a:r>
            <a:r>
              <a:rPr lang="et-EE" dirty="0" err="1"/>
              <a:t>üldnõuded</a:t>
            </a:r>
            <a:r>
              <a:rPr lang="et-EE" dirty="0"/>
              <a:t> meetme 6.3 näitel</a:t>
            </a:r>
          </a:p>
          <a:p>
            <a:r>
              <a:rPr lang="et-EE" dirty="0"/>
              <a:t> Taotluse esitamisel tehtavad vead</a:t>
            </a:r>
          </a:p>
          <a:p>
            <a:r>
              <a:rPr lang="et-EE" dirty="0"/>
              <a:t> Investeeringu tegemisel tehtavad vead</a:t>
            </a:r>
          </a:p>
        </p:txBody>
      </p:sp>
    </p:spTree>
    <p:extLst>
      <p:ext uri="{BB962C8B-B14F-4D97-AF65-F5344CB8AC3E}">
        <p14:creationId xmlns:p14="http://schemas.microsoft.com/office/powerpoint/2010/main" val="2789491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Taotluse täitmine </a:t>
            </a:r>
            <a:br>
              <a:rPr lang="et-EE" dirty="0">
                <a:solidFill>
                  <a:srgbClr val="00B0F0"/>
                </a:solidFill>
              </a:rPr>
            </a:br>
            <a:r>
              <a:rPr lang="et-EE" dirty="0">
                <a:solidFill>
                  <a:srgbClr val="00B0F0"/>
                </a:solidFill>
              </a:rPr>
              <a:t>(äriplaani lisaandmete samm)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</a:t>
            </a:r>
            <a:r>
              <a:rPr lang="et-EE" b="1" dirty="0"/>
              <a:t>Välja tuleb tuua vabatekstina: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t-EE" dirty="0"/>
              <a:t>Taotleja majandustegevusega seotud riskid ja tegevused nende maandamiseks </a:t>
            </a:r>
            <a:r>
              <a:rPr lang="et-EE" sz="2800" dirty="0"/>
              <a:t>(näiteks majandustegevuse riskid, tootmisriskid, tururiskid, teadmiste puudumisega seotud riskid)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t-EE" sz="3000" dirty="0"/>
              <a:t>Taotleja tegevused keskkonnasäästlikkuse ja ressursitõhususe tagamiseks </a:t>
            </a:r>
          </a:p>
        </p:txBody>
      </p:sp>
    </p:spTree>
    <p:extLst>
      <p:ext uri="{BB962C8B-B14F-4D97-AF65-F5344CB8AC3E}">
        <p14:creationId xmlns:p14="http://schemas.microsoft.com/office/powerpoint/2010/main" val="3765258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Taotluse täitmine - Mesindus </a:t>
            </a:r>
            <a:br>
              <a:rPr lang="et-EE" dirty="0">
                <a:solidFill>
                  <a:srgbClr val="00B0F0"/>
                </a:solidFill>
              </a:rPr>
            </a:br>
            <a:r>
              <a:rPr lang="et-EE" dirty="0">
                <a:solidFill>
                  <a:srgbClr val="00B0F0"/>
                </a:solidFill>
              </a:rPr>
              <a:t>(müügitulu sammu täitmine)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</a:t>
            </a:r>
            <a:r>
              <a:rPr lang="et-EE" b="1" dirty="0"/>
              <a:t>Mesinduse müügitulu jagunemine</a:t>
            </a:r>
          </a:p>
          <a:p>
            <a:r>
              <a:rPr lang="et-EE" sz="2400" dirty="0"/>
              <a:t> Jaotis 4 - </a:t>
            </a:r>
            <a:r>
              <a:rPr lang="et-EE" sz="2400" b="1" dirty="0"/>
              <a:t>Muude eespool nimetamata põllumajandustoodete tootmine k.a mesindus või töötlemine</a:t>
            </a:r>
          </a:p>
          <a:p>
            <a:r>
              <a:rPr lang="et-EE" sz="2400" dirty="0"/>
              <a:t> Alajaotis 4.1 - Põllumajandustoodete tootmine</a:t>
            </a:r>
          </a:p>
          <a:p>
            <a:r>
              <a:rPr lang="et-EE" sz="2400" dirty="0"/>
              <a:t> </a:t>
            </a:r>
            <a:r>
              <a:rPr lang="et-EE" sz="2400" i="1" dirty="0"/>
              <a:t>Toode 4.1.1 - Naturaalne mesi (</a:t>
            </a:r>
            <a:r>
              <a:rPr lang="et-EE" sz="2400" i="1" dirty="0" err="1"/>
              <a:t>rippmenüüst</a:t>
            </a:r>
            <a:r>
              <a:rPr lang="et-EE" sz="2400" i="1" dirty="0"/>
              <a:t>)</a:t>
            </a:r>
          </a:p>
          <a:p>
            <a:r>
              <a:rPr lang="et-EE" sz="2400" dirty="0"/>
              <a:t> Alajaotis 4.2 - Põllumajandustoodete töötlemine</a:t>
            </a:r>
          </a:p>
          <a:p>
            <a:r>
              <a:rPr lang="et-EE" sz="2400" i="1" dirty="0"/>
              <a:t>Toode 4.2.1 – Nt. mesilasemad; mesilaspered; maitsemesi (käsitsi sisestatav)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10892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>
                <a:solidFill>
                  <a:srgbClr val="00B0F0"/>
                </a:solidFill>
              </a:rPr>
              <a:t>Taotluse täitmine - Mesindus </a:t>
            </a:r>
            <a:br>
              <a:rPr lang="et-EE" sz="3200" dirty="0">
                <a:solidFill>
                  <a:srgbClr val="00B0F0"/>
                </a:solidFill>
              </a:rPr>
            </a:br>
            <a:r>
              <a:rPr lang="et-EE" sz="3200" dirty="0">
                <a:solidFill>
                  <a:srgbClr val="00B0F0"/>
                </a:solidFill>
              </a:rPr>
              <a:t>(tegevuste samm) - Ehituse sisestamine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Tegevuste sammu täitmine erineb ehituse puhul olulisel määral meetmete lõikes</a:t>
            </a:r>
          </a:p>
          <a:p>
            <a:r>
              <a:rPr lang="et-EE" dirty="0"/>
              <a:t> 6.3 ning 6.1 sisestatakse ehitus suhteliselt sarnaselt ja lihtsal kujul</a:t>
            </a:r>
          </a:p>
          <a:p>
            <a:r>
              <a:rPr lang="et-EE" dirty="0"/>
              <a:t> 4.1 ehituse sisestamine vastavalt hinnapakkumusele detailsel kujul</a:t>
            </a:r>
          </a:p>
          <a:p>
            <a:r>
              <a:rPr lang="et-EE" dirty="0"/>
              <a:t> </a:t>
            </a:r>
            <a:r>
              <a:rPr lang="et-EE" dirty="0" err="1"/>
              <a:t>Leader</a:t>
            </a:r>
            <a:r>
              <a:rPr lang="et-EE" dirty="0"/>
              <a:t>-meetme ehituse sisestamine keerulisem kui 6.1/6.3, kuid lihtsam kui 4.1</a:t>
            </a:r>
          </a:p>
        </p:txBody>
      </p:sp>
    </p:spTree>
    <p:extLst>
      <p:ext uri="{BB962C8B-B14F-4D97-AF65-F5344CB8AC3E}">
        <p14:creationId xmlns:p14="http://schemas.microsoft.com/office/powerpoint/2010/main" val="2566958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>
                <a:solidFill>
                  <a:srgbClr val="00B0F0"/>
                </a:solidFill>
              </a:rPr>
              <a:t>Taotluse täitmine – Mesindus 6.3 näide</a:t>
            </a:r>
            <a:br>
              <a:rPr lang="et-EE" sz="3200" dirty="0">
                <a:solidFill>
                  <a:srgbClr val="00B0F0"/>
                </a:solidFill>
              </a:rPr>
            </a:br>
            <a:r>
              <a:rPr lang="et-EE" sz="3200" dirty="0">
                <a:solidFill>
                  <a:srgbClr val="00B0F0"/>
                </a:solidFill>
              </a:rPr>
              <a:t>(tegevuste samm) - Ehituse sisestamine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337" y="1665498"/>
            <a:ext cx="6875798" cy="3941589"/>
          </a:xfrm>
        </p:spPr>
        <p:txBody>
          <a:bodyPr/>
          <a:lstStyle/>
          <a:p>
            <a:pPr>
              <a:buNone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3" y="1617538"/>
            <a:ext cx="8316193" cy="439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>
                <a:solidFill>
                  <a:srgbClr val="00B0F0"/>
                </a:solidFill>
              </a:rPr>
              <a:t>Taotluse täitmine – Mesindus 4.1 näide</a:t>
            </a:r>
            <a:br>
              <a:rPr lang="et-EE" sz="3200" dirty="0">
                <a:solidFill>
                  <a:srgbClr val="00B0F0"/>
                </a:solidFill>
              </a:rPr>
            </a:br>
            <a:r>
              <a:rPr lang="et-EE" sz="3200" dirty="0">
                <a:solidFill>
                  <a:srgbClr val="00B0F0"/>
                </a:solidFill>
              </a:rPr>
              <a:t>(tegevuste samm) - Ehituse sisestamine</a:t>
            </a:r>
            <a:endParaRPr lang="et-EE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9" y="1836093"/>
            <a:ext cx="7920037" cy="3869842"/>
          </a:xfrm>
        </p:spPr>
      </p:pic>
    </p:spTree>
    <p:extLst>
      <p:ext uri="{BB962C8B-B14F-4D97-AF65-F5344CB8AC3E}">
        <p14:creationId xmlns:p14="http://schemas.microsoft.com/office/powerpoint/2010/main" val="3863301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>
                <a:solidFill>
                  <a:srgbClr val="00B0F0"/>
                </a:solidFill>
              </a:rPr>
              <a:t>Taotluse täitmine – Mesindus 19.2 näide</a:t>
            </a:r>
            <a:br>
              <a:rPr lang="et-EE" sz="3200" dirty="0">
                <a:solidFill>
                  <a:srgbClr val="00B0F0"/>
                </a:solidFill>
              </a:rPr>
            </a:br>
            <a:r>
              <a:rPr lang="et-EE" sz="3200" dirty="0">
                <a:solidFill>
                  <a:srgbClr val="00B0F0"/>
                </a:solidFill>
              </a:rPr>
              <a:t>(tegevuste samm) - Ehituse sisestamine</a:t>
            </a:r>
            <a:endParaRPr lang="et-EE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7" y="1836093"/>
            <a:ext cx="7920037" cy="2679907"/>
          </a:xfrm>
        </p:spPr>
      </p:pic>
    </p:spTree>
    <p:extLst>
      <p:ext uri="{BB962C8B-B14F-4D97-AF65-F5344CB8AC3E}">
        <p14:creationId xmlns:p14="http://schemas.microsoft.com/office/powerpoint/2010/main" val="1672006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Sagedasemad vead taotluse esitamisel (1) - müügitulu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Omatoodangu müügituluna märgitakse tooted, mis ei ole </a:t>
            </a:r>
            <a:r>
              <a:rPr lang="et-EE" dirty="0">
                <a:solidFill>
                  <a:srgbClr val="00B0F0"/>
                </a:solidFill>
              </a:rPr>
              <a:t>Lisa 1 </a:t>
            </a:r>
            <a:r>
              <a:rPr lang="et-EE" dirty="0"/>
              <a:t>tooted (põllumajandustooted)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t-EE" sz="2800" dirty="0"/>
              <a:t>Näiteks mesilasvaha (kood 1521 90)</a:t>
            </a:r>
          </a:p>
          <a:p>
            <a:r>
              <a:rPr lang="et-EE" dirty="0"/>
              <a:t> Töödeldud tootena märgitakse omatoodanguks </a:t>
            </a:r>
            <a:r>
              <a:rPr lang="et-EE" dirty="0" err="1"/>
              <a:t>sisseostetud</a:t>
            </a:r>
            <a:r>
              <a:rPr lang="et-EE" dirty="0"/>
              <a:t> toorainest valmistatud toode</a:t>
            </a:r>
          </a:p>
          <a:p>
            <a:endParaRPr lang="et-EE" dirty="0"/>
          </a:p>
          <a:p>
            <a:pPr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5690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Sagedasemad vead taotluse esitamisel (2) - müügitulu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Omatoodanguna märgitakse mee müük </a:t>
            </a:r>
            <a:r>
              <a:rPr lang="et-EE" sz="3000" dirty="0"/>
              <a:t>(mesilased on eraisiku nimel või pole registris)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t-EE" dirty="0"/>
              <a:t>Mesilased peavad olema PRIA loomade registris selle ettevõtte nimel, kes toetust taotleb, mitte nt osaniku nimel</a:t>
            </a:r>
          </a:p>
          <a:p>
            <a:r>
              <a:rPr lang="et-EE" dirty="0"/>
              <a:t> </a:t>
            </a:r>
            <a:r>
              <a:rPr lang="et-EE" sz="3000" dirty="0"/>
              <a:t>Omatoodangu müügituluna märgitakse rohkem, kui olemasolevad varad võimaldaks toota</a:t>
            </a:r>
          </a:p>
          <a:p>
            <a:pPr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81706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576013"/>
          </a:xfrm>
        </p:spPr>
        <p:txBody>
          <a:bodyPr/>
          <a:lstStyle/>
          <a:p>
            <a:r>
              <a:rPr lang="et-EE" sz="3000" dirty="0">
                <a:solidFill>
                  <a:srgbClr val="00B0F0"/>
                </a:solidFill>
              </a:rPr>
              <a:t>Lisainfo taotluse esitamisel</a:t>
            </a:r>
            <a:endParaRPr lang="et-E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116013"/>
            <a:ext cx="7920000" cy="5165726"/>
          </a:xfrm>
        </p:spPr>
        <p:txBody>
          <a:bodyPr/>
          <a:lstStyle/>
          <a:p>
            <a:r>
              <a:rPr lang="et-EE" dirty="0"/>
              <a:t> </a:t>
            </a:r>
            <a:r>
              <a:rPr lang="et-EE" sz="2600" dirty="0"/>
              <a:t>Taotleja raamatupidamine peab olema korras, st. taotlusele sisestatud andmed peavad vastama tegelikkusele </a:t>
            </a:r>
            <a:r>
              <a:rPr lang="et-EE" sz="2400" dirty="0"/>
              <a:t>(e-vormile või majandusaasta aruandele)</a:t>
            </a:r>
          </a:p>
          <a:p>
            <a:r>
              <a:rPr lang="et-EE" sz="2800" dirty="0"/>
              <a:t> </a:t>
            </a:r>
            <a:r>
              <a:rPr lang="et-EE" sz="2600" dirty="0">
                <a:solidFill>
                  <a:srgbClr val="00B0F0"/>
                </a:solidFill>
              </a:rPr>
              <a:t>M</a:t>
            </a:r>
            <a:r>
              <a:rPr lang="et-EE" sz="2600" b="1" dirty="0">
                <a:solidFill>
                  <a:srgbClr val="00B0F0"/>
                </a:solidFill>
              </a:rPr>
              <a:t>esindusinventari</a:t>
            </a:r>
            <a:r>
              <a:rPr lang="et-EE" sz="2600" dirty="0"/>
              <a:t> puhul ei ole vaja meetmetes 6.3/6.1 kõiki väikevahendeid eraldi ridadele sisestada (vähendab aega taotluse sisestamisel ja  muutmisel ning maksetaotluse esitamisel)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t-EE" sz="2400" dirty="0"/>
              <a:t>Suuremad mesindusega seotud investeeringud võiks eraldi tegevusridadele välja tuua (nt korpustarud, vurrid, segamismasin, kärje </a:t>
            </a:r>
            <a:r>
              <a:rPr lang="et-EE" sz="2400" dirty="0" err="1"/>
              <a:t>lahtikaanetaja</a:t>
            </a:r>
            <a:r>
              <a:rPr lang="et-EE" sz="2400" dirty="0"/>
              <a:t>, mesilaspered, mesilasemad, mesindushoone)</a:t>
            </a:r>
          </a:p>
          <a:p>
            <a:pPr>
              <a:buNone/>
            </a:pP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913279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Sagedasemad vead kulutuste tegemisel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Taotluses märgitud tegevustega on alustatud enne taotluse esitamist</a:t>
            </a:r>
          </a:p>
          <a:p>
            <a:r>
              <a:rPr lang="et-EE" dirty="0"/>
              <a:t> Kulutused tehakse peale investeeringu tegemise perioodi lõppu </a:t>
            </a:r>
          </a:p>
          <a:p>
            <a:r>
              <a:rPr lang="et-EE" dirty="0"/>
              <a:t> Investeeringud tehakse sularahas</a:t>
            </a:r>
          </a:p>
          <a:p>
            <a:r>
              <a:rPr lang="et-EE" dirty="0"/>
              <a:t> OÜ kulutused tasutakse eraisiku (juhatuse liikme/osaniku) kontolt</a:t>
            </a:r>
          </a:p>
        </p:txBody>
      </p:sp>
    </p:spTree>
    <p:extLst>
      <p:ext uri="{BB962C8B-B14F-4D97-AF65-F5344CB8AC3E}">
        <p14:creationId xmlns:p14="http://schemas.microsoft.com/office/powerpoint/2010/main" val="200905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Milliseid toetusi mesinikud saavad kasutada (1)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</a:t>
            </a:r>
            <a:r>
              <a:rPr lang="et-EE" b="1" dirty="0">
                <a:solidFill>
                  <a:srgbClr val="00B0F0"/>
                </a:solidFill>
              </a:rPr>
              <a:t>Meede 6.1 </a:t>
            </a:r>
            <a:r>
              <a:rPr lang="et-EE" dirty="0"/>
              <a:t>(alustavad ettevõtted)</a:t>
            </a:r>
          </a:p>
          <a:p>
            <a:r>
              <a:rPr lang="et-EE" dirty="0"/>
              <a:t> </a:t>
            </a:r>
            <a:r>
              <a:rPr lang="et-EE" b="1" dirty="0">
                <a:solidFill>
                  <a:srgbClr val="00B0F0"/>
                </a:solidFill>
              </a:rPr>
              <a:t>Meede 6.3 </a:t>
            </a:r>
            <a:r>
              <a:rPr lang="et-EE" dirty="0"/>
              <a:t>(2 </a:t>
            </a:r>
            <a:r>
              <a:rPr lang="et-EE" dirty="0" err="1"/>
              <a:t>maj.a</a:t>
            </a:r>
            <a:r>
              <a:rPr lang="et-EE" dirty="0"/>
              <a:t> tegutsenud, müügitulu eelneval majandusaastal vahemikus 4 000 – 14 000 eurot)</a:t>
            </a:r>
          </a:p>
          <a:p>
            <a:r>
              <a:rPr lang="et-EE" dirty="0"/>
              <a:t> </a:t>
            </a:r>
            <a:r>
              <a:rPr lang="et-EE" b="1" dirty="0">
                <a:solidFill>
                  <a:srgbClr val="00B0F0"/>
                </a:solidFill>
              </a:rPr>
              <a:t>Meede 4.1 </a:t>
            </a:r>
            <a:r>
              <a:rPr lang="et-EE" dirty="0"/>
              <a:t>(2 </a:t>
            </a:r>
            <a:r>
              <a:rPr lang="et-EE" dirty="0" err="1"/>
              <a:t>maj.a</a:t>
            </a:r>
            <a:r>
              <a:rPr lang="et-EE" dirty="0"/>
              <a:t> tegutsenud, müügitulu eelneval </a:t>
            </a:r>
            <a:r>
              <a:rPr lang="et-EE" dirty="0" err="1"/>
              <a:t>maj.a</a:t>
            </a:r>
            <a:r>
              <a:rPr lang="et-EE" dirty="0"/>
              <a:t> üle 14 000 euro)</a:t>
            </a:r>
          </a:p>
          <a:p>
            <a:r>
              <a:rPr lang="et-EE" dirty="0"/>
              <a:t> </a:t>
            </a:r>
            <a:r>
              <a:rPr lang="et-EE" b="1" dirty="0" err="1">
                <a:solidFill>
                  <a:srgbClr val="00B0F0"/>
                </a:solidFill>
              </a:rPr>
              <a:t>Leader</a:t>
            </a:r>
            <a:r>
              <a:rPr lang="et-EE" b="1" dirty="0">
                <a:solidFill>
                  <a:srgbClr val="00B0F0"/>
                </a:solidFill>
              </a:rPr>
              <a:t>-meede</a:t>
            </a:r>
            <a:r>
              <a:rPr lang="et-EE" dirty="0"/>
              <a:t> (</a:t>
            </a:r>
            <a:r>
              <a:rPr lang="et-EE" dirty="0" err="1"/>
              <a:t>teg.grupp</a:t>
            </a:r>
            <a:r>
              <a:rPr lang="et-EE" dirty="0"/>
              <a:t> võib piirata lisanõuetega)</a:t>
            </a:r>
          </a:p>
        </p:txBody>
      </p:sp>
    </p:spTree>
    <p:extLst>
      <p:ext uri="{BB962C8B-B14F-4D97-AF65-F5344CB8AC3E}">
        <p14:creationId xmlns:p14="http://schemas.microsoft.com/office/powerpoint/2010/main" val="4235565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Sagedasemad vead kulutuste tegemisel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Ostetakse netilehelt (nt </a:t>
            </a:r>
            <a:r>
              <a:rPr lang="et-EE" dirty="0" err="1"/>
              <a:t>aliexpress</a:t>
            </a:r>
            <a:r>
              <a:rPr lang="et-EE" dirty="0"/>
              <a:t>), arve puudub/arvet pole võimalik ka saada</a:t>
            </a:r>
          </a:p>
          <a:p>
            <a:r>
              <a:rPr lang="et-EE" dirty="0"/>
              <a:t> Ostetakse masinaid/seadmeid, mida pole taotlusele märgitud ja mida pole hinnatud</a:t>
            </a:r>
          </a:p>
          <a:p>
            <a:r>
              <a:rPr lang="et-EE" dirty="0"/>
              <a:t> </a:t>
            </a:r>
            <a:r>
              <a:rPr lang="et-EE" sz="3000" dirty="0"/>
              <a:t>Lubatakse osta põllumajandusmaad, kuid menetluses hiljem selgub, et ostetud kinnistu ei ole täies mahus põllumajandusmaa</a:t>
            </a:r>
          </a:p>
        </p:txBody>
      </p:sp>
    </p:spTree>
    <p:extLst>
      <p:ext uri="{BB962C8B-B14F-4D97-AF65-F5344CB8AC3E}">
        <p14:creationId xmlns:p14="http://schemas.microsoft.com/office/powerpoint/2010/main" val="843267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9" y="467941"/>
            <a:ext cx="7920000" cy="504005"/>
          </a:xfrm>
        </p:spPr>
        <p:txBody>
          <a:bodyPr/>
          <a:lstStyle/>
          <a:p>
            <a:r>
              <a:rPr lang="et-EE" sz="3000" dirty="0">
                <a:solidFill>
                  <a:srgbClr val="00B0F0"/>
                </a:solidFill>
              </a:rPr>
              <a:t>Üldised vead</a:t>
            </a:r>
            <a:endParaRPr lang="et-E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971947"/>
            <a:ext cx="7920000" cy="5309792"/>
          </a:xfrm>
        </p:spPr>
        <p:txBody>
          <a:bodyPr/>
          <a:lstStyle/>
          <a:p>
            <a:r>
              <a:rPr lang="et-EE" sz="2400" dirty="0"/>
              <a:t> Tehakse taotlusele muudatus, mille tulemusena pole enam 50% investeeringu nõue täidetud (6.1/6.3)</a:t>
            </a:r>
          </a:p>
          <a:p>
            <a:r>
              <a:rPr lang="et-EE" sz="2400" dirty="0"/>
              <a:t> Ise ehitamisel ei tunta üldiselt seadust (nt puudub ehitusluba/kasutusluba)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t-EE" sz="2000" dirty="0"/>
              <a:t>Kuigi PRIA osades meetmetes ei nõua (6.1/6.3) ehitusluba või kasutusluba, ei ole võimalik nende puudumisel hoonet võtta sihipärasesse kasutusse </a:t>
            </a:r>
          </a:p>
          <a:p>
            <a:r>
              <a:rPr lang="et-EE" sz="2400" dirty="0"/>
              <a:t> Ei esitata teadmatusest maksetaotlust </a:t>
            </a:r>
          </a:p>
          <a:p>
            <a:r>
              <a:rPr lang="et-EE" sz="2400" dirty="0"/>
              <a:t> Ei vastata järelepärimistele või ka telefonile, sest taotleja ei loe kas iga päev meile või on meiliaadress või telefoninumber muutunud</a:t>
            </a:r>
          </a:p>
          <a:p>
            <a:pPr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779668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7200000" cy="1188293"/>
          </a:xfrm>
        </p:spPr>
        <p:txBody>
          <a:bodyPr/>
          <a:lstStyle/>
          <a:p>
            <a:r>
              <a:rPr lang="et-EE" dirty="0"/>
              <a:t>Aitäh!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31417" y="4500389"/>
            <a:ext cx="7200000" cy="1728000"/>
          </a:xfrm>
        </p:spPr>
        <p:txBody>
          <a:bodyPr/>
          <a:lstStyle/>
          <a:p>
            <a:r>
              <a:rPr lang="et-EE" dirty="0"/>
              <a:t>Kairi Rosenthal</a:t>
            </a:r>
          </a:p>
          <a:p>
            <a:r>
              <a:rPr lang="et-EE" dirty="0"/>
              <a:t>kairi.rosenthal@pria.ee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5546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Milliseid toetusi mesinikud saavad kasutada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</a:t>
            </a:r>
            <a:r>
              <a:rPr lang="et-EE" b="1" dirty="0">
                <a:solidFill>
                  <a:srgbClr val="00B0F0"/>
                </a:solidFill>
              </a:rPr>
              <a:t>Meede 6.1 </a:t>
            </a:r>
            <a:r>
              <a:rPr lang="et-EE" dirty="0"/>
              <a:t>(alustava noore ettevõtja toetus (kuni 40 a (k.a.))</a:t>
            </a:r>
          </a:p>
          <a:p>
            <a:r>
              <a:rPr lang="et-EE" dirty="0"/>
              <a:t> Investeeringu osa peab olema vähemalt 50% kogumaksumusest</a:t>
            </a:r>
          </a:p>
          <a:p>
            <a:r>
              <a:rPr lang="et-EE" dirty="0"/>
              <a:t> Lubatud on ehitada ka ise, kui ostetud materjali kasutamine on kindlakstehtav</a:t>
            </a:r>
          </a:p>
          <a:p>
            <a:r>
              <a:rPr lang="et-EE" dirty="0"/>
              <a:t> Hinnapakkumused pole nõutud</a:t>
            </a:r>
          </a:p>
        </p:txBody>
      </p:sp>
    </p:spTree>
    <p:extLst>
      <p:ext uri="{BB962C8B-B14F-4D97-AF65-F5344CB8AC3E}">
        <p14:creationId xmlns:p14="http://schemas.microsoft.com/office/powerpoint/2010/main" val="141275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Milliseid toetusi mesinikud saavad kasutada (3)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</a:t>
            </a:r>
            <a:r>
              <a:rPr lang="et-EE" b="1" dirty="0">
                <a:solidFill>
                  <a:srgbClr val="00B0F0"/>
                </a:solidFill>
              </a:rPr>
              <a:t>Meede 6.3 </a:t>
            </a:r>
            <a:r>
              <a:rPr lang="et-EE" dirty="0"/>
              <a:t>(väikeste </a:t>
            </a:r>
            <a:r>
              <a:rPr lang="et-EE" dirty="0" err="1"/>
              <a:t>põllumajandus-ettevõtete</a:t>
            </a:r>
            <a:r>
              <a:rPr lang="et-EE" dirty="0"/>
              <a:t> arendamise toetus)</a:t>
            </a:r>
          </a:p>
          <a:p>
            <a:r>
              <a:rPr lang="et-EE" dirty="0"/>
              <a:t> Üldine tutvustus hiljem saabuva taotlusvooru näitel (07.04 – 14.04.2021)</a:t>
            </a:r>
          </a:p>
          <a:p>
            <a:r>
              <a:rPr lang="et-EE" dirty="0"/>
              <a:t>Hinnapakkumused pole nõutud</a:t>
            </a:r>
          </a:p>
          <a:p>
            <a:r>
              <a:rPr lang="et-EE" dirty="0"/>
              <a:t> Võib ka ise ehitada (kui materjali kasutamine  on hiljem tuvastatav)</a:t>
            </a:r>
          </a:p>
          <a:p>
            <a:pPr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1715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Milliseid toetusi mesinikud saavad kasutada (4)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</a:t>
            </a:r>
            <a:r>
              <a:rPr lang="et-EE" b="1" dirty="0">
                <a:solidFill>
                  <a:srgbClr val="00B0F0"/>
                </a:solidFill>
              </a:rPr>
              <a:t>Meede 4.1 </a:t>
            </a:r>
            <a:r>
              <a:rPr lang="et-EE" dirty="0"/>
              <a:t>(tulemuslikkuse parandamise investeeringutoetus)</a:t>
            </a:r>
          </a:p>
          <a:p>
            <a:r>
              <a:rPr lang="et-EE" sz="2800" dirty="0"/>
              <a:t> Lubatud ehitamine, põllumajandusseadmete ning põllumajandustehnika ost</a:t>
            </a:r>
          </a:p>
          <a:p>
            <a:r>
              <a:rPr lang="et-EE" sz="2800" dirty="0"/>
              <a:t> Nõutud võrreldavad hinnapakkumused</a:t>
            </a:r>
          </a:p>
          <a:p>
            <a:r>
              <a:rPr lang="et-EE" sz="2800" dirty="0"/>
              <a:t> Ehitamisel maa omandis või hoonestusõigus</a:t>
            </a:r>
          </a:p>
          <a:p>
            <a:r>
              <a:rPr lang="et-EE" sz="2800" dirty="0"/>
              <a:t> Ehitamisel vajalik põhiprojekt ja ehitusluba</a:t>
            </a:r>
          </a:p>
          <a:p>
            <a:r>
              <a:rPr lang="et-EE" sz="2800" dirty="0"/>
              <a:t> Seadmete soetamisel hoone rendileping</a:t>
            </a:r>
          </a:p>
          <a:p>
            <a:pPr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3472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Milliseid toetusi mesinikud saavad </a:t>
            </a:r>
            <a:r>
              <a:rPr lang="et-EE">
                <a:solidFill>
                  <a:srgbClr val="00B0F0"/>
                </a:solidFill>
              </a:rPr>
              <a:t>kasutada (5)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</a:t>
            </a:r>
            <a:r>
              <a:rPr lang="et-EE" b="1" dirty="0" err="1">
                <a:solidFill>
                  <a:srgbClr val="00B0F0"/>
                </a:solidFill>
              </a:rPr>
              <a:t>Leader</a:t>
            </a:r>
            <a:r>
              <a:rPr lang="et-EE" b="1" dirty="0">
                <a:solidFill>
                  <a:srgbClr val="00B0F0"/>
                </a:solidFill>
              </a:rPr>
              <a:t>-meede</a:t>
            </a:r>
            <a:r>
              <a:rPr lang="et-EE" dirty="0"/>
              <a:t> </a:t>
            </a:r>
            <a:r>
              <a:rPr lang="et-EE" sz="2800" dirty="0"/>
              <a:t>(meede 19.2, projektitoetus)</a:t>
            </a:r>
          </a:p>
          <a:p>
            <a:r>
              <a:rPr lang="et-EE" dirty="0"/>
              <a:t> Toetust saab taotleda nii ehitamiseks kui seadmete/inventari ostuks</a:t>
            </a:r>
          </a:p>
          <a:p>
            <a:r>
              <a:rPr lang="et-EE" dirty="0"/>
              <a:t> Taotlusi hindab esimesena tegevusgrupp</a:t>
            </a:r>
          </a:p>
          <a:p>
            <a:r>
              <a:rPr lang="et-EE" dirty="0"/>
              <a:t> Tegevusgrupp võib sätestada täiendavad tingimused lisaks määrusele</a:t>
            </a:r>
          </a:p>
          <a:p>
            <a:r>
              <a:rPr lang="et-EE" dirty="0"/>
              <a:t> </a:t>
            </a:r>
            <a:r>
              <a:rPr lang="et-EE" sz="2800" dirty="0"/>
              <a:t>Infot ja nõustamist pakub samuti tegevusgrupp</a:t>
            </a:r>
          </a:p>
        </p:txBody>
      </p:sp>
    </p:spTree>
    <p:extLst>
      <p:ext uri="{BB962C8B-B14F-4D97-AF65-F5344CB8AC3E}">
        <p14:creationId xmlns:p14="http://schemas.microsoft.com/office/powerpoint/2010/main" val="37490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Kust leida meetmete kohta lisainfot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Kõikide meetmete kohta leiab infot PRIA kodulehelt (</a:t>
            </a:r>
            <a:r>
              <a:rPr lang="et-EE" dirty="0">
                <a:hlinkClick r:id="rId2"/>
              </a:rPr>
              <a:t>www.pria.ee</a:t>
            </a:r>
            <a:r>
              <a:rPr lang="et-EE" dirty="0"/>
              <a:t>) trükkides meetme nime otsingukasti. </a:t>
            </a:r>
          </a:p>
          <a:p>
            <a:r>
              <a:rPr lang="et-EE" dirty="0"/>
              <a:t> Kõige esimesena kuvatakse viimane lõppenud (või kohe algav) taotlusvoor </a:t>
            </a:r>
          </a:p>
          <a:p>
            <a:r>
              <a:rPr lang="et-EE" dirty="0"/>
              <a:t> Meetmete voorud on eristatud aastaarvudega</a:t>
            </a:r>
          </a:p>
          <a:p>
            <a:pPr>
              <a:buNone/>
            </a:pPr>
            <a:r>
              <a:rPr lang="et-E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7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B0F0"/>
                </a:solidFill>
              </a:rPr>
              <a:t>Menetluse </a:t>
            </a:r>
            <a:r>
              <a:rPr lang="et-EE" dirty="0" err="1">
                <a:solidFill>
                  <a:srgbClr val="00B0F0"/>
                </a:solidFill>
              </a:rPr>
              <a:t>üldloogika</a:t>
            </a:r>
            <a:endParaRPr lang="et-E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188021"/>
            <a:ext cx="7920000" cy="5093717"/>
          </a:xfrm>
        </p:spPr>
        <p:txBody>
          <a:bodyPr/>
          <a:lstStyle/>
          <a:p>
            <a:r>
              <a:rPr lang="et-EE" dirty="0"/>
              <a:t> </a:t>
            </a:r>
            <a:r>
              <a:rPr lang="et-EE" sz="2600" dirty="0"/>
              <a:t>Toetuse taotlemine (taotlusvoor)</a:t>
            </a:r>
          </a:p>
          <a:p>
            <a:r>
              <a:rPr lang="et-EE" sz="2600" dirty="0"/>
              <a:t> Taotluste hindamine/ tulemused kodulehele</a:t>
            </a:r>
          </a:p>
          <a:p>
            <a:r>
              <a:rPr lang="et-EE" sz="2600" dirty="0"/>
              <a:t> Taotluste menetlemine</a:t>
            </a:r>
          </a:p>
          <a:p>
            <a:r>
              <a:rPr lang="et-EE" sz="2600" dirty="0"/>
              <a:t> Toetuse määramine/maksmine</a:t>
            </a:r>
          </a:p>
          <a:p>
            <a:r>
              <a:rPr lang="et-EE" sz="2600" dirty="0"/>
              <a:t> Investeeringu elluviimine</a:t>
            </a:r>
          </a:p>
          <a:p>
            <a:r>
              <a:rPr lang="et-EE" sz="2600" dirty="0"/>
              <a:t> Kulutuste aruande/maksetaotlus(t)e esitamine</a:t>
            </a:r>
          </a:p>
          <a:p>
            <a:r>
              <a:rPr lang="et-EE" sz="2600" dirty="0"/>
              <a:t> Sihipärane kasutus järelevalveperioodil</a:t>
            </a:r>
          </a:p>
          <a:p>
            <a:r>
              <a:rPr lang="et-EE" sz="2600" dirty="0"/>
              <a:t> Aktiivse põllumajandustootja nõude kontroll </a:t>
            </a:r>
            <a:r>
              <a:rPr lang="et-EE" sz="2400" dirty="0"/>
              <a:t>(6.1/6.3)</a:t>
            </a:r>
          </a:p>
          <a:p>
            <a:r>
              <a:rPr lang="et-EE" sz="2600" dirty="0"/>
              <a:t> Järelevalveperioodi ja kohustuste lõppemine</a:t>
            </a:r>
          </a:p>
        </p:txBody>
      </p:sp>
    </p:spTree>
    <p:extLst>
      <p:ext uri="{BB962C8B-B14F-4D97-AF65-F5344CB8AC3E}">
        <p14:creationId xmlns:p14="http://schemas.microsoft.com/office/powerpoint/2010/main" val="271343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4AF5E7DAC753448A6776A6DFC447E7" ma:contentTypeVersion="3" ma:contentTypeDescription="Loo uus dokument" ma:contentTypeScope="" ma:versionID="92d4090c8b714bce82386fd00ab8c593">
  <xsd:schema xmlns:xsd="http://www.w3.org/2001/XMLSchema" xmlns:xs="http://www.w3.org/2001/XMLSchema" xmlns:p="http://schemas.microsoft.com/office/2006/metadata/properties" xmlns:ns1="http://schemas.microsoft.com/sharepoint/v3" xmlns:ns2="3410f2f2-765d-4900-8d03-53dc21573ea2" targetNamespace="http://schemas.microsoft.com/office/2006/metadata/properties" ma:root="true" ma:fieldsID="ffb5ac83d6f438855295fc0c9f3677aa" ns1:_="" ns2:_="">
    <xsd:import namespace="http://schemas.microsoft.com/sharepoint/v3"/>
    <xsd:import namespace="3410f2f2-765d-4900-8d03-53dc21573ea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astamise alguskuupäev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astamise lõppkuupäev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0f2f2-765d-4900-8d03-53dc21573e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Ühiskasutuse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1FE14C-AAE7-4FD4-ACA4-5FDF9DAC06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410f2f2-765d-4900-8d03-53dc21573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36A73E-DA97-4307-8FA5-19B104DDB802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3410f2f2-765d-4900-8d03-53dc21573ea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0F07003-C574-4240-BC1E-DA4A5151A8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1527</Words>
  <Application>Microsoft Office PowerPoint</Application>
  <PresentationFormat>Custom</PresentationFormat>
  <Paragraphs>175</Paragraphs>
  <Slides>32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Roboto Condensed</vt:lpstr>
      <vt:lpstr>Times New Roman</vt:lpstr>
      <vt:lpstr>Wingdings</vt:lpstr>
      <vt:lpstr>Office Theme</vt:lpstr>
      <vt:lpstr>PRIA toetustest mesinikele</vt:lpstr>
      <vt:lpstr>Käsitletavad teemad</vt:lpstr>
      <vt:lpstr>Milliseid toetusi mesinikud saavad kasutada (1) </vt:lpstr>
      <vt:lpstr>Milliseid toetusi mesinikud saavad kasutada (2)</vt:lpstr>
      <vt:lpstr>Milliseid toetusi mesinikud saavad kasutada (3)</vt:lpstr>
      <vt:lpstr>Milliseid toetusi mesinikud saavad kasutada (4) </vt:lpstr>
      <vt:lpstr>Milliseid toetusi mesinikud saavad kasutada (5)</vt:lpstr>
      <vt:lpstr>Kust leida meetmete kohta lisainfot </vt:lpstr>
      <vt:lpstr>Menetluse üldloogika</vt:lpstr>
      <vt:lpstr>Meede 6.3 – taotlusvoor 07.04 – 14.04.2021</vt:lpstr>
      <vt:lpstr>Toetust saab taotleda ettevõtja, …</vt:lpstr>
      <vt:lpstr>Summad ja hindamine</vt:lpstr>
      <vt:lpstr>Nõuded toetuse taotlejale</vt:lpstr>
      <vt:lpstr>Toetatavad tegevused</vt:lpstr>
      <vt:lpstr>Materiaalne vara, sh bioloogiline vara</vt:lpstr>
      <vt:lpstr>Muu tegevus</vt:lpstr>
      <vt:lpstr>Materiaalse vara defineerimise mõistete selgitused</vt:lpstr>
      <vt:lpstr>Investeeringu tegemine (1)</vt:lpstr>
      <vt:lpstr>Investeeringu tegemine (2)</vt:lpstr>
      <vt:lpstr>Taotluse täitmine  (äriplaani lisaandmete samm)</vt:lpstr>
      <vt:lpstr>Taotluse täitmine - Mesindus  (müügitulu sammu täitmine)</vt:lpstr>
      <vt:lpstr>Taotluse täitmine - Mesindus  (tegevuste samm) - Ehituse sisestamine</vt:lpstr>
      <vt:lpstr>Taotluse täitmine – Mesindus 6.3 näide (tegevuste samm) - Ehituse sisestamine</vt:lpstr>
      <vt:lpstr>Taotluse täitmine – Mesindus 4.1 näide (tegevuste samm) - Ehituse sisestamine</vt:lpstr>
      <vt:lpstr>Taotluse täitmine – Mesindus 19.2 näide (tegevuste samm) - Ehituse sisestamine</vt:lpstr>
      <vt:lpstr>Sagedasemad vead taotluse esitamisel (1) - müügitulu</vt:lpstr>
      <vt:lpstr>Sagedasemad vead taotluse esitamisel (2) - müügitulu</vt:lpstr>
      <vt:lpstr>Lisainfo taotluse esitamisel</vt:lpstr>
      <vt:lpstr>Sagedasemad vead kulutuste tegemisel (1) </vt:lpstr>
      <vt:lpstr>Sagedasemad vead kulutuste tegemisel (2)</vt:lpstr>
      <vt:lpstr>Üldised vead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2021-03-08T14:39:44Z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0x010100064AF5E7DAC753448A6776A6DFC447E7</vt:lpwstr>
  </property>
</Properties>
</file>