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9"/>
  </p:notesMasterIdLst>
  <p:handoutMasterIdLst>
    <p:handoutMasterId r:id="rId10"/>
  </p:handoutMasterIdLst>
  <p:sldIdLst>
    <p:sldId id="391" r:id="rId5"/>
    <p:sldId id="392" r:id="rId6"/>
    <p:sldId id="393" r:id="rId7"/>
    <p:sldId id="3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D2E447-2E31-49C8-90A6-E99F36845AA7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9CFA87A-470E-448C-982F-08C157688E32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9098DB6-1C06-4AD4-8C48-6C1AA2BC9661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43040ED9-B2B9-41E5-BF62-A39BB7598684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CE42D3-3E9B-4A96-8BB1-A244CF8EAAD0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459FBC9-D5BE-4B96-A7F1-DD2A7519D0EF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791E6A-0F68-49FB-B751-8AA216BB87BF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4157E0C6-560C-4AD6-BF0C-A7191A2DC972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454D26AB-2D0C-41BE-89F0-D6FD26845587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157DEB7E-A99D-4443-B035-EBB0B317A11C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kak.ee/toopakkumised/mesinduskursus-algajatele-2#mesinduskursus_algajate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2826" y="2116182"/>
            <a:ext cx="8305800" cy="1514019"/>
          </a:xfrm>
        </p:spPr>
        <p:txBody>
          <a:bodyPr/>
          <a:lstStyle/>
          <a:p>
            <a:r>
              <a:rPr lang="et-EE" sz="4000" dirty="0">
                <a:latin typeface="Arial" panose="020B0604020202020204" pitchFamily="34" charset="0"/>
                <a:cs typeface="Arial" panose="020B0604020202020204" pitchFamily="34" charset="0"/>
              </a:rPr>
              <a:t>Mesindusprogramm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(2020-2022)</a:t>
            </a:r>
            <a:endParaRPr lang="et-E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t-EE" sz="3600" dirty="0">
                <a:latin typeface="+mj-lt"/>
              </a:rPr>
              <a:t>Liina Maasik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44F512-2B87-44F0-B332-357DDC881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15" y="5673812"/>
            <a:ext cx="1371719" cy="9205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B8BF31-22D9-4776-B388-2C7B600B9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2099" y="5509206"/>
            <a:ext cx="114005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0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DFC7-CE66-4A49-965D-5E26718AD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Mesinikule suunatud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9962F-74DB-48D9-A525-C43444E802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2609532"/>
            <a:ext cx="5986506" cy="1079235"/>
          </a:xfrm>
        </p:spPr>
        <p:txBody>
          <a:bodyPr/>
          <a:lstStyle/>
          <a:p>
            <a:r>
              <a:rPr lang="et-EE" dirty="0"/>
              <a:t>Mesinikel on võimalus pöörduda usaldusmesinike poole nõu ja abi saamiseks, mesilasperedest proovide võtmiseks</a:t>
            </a:r>
          </a:p>
          <a:p>
            <a:r>
              <a:rPr lang="et-EE" dirty="0"/>
              <a:t>Kontaktid leitavad MP veebilehelt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F219F8-7AD0-4A58-912A-62EC0F0175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2055521"/>
            <a:ext cx="5581649" cy="378802"/>
          </a:xfrm>
        </p:spPr>
        <p:txBody>
          <a:bodyPr/>
          <a:lstStyle/>
          <a:p>
            <a:r>
              <a:rPr lang="fi-FI" dirty="0"/>
              <a:t>Mesinike nõustamine</a:t>
            </a:r>
            <a:r>
              <a:rPr lang="et-EE" dirty="0"/>
              <a:t> usaldusmesinike poolt</a:t>
            </a:r>
            <a:endParaRPr lang="fi-FI" dirty="0"/>
          </a:p>
          <a:p>
            <a:endParaRPr lang="fi-FI" dirty="0"/>
          </a:p>
          <a:p>
            <a:endParaRPr lang="et-E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A9B9F38-2596-4BBA-A7F5-554795AC3D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225077"/>
            <a:ext cx="4343400" cy="753860"/>
          </a:xfrm>
        </p:spPr>
        <p:txBody>
          <a:bodyPr/>
          <a:lstStyle/>
          <a:p>
            <a:r>
              <a:rPr lang="et-EE" dirty="0"/>
              <a:t>Info on üleval MP veebilehel</a:t>
            </a:r>
          </a:p>
          <a:p>
            <a:r>
              <a:rPr lang="et-EE" dirty="0"/>
              <a:t>Kui piirangud lõpevad on võimalik teabepäevadega jätkata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CBC46-A2FB-4918-90AA-EEB47786D5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64023" y="4412313"/>
            <a:ext cx="3226978" cy="782622"/>
          </a:xfrm>
        </p:spPr>
        <p:txBody>
          <a:bodyPr/>
          <a:lstStyle/>
          <a:p>
            <a:r>
              <a:rPr lang="fi-FI" dirty="0"/>
              <a:t>Piirkondlikud ja spetsialiseeritud teabepäevad</a:t>
            </a:r>
          </a:p>
          <a:p>
            <a:endParaRPr lang="et-E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6C0BA3-B644-4492-B31D-3375F4CDC7A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72149" y="4802049"/>
            <a:ext cx="4657723" cy="946547"/>
          </a:xfrm>
        </p:spPr>
        <p:txBody>
          <a:bodyPr/>
          <a:lstStyle/>
          <a:p>
            <a:r>
              <a:rPr lang="et-EE" dirty="0"/>
              <a:t>Valminud on õppefilm Taruraamide töötlemine seebikiviga</a:t>
            </a:r>
          </a:p>
          <a:p>
            <a:r>
              <a:rPr lang="et-EE" dirty="0"/>
              <a:t>Film on kättesaadav MP kodulehel</a:t>
            </a:r>
          </a:p>
          <a:p>
            <a:r>
              <a:rPr lang="et-EE" dirty="0"/>
              <a:t>Seal on ka eelnevatel aastatel valminud filmid</a:t>
            </a:r>
            <a:endParaRPr lang="fi-FI" dirty="0"/>
          </a:p>
          <a:p>
            <a:endParaRPr lang="et-E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8DDB1D-86B5-4495-B8FC-822A0F2DAD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2149" y="4405026"/>
            <a:ext cx="5095876" cy="389736"/>
          </a:xfrm>
        </p:spPr>
        <p:txBody>
          <a:bodyPr/>
          <a:lstStyle/>
          <a:p>
            <a:r>
              <a:rPr lang="sv-SE" dirty="0"/>
              <a:t>Praktilised õppepäevad ja videomaterjalid 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51850FCE-A4CA-41FA-ABB4-08626D5A550E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43040ED9-B2B9-41E5-BF62-A39BB7598684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034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8911F-0EFA-4441-895D-27C89C75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Mesinikule suunatud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CB545-2DC6-4081-BAD4-0D45EC1075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64023" y="2524382"/>
            <a:ext cx="5217702" cy="1361818"/>
          </a:xfrm>
        </p:spPr>
        <p:txBody>
          <a:bodyPr/>
          <a:lstStyle/>
          <a:p>
            <a:r>
              <a:rPr lang="et-EE" dirty="0"/>
              <a:t>Algajate kursused korraldab Kopli Ametikool, koolituste algus 26.04. Teave koolituste kohta on kooli kodulehel olemas. Kõik huvilised on oodatud osalema. </a:t>
            </a:r>
            <a:endParaRPr lang="fi-FI" dirty="0"/>
          </a:p>
          <a:p>
            <a:r>
              <a:rPr lang="et-EE" dirty="0"/>
              <a:t> </a:t>
            </a:r>
            <a:r>
              <a:rPr lang="et-EE" dirty="0">
                <a:hlinkClick r:id="rId2"/>
              </a:rPr>
              <a:t>https://www.tkak.ee/toopakkumised/mesinduskursus-algajatele-2#mesinduskursus_algajatele</a:t>
            </a:r>
            <a:endParaRPr lang="et-EE" dirty="0"/>
          </a:p>
          <a:p>
            <a:endParaRPr lang="et-E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5C665-2ECF-428E-82A0-DD47B5B74D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63012" y="2073888"/>
            <a:ext cx="2571749" cy="615301"/>
          </a:xfrm>
        </p:spPr>
        <p:txBody>
          <a:bodyPr/>
          <a:lstStyle/>
          <a:p>
            <a:r>
              <a:rPr lang="et-EE" dirty="0"/>
              <a:t>Mesinduskursused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8AE346-F730-4A93-9B22-7C86A791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2292" y="4397805"/>
            <a:ext cx="3899489" cy="383745"/>
          </a:xfrm>
        </p:spPr>
        <p:txBody>
          <a:bodyPr/>
          <a:lstStyle/>
          <a:p>
            <a:r>
              <a:rPr lang="et-EE" dirty="0"/>
              <a:t>Mesilaste haiguste analüüs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B12C34-27F9-4AE0-B65B-48F9E454DC0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8119" y="4971316"/>
            <a:ext cx="3899489" cy="1058629"/>
          </a:xfrm>
        </p:spPr>
        <p:txBody>
          <a:bodyPr/>
          <a:lstStyle/>
          <a:p>
            <a:r>
              <a:rPr lang="et-EE" dirty="0"/>
              <a:t>Piirkondlikele seltsidele on plaanis märtsi kuu jooksul laiali jagada mesinduskalendrid</a:t>
            </a:r>
          </a:p>
          <a:p>
            <a:endParaRPr lang="et-EE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BD403241-6318-40CA-ADA3-9605839911AF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43040ED9-B2B9-41E5-BF62-A39BB7598684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387E68F-85E9-4342-9234-67FF838FD3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64023" y="4435939"/>
            <a:ext cx="2133600" cy="466204"/>
          </a:xfrm>
        </p:spPr>
        <p:txBody>
          <a:bodyPr/>
          <a:lstStyle/>
          <a:p>
            <a:r>
              <a:rPr lang="et-EE" dirty="0"/>
              <a:t>Teabematerjalid </a:t>
            </a:r>
          </a:p>
          <a:p>
            <a:endParaRPr lang="et-EE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AFABDE62-26BB-463A-B530-241ECA5A7EF2}"/>
              </a:ext>
            </a:extLst>
          </p:cNvPr>
          <p:cNvSpPr txBox="1">
            <a:spLocks/>
          </p:cNvSpPr>
          <p:nvPr/>
        </p:nvSpPr>
        <p:spPr>
          <a:xfrm>
            <a:off x="5356769" y="4920308"/>
            <a:ext cx="6101806" cy="8232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dirty="0"/>
              <a:t>Mesinikel palume hukkunud perede korral pöörduda usaldusmesinike poole, kes võtavad hukkunud perest analüüsid ja saadab laborisse. Saate selgust, mis võis perega juhtuda. Kasutage seda võimalust julgemini!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6944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4028A-EEAA-4E1C-B53A-DE21335C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Mesinikule suunatud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38BD0-09DC-45FE-AF44-AC1DBF8A31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1075" y="2487906"/>
            <a:ext cx="4762500" cy="762756"/>
          </a:xfrm>
        </p:spPr>
        <p:txBody>
          <a:bodyPr/>
          <a:lstStyle/>
          <a:p>
            <a:r>
              <a:rPr lang="et-EE" dirty="0"/>
              <a:t>50 mee proovi analüüs on kättesaadav MP lehel</a:t>
            </a:r>
          </a:p>
          <a:p>
            <a:r>
              <a:rPr lang="et-EE" dirty="0"/>
              <a:t>Teostati HMF analüüs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3C72E-FB66-4783-8ACA-FF6C117C83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64022" y="1977292"/>
            <a:ext cx="5227227" cy="449970"/>
          </a:xfrm>
        </p:spPr>
        <p:txBody>
          <a:bodyPr/>
          <a:lstStyle/>
          <a:p>
            <a:r>
              <a:rPr lang="fi-FI" dirty="0"/>
              <a:t>Mesindustoodete analüüsimine </a:t>
            </a:r>
            <a:endParaRPr lang="et-E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B57F78-8811-4168-A740-1DA4800055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62037" y="4735212"/>
            <a:ext cx="5634038" cy="1031280"/>
          </a:xfrm>
        </p:spPr>
        <p:txBody>
          <a:bodyPr/>
          <a:lstStyle/>
          <a:p>
            <a:r>
              <a:rPr lang="et-EE" dirty="0"/>
              <a:t>Valminud Eesti ostueelistuste uuring, mille leiate MP lehelt</a:t>
            </a:r>
          </a:p>
          <a:p>
            <a:endParaRPr lang="et-EE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76E133-0B38-4651-8AD0-199CFD25FF0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313516"/>
            <a:ext cx="2352675" cy="449971"/>
          </a:xfrm>
        </p:spPr>
        <p:txBody>
          <a:bodyPr/>
          <a:lstStyle/>
          <a:p>
            <a:r>
              <a:rPr lang="fi-FI" dirty="0"/>
              <a:t>Eesti mee süvauuring</a:t>
            </a:r>
          </a:p>
          <a:p>
            <a:endParaRPr lang="et-EE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B2C1DF3-D187-45DB-9304-606A327A83B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43040ED9-B2B9-41E5-BF62-A39BB7598684}" type="datetime1">
              <a:rPr lang="et-EE" smtClean="0"/>
              <a:t>05.03.2021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047489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6383</TotalTime>
  <Words>186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Demi</vt:lpstr>
      <vt:lpstr>Wingdings</vt:lpstr>
      <vt:lpstr>Theme1</vt:lpstr>
      <vt:lpstr>Mesindusprogramm (2020-2022)</vt:lpstr>
      <vt:lpstr>Mesinikule suunatud</vt:lpstr>
      <vt:lpstr>Mesinikule suunatud</vt:lpstr>
      <vt:lpstr>Mesinikule suunatud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Mesindusprogramm (2020-2022) 01.08.22-31.12.22 tegevuskava</dc:title>
  <dc:creator>Liina Maasik</dc:creator>
  <cp:lastModifiedBy>Liina Maasik</cp:lastModifiedBy>
  <cp:revision>65</cp:revision>
  <dcterms:created xsi:type="dcterms:W3CDTF">2021-02-09T21:56:13Z</dcterms:created>
  <dcterms:modified xsi:type="dcterms:W3CDTF">2021-03-05T15:27:58Z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