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3"/>
  </p:notesMasterIdLst>
  <p:sldIdLst>
    <p:sldId id="276" r:id="rId5"/>
    <p:sldId id="278" r:id="rId6"/>
    <p:sldId id="279" r:id="rId7"/>
    <p:sldId id="280" r:id="rId8"/>
    <p:sldId id="283" r:id="rId9"/>
    <p:sldId id="281" r:id="rId10"/>
    <p:sldId id="282" r:id="rId11"/>
    <p:sldId id="284" r:id="rId12"/>
    <p:sldId id="285" r:id="rId13"/>
    <p:sldId id="286" r:id="rId14"/>
    <p:sldId id="293" r:id="rId15"/>
    <p:sldId id="287" r:id="rId16"/>
    <p:sldId id="288" r:id="rId17"/>
    <p:sldId id="289" r:id="rId18"/>
    <p:sldId id="290" r:id="rId19"/>
    <p:sldId id="291" r:id="rId20"/>
    <p:sldId id="292" r:id="rId21"/>
    <p:sldId id="273" r:id="rId22"/>
  </p:sldIdLst>
  <p:sldSz cx="8999538" cy="6840538"/>
  <p:notesSz cx="7559675" cy="106918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586"/>
    <a:srgbClr val="999999"/>
    <a:srgbClr val="83CAFF"/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408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15900"/>
            <a:ext cx="3467100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225" y="228916"/>
            <a:ext cx="3505504" cy="124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15900"/>
            <a:ext cx="3467100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eesnimi.perenimi@pma.agri.ee</a:t>
            </a:r>
          </a:p>
          <a:p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2217" y="250739"/>
            <a:ext cx="3505504" cy="124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ta.agri.ee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756" y="2484165"/>
            <a:ext cx="7200000" cy="2196405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et-EE" dirty="0"/>
            </a:br>
            <a:br>
              <a:rPr lang="et-EE" sz="2600" dirty="0"/>
            </a:br>
            <a:br>
              <a:rPr lang="et-EE" sz="2600" dirty="0"/>
            </a:br>
            <a:endParaRPr lang="et-EE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433" y="4608562"/>
            <a:ext cx="7261323" cy="1836043"/>
          </a:xfrm>
        </p:spPr>
        <p:txBody>
          <a:bodyPr/>
          <a:lstStyle/>
          <a:p>
            <a:r>
              <a:rPr lang="et-EE" altLang="en-US" sz="2000" dirty="0">
                <a:solidFill>
                  <a:srgbClr val="FFFFFF"/>
                </a:solidFill>
              </a:rPr>
              <a:t>Riina Pärtel</a:t>
            </a:r>
          </a:p>
          <a:p>
            <a:pPr lvl="0"/>
            <a:r>
              <a:rPr lang="et-EE" sz="2000" dirty="0">
                <a:latin typeface="Roboto Condensed" pitchFamily="18"/>
              </a:rPr>
              <a:t>Põllumajandus- ja Toiduamet</a:t>
            </a:r>
          </a:p>
          <a:p>
            <a:pPr lvl="0"/>
            <a:r>
              <a:rPr lang="et-EE" sz="2000" dirty="0">
                <a:latin typeface="Roboto Condensed" pitchFamily="18"/>
              </a:rPr>
              <a:t>Taimekaitse ja väetise osakond / peaspetsialist</a:t>
            </a:r>
          </a:p>
          <a:p>
            <a:pPr lvl="0"/>
            <a:r>
              <a:rPr lang="et-EE" sz="2000" dirty="0">
                <a:latin typeface="Roboto Condensed" pitchFamily="18"/>
              </a:rPr>
              <a:t> 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Roboto Condensed" pitchFamily="18"/>
            </a:endParaRPr>
          </a:p>
          <a:p>
            <a:r>
              <a:rPr lang="et-EE" altLang="en-US" sz="2000" dirty="0">
                <a:solidFill>
                  <a:srgbClr val="FFFFFF"/>
                </a:solidFill>
              </a:rPr>
              <a:t>6. märts 2021</a:t>
            </a:r>
          </a:p>
          <a:p>
            <a:pPr lvl="0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Roboto Condensed" pitchFamily="1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475433" y="2412157"/>
            <a:ext cx="7200000" cy="2196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6400" rIns="0" bIns="0" numCol="1" anchor="t" anchorCtr="0" compatLnSpc="1">
            <a:prstTxWarp prst="textNoShape">
              <a:avLst/>
            </a:prstTxWarp>
          </a:bodyPr>
          <a:lstStyle>
            <a:lvl1pPr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2pPr>
            <a:lvl3pPr marL="11430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3pPr>
            <a:lvl4pPr marL="16002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4pPr>
            <a:lvl5pPr marL="20574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5pPr>
            <a:lvl6pPr marL="25146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6pPr>
            <a:lvl7pPr marL="29718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7pPr>
            <a:lvl8pPr marL="34290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8pPr>
            <a:lvl9pPr marL="38862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9pPr>
          </a:lstStyle>
          <a:p>
            <a:r>
              <a:rPr lang="fi-FI" sz="4000" dirty="0" err="1"/>
              <a:t>Taimekaitse</a:t>
            </a:r>
            <a:r>
              <a:rPr lang="fi-FI" sz="4000" dirty="0"/>
              <a:t> ja </a:t>
            </a:r>
            <a:r>
              <a:rPr lang="fi-FI" sz="4000" dirty="0" err="1"/>
              <a:t>mesindus</a:t>
            </a:r>
            <a:r>
              <a:rPr lang="fi-FI" sz="4000" dirty="0"/>
              <a:t> </a:t>
            </a:r>
            <a:r>
              <a:rPr lang="fi-FI" sz="4000" dirty="0" err="1"/>
              <a:t>Põllumajandus</a:t>
            </a:r>
            <a:r>
              <a:rPr lang="fi-FI" sz="4000" dirty="0"/>
              <a:t>-</a:t>
            </a:r>
            <a:r>
              <a:rPr lang="et-EE" sz="4000" dirty="0"/>
              <a:t> </a:t>
            </a:r>
            <a:r>
              <a:rPr lang="fi-FI" sz="4000" dirty="0"/>
              <a:t>ja </a:t>
            </a:r>
            <a:r>
              <a:rPr lang="fi-FI" sz="4000" dirty="0" err="1"/>
              <a:t>Toiduameti</a:t>
            </a:r>
            <a:r>
              <a:rPr lang="fi-FI" sz="4000" dirty="0"/>
              <a:t> </a:t>
            </a:r>
            <a:r>
              <a:rPr lang="fi-FI" sz="4000" dirty="0" err="1"/>
              <a:t>vaatest</a:t>
            </a:r>
            <a:br>
              <a:rPr lang="et-EE" sz="4000" dirty="0"/>
            </a:br>
            <a:br>
              <a:rPr lang="et-EE" sz="2600" dirty="0"/>
            </a:br>
            <a:endParaRPr lang="et-EE" sz="2600" dirty="0"/>
          </a:p>
        </p:txBody>
      </p:sp>
    </p:spTree>
    <p:extLst>
      <p:ext uri="{BB962C8B-B14F-4D97-AF65-F5344CB8AC3E}">
        <p14:creationId xmlns:p14="http://schemas.microsoft.com/office/powerpoint/2010/main" val="48637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648021"/>
          </a:xfrm>
        </p:spPr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Taimekaitsevahendite kasutamise kontroll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188021"/>
            <a:ext cx="7920000" cy="5328592"/>
          </a:xfrm>
        </p:spPr>
        <p:txBody>
          <a:bodyPr/>
          <a:lstStyle/>
          <a:p>
            <a:pPr marL="432000" lvl="0" indent="-324000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sz="2400" dirty="0"/>
              <a:t>Eestis</a:t>
            </a:r>
            <a:r>
              <a:rPr lang="fi-FI" sz="2400" dirty="0"/>
              <a:t> </a:t>
            </a:r>
            <a:r>
              <a:rPr lang="fi-FI" sz="2400" dirty="0" err="1"/>
              <a:t>teostab</a:t>
            </a:r>
            <a:r>
              <a:rPr lang="fi-FI" sz="2400" dirty="0"/>
              <a:t> </a:t>
            </a:r>
            <a:r>
              <a:rPr lang="fi-FI" sz="2400" dirty="0" err="1"/>
              <a:t>taimekaitsevahendite</a:t>
            </a:r>
            <a:r>
              <a:rPr lang="fi-FI" sz="2400" dirty="0"/>
              <a:t> </a:t>
            </a:r>
            <a:r>
              <a:rPr lang="fi-FI" sz="2400" dirty="0" err="1"/>
              <a:t>kasutamise</a:t>
            </a:r>
            <a:r>
              <a:rPr lang="fi-FI" sz="2400" dirty="0"/>
              <a:t> ja </a:t>
            </a:r>
            <a:r>
              <a:rPr lang="fi-FI" sz="2400" dirty="0" err="1"/>
              <a:t>turustamise</a:t>
            </a:r>
            <a:r>
              <a:rPr lang="fi-FI" sz="2400" dirty="0"/>
              <a:t> </a:t>
            </a:r>
            <a:r>
              <a:rPr lang="fi-FI" sz="2400" dirty="0" err="1"/>
              <a:t>alast</a:t>
            </a:r>
            <a:r>
              <a:rPr lang="fi-FI" sz="2400" dirty="0"/>
              <a:t> </a:t>
            </a:r>
            <a:r>
              <a:rPr lang="fi-FI" sz="2400" dirty="0" err="1"/>
              <a:t>järelevalvet</a:t>
            </a:r>
            <a:r>
              <a:rPr lang="fi-FI" sz="2400" dirty="0"/>
              <a:t> </a:t>
            </a:r>
            <a:r>
              <a:rPr lang="et-EE" sz="2400" dirty="0"/>
              <a:t>Põllumajandus- ja Toiduamet</a:t>
            </a:r>
            <a:endParaRPr lang="fi-FI" sz="2400"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t-EE" sz="1600" dirty="0"/>
              <a:t>Turustamine (hulgi- ja jaemüük) </a:t>
            </a:r>
            <a:r>
              <a:rPr lang="et-EE" sz="1600" dirty="0">
                <a:solidFill>
                  <a:schemeClr val="tx1"/>
                </a:solidFill>
              </a:rPr>
              <a:t>+ </a:t>
            </a:r>
            <a:r>
              <a:rPr lang="et-EE" sz="1600" dirty="0" err="1">
                <a:solidFill>
                  <a:schemeClr val="tx1"/>
                </a:solidFill>
              </a:rPr>
              <a:t>tkv</a:t>
            </a:r>
            <a:r>
              <a:rPr lang="et-EE" sz="1600" dirty="0">
                <a:solidFill>
                  <a:schemeClr val="tx1"/>
                </a:solidFill>
              </a:rPr>
              <a:t> kvaliteedi proovid 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t-EE" sz="1600" dirty="0"/>
              <a:t>Kasutamine (põllumajandus, mittepõllumajandus, aiandus, haljastus, metsandus jne) 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t-EE" sz="1600" dirty="0"/>
              <a:t>Proovide võtmine põllumajandustoodangust (esmatootmine)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t-EE" sz="1600" dirty="0"/>
              <a:t>Taimekaitseseadmete kontroll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t-EE" sz="1600" dirty="0"/>
              <a:t>Nõuetelevastavuse kontroll </a:t>
            </a:r>
            <a:r>
              <a:rPr lang="et-EE" sz="1600" dirty="0" err="1"/>
              <a:t>PRIA-le</a:t>
            </a:r>
            <a:endParaRPr lang="et-EE" sz="1600" dirty="0"/>
          </a:p>
          <a:p>
            <a:pPr marL="432000" lvl="0" indent="-324000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fi-FI" sz="2400" dirty="0" err="1"/>
              <a:t>Aastas</a:t>
            </a:r>
            <a:r>
              <a:rPr lang="fi-FI" sz="2400" dirty="0"/>
              <a:t> </a:t>
            </a:r>
            <a:r>
              <a:rPr lang="fi-FI" sz="2400" dirty="0" err="1"/>
              <a:t>viiakse</a:t>
            </a:r>
            <a:r>
              <a:rPr lang="fi-FI" sz="2400" dirty="0"/>
              <a:t> </a:t>
            </a:r>
            <a:r>
              <a:rPr lang="fi-FI" sz="2400" dirty="0" err="1"/>
              <a:t>läbi</a:t>
            </a:r>
            <a:r>
              <a:rPr lang="fi-FI" sz="2400" dirty="0"/>
              <a:t> </a:t>
            </a:r>
            <a:r>
              <a:rPr lang="fi-FI" sz="2400" dirty="0" err="1"/>
              <a:t>keskmiselt</a:t>
            </a:r>
            <a:r>
              <a:rPr lang="fi-FI" sz="2400" dirty="0"/>
              <a:t> 1000 </a:t>
            </a:r>
            <a:r>
              <a:rPr lang="fi-FI" sz="2400" dirty="0" err="1"/>
              <a:t>taimekaitsevahendite</a:t>
            </a:r>
            <a:r>
              <a:rPr lang="fi-FI" sz="2400" dirty="0"/>
              <a:t> </a:t>
            </a:r>
            <a:r>
              <a:rPr lang="fi-FI" sz="2400" dirty="0" err="1"/>
              <a:t>järelevalve</a:t>
            </a:r>
            <a:r>
              <a:rPr lang="fi-FI" sz="2400" dirty="0"/>
              <a:t> </a:t>
            </a:r>
            <a:r>
              <a:rPr lang="fi-FI" sz="2400" dirty="0" err="1"/>
              <a:t>toimingut</a:t>
            </a:r>
            <a:r>
              <a:rPr lang="et-EE" sz="2400" dirty="0"/>
              <a:t> sh</a:t>
            </a:r>
            <a:r>
              <a:rPr lang="fi-FI" sz="24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sz="1600" dirty="0"/>
              <a:t>taimekaitsevahendite kasutamise kontrolle ca 400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sz="1600" dirty="0"/>
              <a:t>nõuetele vastavuse kontrolle (</a:t>
            </a:r>
            <a:r>
              <a:rPr lang="et-EE" sz="1600" dirty="0" err="1"/>
              <a:t>PRIA-le</a:t>
            </a:r>
            <a:r>
              <a:rPr lang="et-EE" sz="1600" dirty="0"/>
              <a:t>) ca 150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sz="1600" dirty="0"/>
              <a:t>pritsi kontrolle ca 150</a:t>
            </a:r>
          </a:p>
          <a:p>
            <a:r>
              <a:rPr lang="et-EE" sz="2400" dirty="0"/>
              <a:t>Taimekaitsevahendite jääkide määramiseks võetakse 200 proovi</a:t>
            </a:r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729485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792037"/>
          </a:xfrm>
        </p:spPr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Teavita! Teadlikult.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476053"/>
            <a:ext cx="7920000" cy="480568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400" dirty="0" err="1"/>
              <a:t>Taimekaitsetööd</a:t>
            </a:r>
            <a:r>
              <a:rPr lang="fi-FI" sz="2400" dirty="0"/>
              <a:t> on osa </a:t>
            </a:r>
            <a:r>
              <a:rPr lang="fi-FI" sz="2400" dirty="0" err="1"/>
              <a:t>tänasest</a:t>
            </a:r>
            <a:r>
              <a:rPr lang="fi-FI" sz="2400" dirty="0"/>
              <a:t> </a:t>
            </a:r>
            <a:r>
              <a:rPr lang="fi-FI" sz="2400" dirty="0" err="1"/>
              <a:t>põllumajandusest</a:t>
            </a:r>
            <a:r>
              <a:rPr lang="fi-FI" sz="2400" dirty="0"/>
              <a:t> ja </a:t>
            </a:r>
            <a:r>
              <a:rPr lang="fi-FI" sz="2400" dirty="0" err="1"/>
              <a:t>reegleid</a:t>
            </a:r>
            <a:r>
              <a:rPr lang="fi-FI" sz="2400" dirty="0"/>
              <a:t> </a:t>
            </a:r>
            <a:r>
              <a:rPr lang="fi-FI" sz="2400" dirty="0" err="1"/>
              <a:t>järgiv</a:t>
            </a:r>
            <a:r>
              <a:rPr lang="fi-FI" sz="2400" dirty="0"/>
              <a:t> </a:t>
            </a:r>
            <a:r>
              <a:rPr lang="fi-FI" sz="2400" dirty="0" err="1"/>
              <a:t>tegevus</a:t>
            </a:r>
            <a:r>
              <a:rPr lang="fi-FI" sz="2400" dirty="0"/>
              <a:t> </a:t>
            </a:r>
            <a:r>
              <a:rPr lang="fi-FI" sz="2400" dirty="0" err="1"/>
              <a:t>teavitamist</a:t>
            </a:r>
            <a:r>
              <a:rPr lang="fi-FI" sz="2400" dirty="0"/>
              <a:t> ei vaja.</a:t>
            </a:r>
            <a:endParaRPr lang="et-E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b="1" dirty="0"/>
              <a:t>Taimekaitsevahendi väärkasutamisest peaks teavitama igaüks, kes hoolib keskkonnast ja Eesti põllumajanduse heast mainest.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Teavita, kui pritsitakse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t-EE" sz="2400" dirty="0"/>
              <a:t>õitsvaid taimi päevasel ajal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t-EE" sz="2400" dirty="0"/>
              <a:t>liiga lähedal veekogule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t-EE" sz="2400" dirty="0"/>
              <a:t>väga suure tuulega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t-EE" sz="2400" dirty="0"/>
              <a:t>avalikus kohas kõrvaliste isikute juuresolekul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904014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864045"/>
          </a:xfrm>
        </p:spPr>
        <p:txBody>
          <a:bodyPr/>
          <a:lstStyle/>
          <a:p>
            <a:r>
              <a:rPr lang="et-EE" sz="3200" dirty="0">
                <a:solidFill>
                  <a:srgbClr val="004586"/>
                </a:solidFill>
              </a:rPr>
              <a:t>Keda teavitada, kui mesilastega on juhtunud õnnetus?</a:t>
            </a:r>
            <a:endParaRPr lang="en-US" sz="3200" dirty="0">
              <a:solidFill>
                <a:srgbClr val="00458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620069"/>
            <a:ext cx="7920000" cy="504056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t-EE" sz="2400" dirty="0"/>
              <a:t>Mesinik teavitab mesilaste massilisest hukkumisest PTA loomatervishoiu ametnikku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t-EE" sz="2400" dirty="0"/>
              <a:t>T</a:t>
            </a:r>
            <a:r>
              <a:rPr lang="en-US" sz="2400" dirty="0" err="1"/>
              <a:t>aimekaitsevahendite</a:t>
            </a:r>
            <a:r>
              <a:rPr lang="en-US" sz="2400" dirty="0"/>
              <a:t> </a:t>
            </a:r>
            <a:r>
              <a:rPr lang="en-US" sz="2400" dirty="0" err="1"/>
              <a:t>väärkasutuse</a:t>
            </a:r>
            <a:r>
              <a:rPr lang="et-EE" sz="2400" dirty="0"/>
              <a:t> kahtluse korral teavitab loomatervishoiu ametnik</a:t>
            </a:r>
            <a:r>
              <a:rPr lang="en-US" sz="2400" dirty="0"/>
              <a:t> </a:t>
            </a:r>
            <a:r>
              <a:rPr lang="en-US" sz="2400" dirty="0" err="1"/>
              <a:t>taimekaitse</a:t>
            </a:r>
            <a:r>
              <a:rPr lang="en-US" sz="2400" dirty="0"/>
              <a:t> </a:t>
            </a:r>
            <a:r>
              <a:rPr lang="en-US" sz="2400" dirty="0" err="1"/>
              <a:t>järelevalveametnikku</a:t>
            </a:r>
            <a:endParaRPr lang="et-EE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err="1"/>
              <a:t>Kui</a:t>
            </a:r>
            <a:r>
              <a:rPr lang="en-US" sz="2400" dirty="0"/>
              <a:t> </a:t>
            </a:r>
            <a:r>
              <a:rPr lang="en-US" sz="2400" dirty="0" err="1"/>
              <a:t>mesinik</a:t>
            </a:r>
            <a:r>
              <a:rPr lang="en-US" sz="2400" dirty="0"/>
              <a:t> </a:t>
            </a:r>
            <a:r>
              <a:rPr lang="en-US" sz="2400" dirty="0" err="1"/>
              <a:t>teavitab</a:t>
            </a:r>
            <a:r>
              <a:rPr lang="en-US" sz="2400" dirty="0"/>
              <a:t> </a:t>
            </a:r>
            <a:r>
              <a:rPr lang="en-US" sz="2400" dirty="0" err="1"/>
              <a:t>mesilaste</a:t>
            </a:r>
            <a:r>
              <a:rPr lang="en-US" sz="2400" dirty="0"/>
              <a:t> </a:t>
            </a:r>
            <a:r>
              <a:rPr lang="en-US" sz="2400" dirty="0" err="1"/>
              <a:t>hukkumi</a:t>
            </a:r>
            <a:r>
              <a:rPr lang="et-EE" sz="2400" dirty="0"/>
              <a:t>sest taimekaitse ametnikku</a:t>
            </a:r>
            <a:r>
              <a:rPr lang="en-US" sz="2400" dirty="0"/>
              <a:t>, </a:t>
            </a:r>
            <a:r>
              <a:rPr lang="en-US" sz="2400" dirty="0" err="1"/>
              <a:t>siis</a:t>
            </a:r>
            <a:r>
              <a:rPr lang="en-US" sz="2400" dirty="0"/>
              <a:t> </a:t>
            </a:r>
            <a:r>
              <a:rPr lang="en-US" sz="2400" dirty="0" err="1"/>
              <a:t>edastab</a:t>
            </a:r>
            <a:r>
              <a:rPr lang="en-US" sz="2400" dirty="0"/>
              <a:t> </a:t>
            </a:r>
            <a:r>
              <a:rPr lang="et-EE" sz="2400" dirty="0"/>
              <a:t>viimane</a:t>
            </a:r>
            <a:r>
              <a:rPr lang="en-US" sz="2400" dirty="0"/>
              <a:t> </a:t>
            </a:r>
            <a:r>
              <a:rPr lang="en-US" sz="2400" dirty="0" err="1"/>
              <a:t>saadud</a:t>
            </a:r>
            <a:r>
              <a:rPr lang="en-US" sz="2400" dirty="0"/>
              <a:t> </a:t>
            </a:r>
            <a:r>
              <a:rPr lang="en-US" sz="2400" dirty="0" err="1"/>
              <a:t>informatsiooni</a:t>
            </a:r>
            <a:r>
              <a:rPr lang="en-US" sz="2400" dirty="0"/>
              <a:t> </a:t>
            </a:r>
            <a:r>
              <a:rPr lang="et-EE" sz="2400" dirty="0"/>
              <a:t>ka loomatervishoiu</a:t>
            </a:r>
            <a:r>
              <a:rPr lang="en-US" sz="2400" dirty="0"/>
              <a:t> </a:t>
            </a:r>
            <a:r>
              <a:rPr lang="en-US" sz="2400" dirty="0" err="1"/>
              <a:t>ametnikule</a:t>
            </a:r>
            <a:endParaRPr lang="et-EE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i-FI" sz="2400" dirty="0" err="1"/>
              <a:t>Soovituslik</a:t>
            </a:r>
            <a:r>
              <a:rPr lang="fi-FI" sz="2400" dirty="0"/>
              <a:t> on </a:t>
            </a:r>
            <a:r>
              <a:rPr lang="fi-FI" sz="2400" dirty="0" err="1"/>
              <a:t>teavitada</a:t>
            </a:r>
            <a:r>
              <a:rPr lang="fi-FI" sz="2400" dirty="0"/>
              <a:t> </a:t>
            </a:r>
            <a:r>
              <a:rPr lang="fi-FI" sz="2400" dirty="0" err="1"/>
              <a:t>juhtumist</a:t>
            </a:r>
            <a:r>
              <a:rPr lang="fi-FI" sz="2400" dirty="0"/>
              <a:t> </a:t>
            </a:r>
            <a:r>
              <a:rPr lang="fi-FI" sz="2400" dirty="0" err="1"/>
              <a:t>kohalikku</a:t>
            </a:r>
            <a:r>
              <a:rPr lang="fi-FI" sz="2400" dirty="0"/>
              <a:t> </a:t>
            </a:r>
            <a:r>
              <a:rPr lang="fi-FI" sz="2400" dirty="0" err="1"/>
              <a:t>usaldusmesinikku</a:t>
            </a:r>
            <a:endParaRPr lang="et-EE" sz="2400" dirty="0"/>
          </a:p>
          <a:p>
            <a:r>
              <a:rPr lang="et-EE" sz="2400" b="1" dirty="0"/>
              <a:t>Loomatervishoiu ja taimekaitse ametnikud kooskõlastavad edasised tegevused mesilaste suurenenud suremuse põhjuste väljaselgitamiseks</a:t>
            </a:r>
          </a:p>
        </p:txBody>
      </p:sp>
    </p:spTree>
    <p:extLst>
      <p:ext uri="{BB962C8B-B14F-4D97-AF65-F5344CB8AC3E}">
        <p14:creationId xmlns:p14="http://schemas.microsoft.com/office/powerpoint/2010/main" val="3242987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936053"/>
          </a:xfrm>
        </p:spPr>
        <p:txBody>
          <a:bodyPr/>
          <a:lstStyle/>
          <a:p>
            <a:r>
              <a:rPr lang="et-EE" sz="3200" dirty="0">
                <a:solidFill>
                  <a:srgbClr val="004586"/>
                </a:solidFill>
              </a:rPr>
              <a:t>Juhis eriolukorras/kaebuste korral </a:t>
            </a:r>
            <a:r>
              <a:rPr lang="fi-FI" sz="3200" dirty="0" err="1">
                <a:solidFill>
                  <a:srgbClr val="004586"/>
                </a:solidFill>
              </a:rPr>
              <a:t>tegutsemise</a:t>
            </a:r>
            <a:r>
              <a:rPr lang="fi-FI" sz="3200" dirty="0">
                <a:solidFill>
                  <a:srgbClr val="004586"/>
                </a:solidFill>
              </a:rPr>
              <a:t> </a:t>
            </a:r>
            <a:r>
              <a:rPr lang="fi-FI" sz="3200" dirty="0" err="1">
                <a:solidFill>
                  <a:srgbClr val="004586"/>
                </a:solidFill>
              </a:rPr>
              <a:t>puhuks</a:t>
            </a:r>
            <a:endParaRPr lang="et-EE" sz="3200" dirty="0">
              <a:solidFill>
                <a:srgbClr val="00458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313" y="1548061"/>
            <a:ext cx="8208912" cy="489654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b="1" dirty="0"/>
              <a:t>Kui kaebus laekub maakonda, </a:t>
            </a:r>
            <a:r>
              <a:rPr lang="et-EE" sz="2400" b="1" dirty="0">
                <a:solidFill>
                  <a:schemeClr val="tx1"/>
                </a:solidFill>
              </a:rPr>
              <a:t>siis</a:t>
            </a:r>
            <a:r>
              <a:rPr lang="et-EE" sz="2400" b="1" dirty="0"/>
              <a:t> ametnik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t-EE" sz="2000" dirty="0"/>
              <a:t>informeerib osakonna peaspetsialisti ja osakonnajuhatajat ning regiooni juhti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t-EE" sz="2000" dirty="0"/>
              <a:t>registreerib kaebuse dokumendihalduse süsteemis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t-EE" sz="2000" dirty="0"/>
              <a:t>alustab viivitamatult kaebuse menetlemist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b="1" dirty="0"/>
              <a:t>Kui kaebus laekub osakonda, </a:t>
            </a:r>
            <a:r>
              <a:rPr lang="et-EE" sz="2400" b="1" dirty="0">
                <a:solidFill>
                  <a:schemeClr val="tx1"/>
                </a:solidFill>
              </a:rPr>
              <a:t>siis</a:t>
            </a:r>
            <a:r>
              <a:rPr lang="et-EE" sz="2400" b="1" dirty="0">
                <a:solidFill>
                  <a:srgbClr val="FF0000"/>
                </a:solidFill>
              </a:rPr>
              <a:t> </a:t>
            </a:r>
            <a:r>
              <a:rPr lang="et-EE" sz="2400" b="1" dirty="0"/>
              <a:t>ametnik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t-EE" sz="2000" dirty="0"/>
              <a:t>informeerib osakonnajuhatajat, maakonna ametnikku ja regiooni juhti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t-EE" sz="2000" dirty="0"/>
              <a:t>registreerib kaebuse dokumendihalduse süsteemis 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t-EE" sz="2000" dirty="0"/>
              <a:t>kindlustab, et vajalikud tegevused algavad viivitamatult </a:t>
            </a:r>
          </a:p>
          <a:p>
            <a:r>
              <a:rPr lang="et-EE" sz="2400" b="1" dirty="0"/>
              <a:t>Tagatud on järjepidev infovahetus </a:t>
            </a:r>
            <a:r>
              <a:rPr lang="et-EE" sz="2400" b="1" dirty="0" err="1"/>
              <a:t>PTA-s</a:t>
            </a:r>
            <a:r>
              <a:rPr lang="et-EE" sz="2400" b="1" dirty="0"/>
              <a:t> erinevate valdkondade vahel nii osakonna tasandil kui keskuste tasandil ning mesinikuga ja ettevõtjaga. </a:t>
            </a:r>
          </a:p>
          <a:p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2328840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864045"/>
          </a:xfrm>
        </p:spPr>
        <p:txBody>
          <a:bodyPr/>
          <a:lstStyle/>
          <a:p>
            <a:r>
              <a:rPr lang="en-US" sz="3200" dirty="0" err="1">
                <a:solidFill>
                  <a:srgbClr val="004586"/>
                </a:solidFill>
              </a:rPr>
              <a:t>Proovi</a:t>
            </a:r>
            <a:r>
              <a:rPr lang="en-US" sz="3200" dirty="0">
                <a:solidFill>
                  <a:srgbClr val="004586"/>
                </a:solidFill>
              </a:rPr>
              <a:t> </a:t>
            </a:r>
            <a:r>
              <a:rPr lang="en-US" sz="3200" dirty="0" err="1">
                <a:solidFill>
                  <a:srgbClr val="004586"/>
                </a:solidFill>
              </a:rPr>
              <a:t>võtmine</a:t>
            </a:r>
            <a:r>
              <a:rPr lang="en-US" sz="3200" dirty="0">
                <a:solidFill>
                  <a:srgbClr val="004586"/>
                </a:solidFill>
              </a:rPr>
              <a:t> </a:t>
            </a:r>
            <a:r>
              <a:rPr lang="en-US" sz="3200" dirty="0" err="1">
                <a:solidFill>
                  <a:srgbClr val="004586"/>
                </a:solidFill>
              </a:rPr>
              <a:t>mesilastest</a:t>
            </a:r>
            <a:br>
              <a:rPr lang="et-EE" sz="3200" dirty="0">
                <a:solidFill>
                  <a:srgbClr val="004586"/>
                </a:solidFill>
              </a:rPr>
            </a:br>
            <a:r>
              <a:rPr lang="en-US" sz="3200" dirty="0" err="1">
                <a:solidFill>
                  <a:srgbClr val="004586"/>
                </a:solidFill>
              </a:rPr>
              <a:t>taimekaitsevahendite</a:t>
            </a:r>
            <a:r>
              <a:rPr lang="en-US" sz="3200" dirty="0">
                <a:solidFill>
                  <a:srgbClr val="004586"/>
                </a:solidFill>
              </a:rPr>
              <a:t> </a:t>
            </a:r>
            <a:r>
              <a:rPr lang="en-US" sz="3200" dirty="0" err="1">
                <a:solidFill>
                  <a:srgbClr val="004586"/>
                </a:solidFill>
              </a:rPr>
              <a:t>sisalduse</a:t>
            </a:r>
            <a:r>
              <a:rPr lang="en-US" sz="3200" dirty="0">
                <a:solidFill>
                  <a:srgbClr val="004586"/>
                </a:solidFill>
              </a:rPr>
              <a:t> </a:t>
            </a:r>
            <a:r>
              <a:rPr lang="en-US" sz="3200" dirty="0" err="1">
                <a:solidFill>
                  <a:srgbClr val="004586"/>
                </a:solidFill>
              </a:rPr>
              <a:t>määr</a:t>
            </a:r>
            <a:r>
              <a:rPr lang="et-EE" sz="3200" dirty="0">
                <a:solidFill>
                  <a:srgbClr val="004586"/>
                </a:solidFill>
              </a:rPr>
              <a:t>a</a:t>
            </a:r>
            <a:r>
              <a:rPr lang="en-US" sz="3200" dirty="0" err="1">
                <a:solidFill>
                  <a:srgbClr val="004586"/>
                </a:solidFill>
              </a:rPr>
              <a:t>miseks</a:t>
            </a:r>
            <a:br>
              <a:rPr lang="en-US" sz="3200" dirty="0">
                <a:solidFill>
                  <a:srgbClr val="004586"/>
                </a:solidFill>
              </a:rPr>
            </a:br>
            <a:endParaRPr lang="en-US" sz="3200" dirty="0">
              <a:solidFill>
                <a:srgbClr val="00458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692077"/>
            <a:ext cx="7956970" cy="4968552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sz="2000" dirty="0"/>
              <a:t>vajaduse otsustab eelkõige loomatervishoiu ametnik, hinnates kohapealset olukorda, sh sümptomeid ja hukkunud mesilaste kogust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sz="2000" dirty="0"/>
              <a:t>proovi võtab loomatervishoiu ametnik (üldjuhul)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sz="2000" dirty="0"/>
              <a:t>proov võetakse ainult hukkunud mesilastest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sz="2000" dirty="0"/>
              <a:t>proovi suurus ca 200 ml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sz="2000" dirty="0">
                <a:solidFill>
                  <a:srgbClr val="FF0000"/>
                </a:solidFill>
              </a:rPr>
              <a:t>!</a:t>
            </a:r>
            <a:r>
              <a:rPr lang="et-EE" sz="2000" dirty="0"/>
              <a:t>proovivõtmisel vältida saastumist (korjata mesilased karpi ükshaaval)</a:t>
            </a:r>
            <a:r>
              <a:rPr lang="et-EE" sz="2000" dirty="0">
                <a:solidFill>
                  <a:srgbClr val="FF0000"/>
                </a:solidFill>
              </a:rPr>
              <a:t>!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sz="2000" dirty="0"/>
              <a:t>proov saadetakse koheselt Põllumajandusuuringute Keskusesse (PMK)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sz="2000" dirty="0"/>
              <a:t>proovivõtmise vormistab ja saadab laborisse PTA taimekaitse ametnik märkega „KIIRE“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sz="2000" dirty="0"/>
              <a:t>analüüsitakse ca 380 erinevat toimeainet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sz="2000" dirty="0"/>
              <a:t>analüüsi kulud kaetakse riigieelarve vahenditest (kui proovi võtab ametnik)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sz="2000" dirty="0"/>
              <a:t>analüüsi vastus võtab aega 3-4 päeva </a:t>
            </a:r>
          </a:p>
          <a:p>
            <a:endParaRPr lang="et-EE" sz="2000" dirty="0"/>
          </a:p>
          <a:p>
            <a:endParaRPr lang="et-EE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2072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648021"/>
          </a:xfrm>
        </p:spPr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Analüüsi tulemused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404045"/>
            <a:ext cx="7920000" cy="4877693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t-EE" sz="2400" dirty="0"/>
              <a:t>PMK-st analüüsitulemuste laekumisel edastab taimekaitse ametnik need koheselt mesinikule ja loomatervishoiu ametnikule.</a:t>
            </a:r>
          </a:p>
          <a:p>
            <a:pPr lvl="0">
              <a:lnSpc>
                <a:spcPct val="100000"/>
              </a:lnSpc>
            </a:pPr>
            <a:endParaRPr lang="et-EE" sz="1000" dirty="0"/>
          </a:p>
          <a:p>
            <a:pPr lvl="0">
              <a:lnSpc>
                <a:spcPct val="100000"/>
              </a:lnSpc>
            </a:pPr>
            <a:r>
              <a:rPr lang="et-EE" sz="2400" b="1" dirty="0"/>
              <a:t>Kui mesilastest taimekaitsevahendite jääke ei leita</a:t>
            </a:r>
            <a:r>
              <a:rPr lang="et-EE" sz="2400" b="1" dirty="0">
                <a:solidFill>
                  <a:schemeClr val="tx1"/>
                </a:solidFill>
              </a:rPr>
              <a:t>, siis</a:t>
            </a:r>
            <a:r>
              <a:rPr lang="et-EE" sz="2400" b="1" dirty="0"/>
              <a:t>:</a:t>
            </a:r>
          </a:p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sz="2400" dirty="0"/>
              <a:t>juhtumi edasist menetlust jätkab loomatervishoiu ametnik</a:t>
            </a:r>
          </a:p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sz="2400" dirty="0"/>
              <a:t>vajadusel jätkab menetlust ka taimekaitse ametnik</a:t>
            </a:r>
          </a:p>
          <a:p>
            <a:pPr lvl="0">
              <a:lnSpc>
                <a:spcPct val="100000"/>
              </a:lnSpc>
            </a:pPr>
            <a:r>
              <a:rPr lang="et-EE" sz="2400" b="1" dirty="0"/>
              <a:t>Kui mesilastest leitakse taimekaitsevahendite jääke</a:t>
            </a:r>
            <a:r>
              <a:rPr lang="et-EE" sz="2400" b="1" dirty="0">
                <a:solidFill>
                  <a:schemeClr val="tx1"/>
                </a:solidFill>
              </a:rPr>
              <a:t>, siis</a:t>
            </a:r>
            <a:r>
              <a:rPr lang="et-EE" sz="2400" b="1" dirty="0"/>
              <a:t>:</a:t>
            </a:r>
          </a:p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sz="2400" dirty="0">
                <a:solidFill>
                  <a:schemeClr val="tx1"/>
                </a:solidFill>
              </a:rPr>
              <a:t>PTA </a:t>
            </a:r>
            <a:r>
              <a:rPr lang="et-EE" sz="2400" dirty="0" err="1">
                <a:solidFill>
                  <a:schemeClr val="tx1"/>
                </a:solidFill>
              </a:rPr>
              <a:t>ökotoksikoloog</a:t>
            </a:r>
            <a:r>
              <a:rPr lang="et-EE" sz="2400" dirty="0">
                <a:solidFill>
                  <a:schemeClr val="tx1"/>
                </a:solidFill>
              </a:rPr>
              <a:t> hindab leitud toimeaine ja selle koguse mõju mesilastele</a:t>
            </a:r>
          </a:p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sz="2400" dirty="0">
                <a:solidFill>
                  <a:schemeClr val="tx1"/>
                </a:solidFill>
              </a:rPr>
              <a:t>PTA jätkab uurimist vastavalt analüüsitulemusele</a:t>
            </a:r>
          </a:p>
          <a:p>
            <a:pPr lvl="0">
              <a:lnSpc>
                <a:spcPct val="100000"/>
              </a:lnSpc>
            </a:pPr>
            <a:endParaRPr lang="et-EE" sz="1000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515554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648021"/>
          </a:xfrm>
        </p:spPr>
        <p:txBody>
          <a:bodyPr/>
          <a:lstStyle/>
          <a:p>
            <a:r>
              <a:rPr lang="et-EE" sz="3200" dirty="0">
                <a:solidFill>
                  <a:srgbClr val="004586"/>
                </a:solidFill>
              </a:rPr>
              <a:t>PTA tegevused maastikul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044005"/>
            <a:ext cx="7920000" cy="568863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/>
              <a:t>Väga oluline on kiire tegutsemine!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/>
              <a:t>Taimekaitse ametnik kontrollib koheselt koostöös mesinikuga mesila lähiümbruses taimekaitsevahendite </a:t>
            </a:r>
            <a:r>
              <a:rPr lang="et-EE" sz="2400" dirty="0">
                <a:solidFill>
                  <a:schemeClr val="tx1"/>
                </a:solidFill>
              </a:rPr>
              <a:t>kasutamist </a:t>
            </a:r>
            <a:r>
              <a:rPr lang="et-EE" sz="2400" dirty="0"/>
              <a:t>nii põllumajandustootjate kui ka teiste potentsiaalsete kasutajate (nt haljastus) juures.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/>
              <a:t>Vajadusel võtab proovi(d) taimsest materjalist, tuvastamaks võimalikku kasutamisnõuete rikkumist.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t-EE" sz="2400" dirty="0"/>
              <a:t>Iga mesilaste hukkumisega seotud juhtumi jaoks avatakse logiraamat, mida osapooled täiendavad lisandunud infoga reaalajas.</a:t>
            </a:r>
          </a:p>
          <a:p>
            <a:pPr lvl="0"/>
            <a:r>
              <a:rPr lang="et-EE" sz="2400" b="1" dirty="0"/>
              <a:t>Meile teadaolevalt ei hukkunud 2019 ja 2020 aastal taimekaitse tõttu ühtegi mesilasperet.</a:t>
            </a:r>
          </a:p>
          <a:p>
            <a:endParaRPr lang="et-EE" sz="2400" dirty="0"/>
          </a:p>
          <a:p>
            <a:r>
              <a:rPr lang="et-EE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065026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648021"/>
          </a:xfrm>
        </p:spPr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Kokkuvõte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7" y="1260029"/>
            <a:ext cx="7920000" cy="5328592"/>
          </a:xfrm>
        </p:spPr>
        <p:txBody>
          <a:bodyPr/>
          <a:lstStyle/>
          <a:p>
            <a:pPr marL="432000" lvl="0" indent="-324000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sz="2400" dirty="0"/>
              <a:t>Mesilastel on hea olla kui nii mesinikud </a:t>
            </a:r>
            <a:r>
              <a:rPr lang="et-EE" sz="2400" dirty="0">
                <a:solidFill>
                  <a:schemeClr val="tx1"/>
                </a:solidFill>
              </a:rPr>
              <a:t>kui ka </a:t>
            </a:r>
            <a:r>
              <a:rPr lang="et-EE" sz="2400" dirty="0"/>
              <a:t>taimekaitsevahendite kasutajad järgivad kõiki reegleid.</a:t>
            </a:r>
          </a:p>
          <a:p>
            <a:pPr marL="432000" lvl="0" indent="-324000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sz="2400" dirty="0"/>
              <a:t>Taimekaitsevahenditega seonduvalt on mesilaste hukkumist põhjustanud vahendi kasutusnõuete ja ohutusnõuete rikkumine.</a:t>
            </a:r>
          </a:p>
          <a:p>
            <a:pPr marL="432000" lvl="0" indent="-324000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sz="2400" dirty="0"/>
              <a:t>Eriolukordadeks on ametil kindlad tegevusjuhised vältimaks olukorda, et ‘’juhtum kaob majas lihtsalt ära’’.</a:t>
            </a:r>
          </a:p>
          <a:p>
            <a:pPr marL="432000" lvl="0" indent="-324000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sz="2400" dirty="0"/>
              <a:t>Vastastikune teavitamine on hea tava ning suhtlemine ja koostöö toob kasu nii mesinikule kui põllumehele. </a:t>
            </a:r>
          </a:p>
          <a:p>
            <a:pPr algn="ctr">
              <a:lnSpc>
                <a:spcPct val="107000"/>
              </a:lnSpc>
            </a:pPr>
            <a:r>
              <a:rPr lang="et-EE" sz="2400" dirty="0">
                <a:solidFill>
                  <a:srgbClr val="00B050"/>
                </a:solidFill>
                <a:latin typeface="Segoe Script" panose="030B05040200000000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t-EE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Mesinike ja taimekasvatajate koostöö kannab vilja ja annab nektarit</a:t>
            </a:r>
            <a:endParaRPr lang="et-E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064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/>
              <a:t> riina.partel@pta.agri.ee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3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Mis on Põllumajandus- ja Toiduamet (PTA)?</a:t>
            </a:r>
            <a:endParaRPr lang="en-US" dirty="0">
              <a:solidFill>
                <a:srgbClr val="00458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n-US" sz="2800" dirty="0">
                <a:solidFill>
                  <a:srgbClr val="181716"/>
                </a:solidFill>
                <a:latin typeface="RobotoCondensed-Regular" pitchFamily="32" charset="0"/>
              </a:rPr>
              <a:t>1. jaanuaril 2021 liideti Põllumajandusamet ning Veterinaar- ja Toiduamet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n-US" sz="2800" dirty="0">
                <a:solidFill>
                  <a:srgbClr val="181716"/>
                </a:solidFill>
                <a:latin typeface="RobotoCondensed-Regular" pitchFamily="32" charset="0"/>
              </a:rPr>
              <a:t>Uus ühendatud amet kannab nime</a:t>
            </a:r>
          </a:p>
          <a:p>
            <a:pPr marL="10800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n-US" b="1" dirty="0">
                <a:solidFill>
                  <a:srgbClr val="181716"/>
                </a:solidFill>
                <a:latin typeface="RobotoCondensed-Regular" pitchFamily="32" charset="0"/>
              </a:rPr>
              <a:t>	Põllumajandus- ja Toiduamet</a:t>
            </a:r>
            <a:r>
              <a:rPr lang="et-EE" altLang="en-US" sz="2800" b="1" dirty="0">
                <a:solidFill>
                  <a:srgbClr val="181716"/>
                </a:solidFill>
                <a:latin typeface="RobotoCondensed-Regular" pitchFamily="32" charset="0"/>
              </a:rPr>
              <a:t> </a:t>
            </a:r>
          </a:p>
          <a:p>
            <a:pPr marL="10800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n-US" sz="2800" dirty="0">
                <a:solidFill>
                  <a:srgbClr val="181716"/>
                </a:solidFill>
                <a:latin typeface="RobotoCondensed-Regular" pitchFamily="32" charset="0"/>
              </a:rPr>
              <a:t>Teaduse 6a, Saku</a:t>
            </a:r>
          </a:p>
          <a:p>
            <a:pPr marL="10800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n-US" sz="2800" dirty="0">
                <a:solidFill>
                  <a:srgbClr val="181716"/>
                </a:solidFill>
                <a:latin typeface="RobotoCondensed-Regular" pitchFamily="32" charset="0"/>
              </a:rPr>
              <a:t>Väike-</a:t>
            </a:r>
            <a:r>
              <a:rPr lang="et-EE" altLang="en-US" sz="2800" dirty="0" err="1">
                <a:solidFill>
                  <a:srgbClr val="181716"/>
                </a:solidFill>
                <a:latin typeface="RobotoCondensed-Regular" pitchFamily="32" charset="0"/>
              </a:rPr>
              <a:t>Paala</a:t>
            </a:r>
            <a:r>
              <a:rPr lang="et-EE" altLang="en-US" sz="2800" dirty="0">
                <a:solidFill>
                  <a:srgbClr val="181716"/>
                </a:solidFill>
                <a:latin typeface="RobotoCondensed-Regular" pitchFamily="32" charset="0"/>
              </a:rPr>
              <a:t> 3, Tallinn</a:t>
            </a:r>
          </a:p>
          <a:p>
            <a:pPr marL="10800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t-EE" altLang="en-US" sz="2400" dirty="0">
                <a:solidFill>
                  <a:srgbClr val="181716"/>
                </a:solidFill>
                <a:latin typeface="RobotoCondensed-Regular" pitchFamily="32" charset="0"/>
              </a:rPr>
              <a:t>Taimekaitse ja mahe ajutiselt: Roosikrantsi 12/1, Tallinn</a:t>
            </a:r>
          </a:p>
        </p:txBody>
      </p:sp>
    </p:spTree>
    <p:extLst>
      <p:ext uri="{BB962C8B-B14F-4D97-AF65-F5344CB8AC3E}">
        <p14:creationId xmlns:p14="http://schemas.microsoft.com/office/powerpoint/2010/main" val="29674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Mis on Põllumajandus- ja Toiduamet (PTA)?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908101"/>
            <a:ext cx="7920000" cy="4320480"/>
          </a:xfrm>
        </p:spPr>
        <p:txBody>
          <a:bodyPr/>
          <a:lstStyle/>
          <a:p>
            <a:r>
              <a:rPr lang="et-EE" sz="2800" dirty="0"/>
              <a:t>Juhtkond</a:t>
            </a:r>
          </a:p>
          <a:p>
            <a:r>
              <a:rPr lang="et-EE" sz="2800" dirty="0"/>
              <a:t>Kommunikatsiooniosakond</a:t>
            </a:r>
          </a:p>
          <a:p>
            <a:r>
              <a:rPr lang="fi-FI" sz="2800" dirty="0" err="1"/>
              <a:t>Strateegilise</a:t>
            </a:r>
            <a:r>
              <a:rPr lang="fi-FI" sz="2800" dirty="0"/>
              <a:t> </a:t>
            </a:r>
            <a:r>
              <a:rPr lang="fi-FI" sz="2800" dirty="0" err="1"/>
              <a:t>planeerimise</a:t>
            </a:r>
            <a:r>
              <a:rPr lang="fi-FI" sz="2800" dirty="0"/>
              <a:t> ja </a:t>
            </a:r>
            <a:r>
              <a:rPr lang="fi-FI" sz="2800" dirty="0" err="1"/>
              <a:t>analüüsi</a:t>
            </a:r>
            <a:r>
              <a:rPr lang="fi-FI" sz="2800" dirty="0"/>
              <a:t> </a:t>
            </a:r>
            <a:r>
              <a:rPr lang="fi-FI" sz="2800" dirty="0" err="1"/>
              <a:t>osakond</a:t>
            </a:r>
            <a:endParaRPr lang="et-EE" sz="2800" dirty="0"/>
          </a:p>
          <a:p>
            <a:r>
              <a:rPr lang="et-EE" sz="2800" dirty="0"/>
              <a:t>Finants- ja haldusosakond</a:t>
            </a:r>
          </a:p>
          <a:p>
            <a:r>
              <a:rPr lang="et-EE" sz="2800" dirty="0"/>
              <a:t>Personaliosakond</a:t>
            </a:r>
          </a:p>
          <a:p>
            <a:r>
              <a:rPr lang="et-EE" sz="2800" dirty="0"/>
              <a:t>Õigusosakond</a:t>
            </a:r>
          </a:p>
          <a:p>
            <a:r>
              <a:rPr lang="et-EE" sz="2800" dirty="0"/>
              <a:t>Piirikontrolli osakond</a:t>
            </a:r>
          </a:p>
          <a:p>
            <a:endParaRPr lang="et-EE" sz="24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468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Mis on Põllumajandus- ja Toiduamet (PTA)?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/>
              <a:t>Toiduosakond</a:t>
            </a:r>
          </a:p>
          <a:p>
            <a:r>
              <a:rPr lang="et-EE" sz="2800" b="1" dirty="0"/>
              <a:t>Loomatervise ja -heaolu osakond</a:t>
            </a:r>
          </a:p>
          <a:p>
            <a:r>
              <a:rPr lang="et-EE" sz="2800" dirty="0"/>
              <a:t>Põllumajandusloomade aretuse osakond</a:t>
            </a:r>
          </a:p>
          <a:p>
            <a:r>
              <a:rPr lang="et-EE" sz="2800" dirty="0"/>
              <a:t>Taimetervise ja paljundusmaterjali osakond</a:t>
            </a:r>
          </a:p>
          <a:p>
            <a:r>
              <a:rPr lang="et-EE" sz="2800" b="1" dirty="0"/>
              <a:t>Taimekaitse ja väetise osakond</a:t>
            </a:r>
          </a:p>
          <a:p>
            <a:r>
              <a:rPr lang="et-EE" sz="2800" dirty="0"/>
              <a:t>Mahepõllumajanduse ja seemne osakond</a:t>
            </a:r>
          </a:p>
          <a:p>
            <a:r>
              <a:rPr lang="et-EE" sz="2800" dirty="0"/>
              <a:t>Maaparanduse ja maakasutuse osakond</a:t>
            </a:r>
          </a:p>
          <a:p>
            <a:r>
              <a:rPr lang="et-EE" sz="2800" dirty="0"/>
              <a:t>Kalapüügi- ja turukorralduse osakond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90640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Mis on Põllumajandus- ja Toiduamet (PTA)?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908101"/>
            <a:ext cx="7920000" cy="4373637"/>
          </a:xfrm>
        </p:spPr>
        <p:txBody>
          <a:bodyPr/>
          <a:lstStyle/>
          <a:p>
            <a:r>
              <a:rPr lang="et-EE" sz="2800" dirty="0"/>
              <a:t>Põhja regioon</a:t>
            </a:r>
            <a:r>
              <a:rPr lang="et-EE" sz="2800" b="1" dirty="0"/>
              <a:t> </a:t>
            </a:r>
            <a:r>
              <a:rPr lang="et-EE" sz="2800" dirty="0"/>
              <a:t>(esindused Tallinn, </a:t>
            </a:r>
            <a:r>
              <a:rPr lang="et-EE" sz="2800" b="1" dirty="0"/>
              <a:t>Saku, Rapla</a:t>
            </a:r>
            <a:r>
              <a:rPr lang="et-EE" sz="2800" dirty="0"/>
              <a:t>)</a:t>
            </a:r>
          </a:p>
          <a:p>
            <a:r>
              <a:rPr lang="et-EE" sz="2800" dirty="0"/>
              <a:t>Lõuna regioon (esindused </a:t>
            </a:r>
            <a:r>
              <a:rPr lang="et-EE" sz="2800" b="1" dirty="0"/>
              <a:t>Tartu, Viljandi, Valga, Põlva, Võru</a:t>
            </a:r>
            <a:r>
              <a:rPr lang="et-EE" sz="2800" dirty="0"/>
              <a:t>)</a:t>
            </a:r>
          </a:p>
          <a:p>
            <a:r>
              <a:rPr lang="et-EE" sz="2800" dirty="0"/>
              <a:t>Ida regioon (esindused </a:t>
            </a:r>
            <a:r>
              <a:rPr lang="et-EE" sz="2800" b="1" dirty="0"/>
              <a:t>Jõgeva, Jõhvi, Rakvere</a:t>
            </a:r>
            <a:r>
              <a:rPr lang="et-EE" sz="2800" i="1" dirty="0"/>
              <a:t>, </a:t>
            </a:r>
            <a:r>
              <a:rPr lang="et-EE" sz="2800" dirty="0"/>
              <a:t>Paide)</a:t>
            </a:r>
          </a:p>
          <a:p>
            <a:r>
              <a:rPr lang="et-EE" sz="2800" dirty="0"/>
              <a:t>Lääne regioon (esindused </a:t>
            </a:r>
            <a:r>
              <a:rPr lang="et-EE" sz="2800" b="1" dirty="0"/>
              <a:t>Pärnu</a:t>
            </a:r>
            <a:r>
              <a:rPr lang="et-EE" sz="2800" dirty="0"/>
              <a:t>, Haapsalu, </a:t>
            </a:r>
            <a:r>
              <a:rPr lang="et-EE" sz="2800" b="1" dirty="0"/>
              <a:t>Kuressaare, Kärdla</a:t>
            </a:r>
            <a:r>
              <a:rPr lang="et-EE" sz="2800" dirty="0"/>
              <a:t>, Käina)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8098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Mis on Põllumajandus- ja Toiduamet (PTA)?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836093"/>
            <a:ext cx="7920000" cy="4445645"/>
          </a:xfrm>
        </p:spPr>
        <p:txBody>
          <a:bodyPr/>
          <a:lstStyle/>
          <a:p>
            <a:pPr marL="108000" indent="0">
              <a:buNone/>
            </a:pPr>
            <a:r>
              <a:rPr lang="et-EE" sz="3600" dirty="0"/>
              <a:t>Koduleht:   </a:t>
            </a:r>
            <a:r>
              <a:rPr lang="et-EE" sz="3600" dirty="0">
                <a:hlinkClick r:id="rId2"/>
              </a:rPr>
              <a:t>https://pta.agri.ee/</a:t>
            </a:r>
            <a:endParaRPr lang="et-EE" sz="3600" dirty="0"/>
          </a:p>
          <a:p>
            <a:pPr marL="108000" indent="0">
              <a:buNone/>
            </a:pPr>
            <a:endParaRPr lang="et-EE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t-EE" sz="2800" dirty="0"/>
              <a:t>P</a:t>
            </a:r>
            <a:r>
              <a:rPr lang="fi-FI" sz="2800" dirty="0" err="1"/>
              <a:t>õllumehele</a:t>
            </a:r>
            <a:r>
              <a:rPr lang="fi-FI" sz="2800" dirty="0"/>
              <a:t> ja </a:t>
            </a:r>
            <a:r>
              <a:rPr lang="fi-FI" sz="2800" dirty="0" err="1"/>
              <a:t>maaomanikule</a:t>
            </a:r>
            <a:endParaRPr lang="fi-FI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800" dirty="0" err="1"/>
              <a:t>Ettevõtjale</a:t>
            </a:r>
            <a:r>
              <a:rPr lang="fi-FI" sz="2800" dirty="0"/>
              <a:t>, </a:t>
            </a:r>
            <a:r>
              <a:rPr lang="fi-FI" sz="2800" dirty="0" err="1"/>
              <a:t>tootjale</a:t>
            </a:r>
            <a:r>
              <a:rPr lang="fi-FI" sz="2800" dirty="0"/>
              <a:t> ja </a:t>
            </a:r>
            <a:r>
              <a:rPr lang="fi-FI" sz="2800" dirty="0" err="1"/>
              <a:t>turustajale</a:t>
            </a:r>
            <a:endParaRPr lang="fi-FI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800" dirty="0" err="1"/>
              <a:t>Tarbijale</a:t>
            </a:r>
            <a:r>
              <a:rPr lang="fi-FI" sz="2800" dirty="0"/>
              <a:t> ja </a:t>
            </a:r>
            <a:r>
              <a:rPr lang="fi-FI" sz="2800" dirty="0" err="1"/>
              <a:t>eraisikule</a:t>
            </a:r>
            <a:endParaRPr lang="et-EE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t-EE" sz="2800" b="1" dirty="0"/>
              <a:t>Taimekaitse 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t-EE" sz="2800" b="1" dirty="0"/>
              <a:t> Taimekaitsevahendi kasutamine </a:t>
            </a: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t-EE" sz="2800" b="1" dirty="0"/>
              <a:t> Taimekaitse ja mesindus</a:t>
            </a:r>
            <a:endParaRPr lang="fi-FI" sz="2800" b="1" dirty="0"/>
          </a:p>
          <a:p>
            <a:pPr marL="1080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00173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Taimekaitse ja mesindus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/>
              <a:t>Enne: „Kolmepoolne koostööjuhis mesilaste suurenenud suremuse väljaselgitamiseks“ – VTA, PMA, usaldusmesinikud</a:t>
            </a:r>
          </a:p>
          <a:p>
            <a:r>
              <a:rPr lang="et-EE" dirty="0"/>
              <a:t>Nüüd: </a:t>
            </a:r>
            <a:r>
              <a:rPr lang="et-EE" b="1" dirty="0"/>
              <a:t>„Koostööjuhis mesilaste suurenenud suremuse väljaselgitamiseks“ </a:t>
            </a:r>
            <a:r>
              <a:rPr lang="et-EE" dirty="0"/>
              <a:t>– PTA loomatervishoiu ja taimekaitse ametnikud ning usaldusmesinikud</a:t>
            </a:r>
          </a:p>
        </p:txBody>
      </p:sp>
    </p:spTree>
    <p:extLst>
      <p:ext uri="{BB962C8B-B14F-4D97-AF65-F5344CB8AC3E}">
        <p14:creationId xmlns:p14="http://schemas.microsoft.com/office/powerpoint/2010/main" val="1344950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Mesiniku kohustused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476053"/>
            <a:ext cx="7920000" cy="4805685"/>
          </a:xfrm>
        </p:spPr>
        <p:txBody>
          <a:bodyPr/>
          <a:lstStyle/>
          <a:p>
            <a:pPr lvl="0"/>
            <a:r>
              <a:rPr lang="et-EE" sz="2000" dirty="0"/>
              <a:t>	Registreerida kõik mesilad ja mesilaspered PRIA põllumajandusloomade registris.</a:t>
            </a:r>
          </a:p>
          <a:p>
            <a:pPr lvl="0"/>
            <a:r>
              <a:rPr lang="et-EE" sz="2000" dirty="0"/>
              <a:t>Rakendada kõiki ohutusmeetmeid haiguste leviku tõkestamiseks.</a:t>
            </a:r>
          </a:p>
          <a:p>
            <a:pPr lvl="0"/>
            <a:r>
              <a:rPr lang="et-EE" sz="2000" dirty="0"/>
              <a:t>Järgida veterinaarravimite ja biotsiidide kasutamisel kasutusjuhendit.</a:t>
            </a:r>
          </a:p>
          <a:p>
            <a:pPr lvl="0"/>
            <a:r>
              <a:rPr lang="et-EE" sz="2000" dirty="0"/>
              <a:t>Pidada arvestust ravimite kasutamise üle.</a:t>
            </a:r>
          </a:p>
          <a:p>
            <a:pPr lvl="0"/>
            <a:r>
              <a:rPr lang="et-EE" sz="2000" dirty="0"/>
              <a:t>Mesilasperede regulaarne kontroll.</a:t>
            </a:r>
          </a:p>
          <a:p>
            <a:pPr lvl="0"/>
            <a:r>
              <a:rPr lang="et-EE" sz="2000" dirty="0"/>
              <a:t>Teavitada mesilaste ulatuslikust haigestumisest või hukkumisest koheselt PTA-</a:t>
            </a:r>
            <a:r>
              <a:rPr lang="et-EE" sz="2000" dirty="0" err="1"/>
              <a:t>d.</a:t>
            </a:r>
            <a:endParaRPr lang="et-EE" sz="2000" dirty="0"/>
          </a:p>
          <a:p>
            <a:pPr marL="108000" lvl="0" indent="0">
              <a:buNone/>
            </a:pPr>
            <a:r>
              <a:rPr lang="et-EE" sz="2400" b="1" dirty="0"/>
              <a:t>Hea tava on teavitada naabruses tegutsevaid põllumehi oma mesilaste olemasolust.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24633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Taimekaitsevahendi kasutaja kohustused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692077"/>
            <a:ext cx="7920000" cy="4589661"/>
          </a:xfrm>
        </p:spPr>
        <p:txBody>
          <a:bodyPr/>
          <a:lstStyle/>
          <a:p>
            <a:pPr lvl="0"/>
            <a:r>
              <a:rPr lang="et-EE" sz="2400" dirty="0"/>
              <a:t>Järgida taimekaitsevahendi kasutusjuhendit.</a:t>
            </a:r>
          </a:p>
          <a:p>
            <a:pPr marL="108000" lvl="0" indent="0">
              <a:buNone/>
            </a:pPr>
            <a:r>
              <a:rPr lang="et-EE" sz="2000" dirty="0" err="1"/>
              <a:t>Tolmeldajate</a:t>
            </a:r>
            <a:r>
              <a:rPr lang="et-EE" sz="2000" dirty="0"/>
              <a:t> kaitseks on oh</a:t>
            </a:r>
            <a:r>
              <a:rPr lang="fi-FI" sz="2000" dirty="0"/>
              <a:t>u- ja </a:t>
            </a:r>
            <a:r>
              <a:rPr lang="fi-FI" sz="2000" dirty="0" err="1"/>
              <a:t>hoiatuslause</a:t>
            </a:r>
            <a:r>
              <a:rPr lang="fi-FI" sz="2000" dirty="0"/>
              <a:t> Spe8 </a:t>
            </a:r>
            <a:r>
              <a:rPr lang="fi-FI" sz="2000" dirty="0" err="1"/>
              <a:t>enamustel</a:t>
            </a:r>
            <a:r>
              <a:rPr lang="fi-FI" sz="2000" dirty="0"/>
              <a:t> </a:t>
            </a:r>
            <a:r>
              <a:rPr lang="fi-FI" sz="2000" dirty="0" err="1"/>
              <a:t>insektitsiididel</a:t>
            </a:r>
            <a:r>
              <a:rPr lang="et-EE" sz="2000" dirty="0"/>
              <a:t>.</a:t>
            </a:r>
          </a:p>
          <a:p>
            <a:pPr lvl="0"/>
            <a:r>
              <a:rPr lang="et-EE" sz="2400" dirty="0"/>
              <a:t>Järgida </a:t>
            </a:r>
            <a:r>
              <a:rPr lang="et-EE" sz="2400" u="sng" dirty="0"/>
              <a:t>kõiki ohutusnõudeid</a:t>
            </a:r>
            <a:r>
              <a:rPr lang="et-EE" sz="2400" dirty="0"/>
              <a:t>, sh õitsvate taimede pritsimise keeld ning tuule kiiruse (</a:t>
            </a:r>
            <a:r>
              <a:rPr lang="et-EE" sz="2400" dirty="0" err="1"/>
              <a:t>max</a:t>
            </a:r>
            <a:r>
              <a:rPr lang="et-EE" sz="2400" dirty="0"/>
              <a:t> 4 m/s) ja suunaga arvestamine.</a:t>
            </a:r>
          </a:p>
          <a:p>
            <a:pPr marL="108000" lvl="0" indent="0">
              <a:buNone/>
            </a:pPr>
            <a:r>
              <a:rPr lang="et-EE" sz="2000" dirty="0"/>
              <a:t>Üldine reegel on taimekaitsevahendi õhust pritsimise ja õitsvate taimede pritsimise keeld.</a:t>
            </a:r>
          </a:p>
          <a:p>
            <a:pPr marL="108000" lvl="0" indent="0">
              <a:buNone/>
            </a:pPr>
            <a:r>
              <a:rPr lang="et-EE" sz="2000" dirty="0"/>
              <a:t>Erandina võib õitsvaid taimi pritsida vaid siis, kui tootel on vastav märge ja sellisel juhul võib seda teha kl 22.00 – 05.00</a:t>
            </a:r>
          </a:p>
          <a:p>
            <a:pPr marL="0" lvl="0" indent="0">
              <a:buClr>
                <a:srgbClr val="000000"/>
              </a:buClr>
              <a:buNone/>
            </a:pPr>
            <a:r>
              <a:rPr lang="fi-FI" sz="2400" b="1" dirty="0" err="1"/>
              <a:t>Hea</a:t>
            </a:r>
            <a:r>
              <a:rPr lang="fi-FI" sz="2400" b="1" dirty="0"/>
              <a:t> </a:t>
            </a:r>
            <a:r>
              <a:rPr lang="fi-FI" sz="2400" b="1" dirty="0" err="1"/>
              <a:t>tava</a:t>
            </a:r>
            <a:r>
              <a:rPr lang="fi-FI" sz="2400" b="1" dirty="0"/>
              <a:t> on </a:t>
            </a:r>
            <a:r>
              <a:rPr lang="et-EE" sz="2400" b="1" dirty="0"/>
              <a:t>teavitada naabruses tegutsevaid mesinikke</a:t>
            </a:r>
            <a:r>
              <a:rPr lang="fi-FI" sz="2400" b="1" dirty="0"/>
              <a:t> </a:t>
            </a:r>
            <a:r>
              <a:rPr lang="fi-FI" sz="2400" b="1" dirty="0" err="1"/>
              <a:t>kavandatava</a:t>
            </a:r>
            <a:r>
              <a:rPr lang="et-EE" sz="2400" b="1" dirty="0"/>
              <a:t>test</a:t>
            </a:r>
            <a:r>
              <a:rPr lang="fi-FI" sz="2400" b="1" dirty="0"/>
              <a:t> </a:t>
            </a:r>
            <a:r>
              <a:rPr lang="fi-FI" sz="2400" b="1" dirty="0" err="1"/>
              <a:t>taimekaitsetöö</a:t>
            </a:r>
            <a:r>
              <a:rPr lang="et-EE" sz="2400" b="1" dirty="0" err="1"/>
              <a:t>dest</a:t>
            </a:r>
            <a:r>
              <a:rPr lang="fi-FI" sz="2400" b="1" dirty="0"/>
              <a:t> </a:t>
            </a:r>
            <a:r>
              <a:rPr lang="et-EE" sz="2400" b="1" dirty="0"/>
              <a:t>enne </a:t>
            </a:r>
            <a:r>
              <a:rPr lang="fi-FI" sz="2400" b="1" dirty="0" err="1"/>
              <a:t>pritsimise</a:t>
            </a:r>
            <a:r>
              <a:rPr lang="fi-FI" sz="2400" b="1" dirty="0"/>
              <a:t> </a:t>
            </a:r>
            <a:r>
              <a:rPr lang="fi-FI" sz="2400" b="1" dirty="0" err="1"/>
              <a:t>al</a:t>
            </a:r>
            <a:r>
              <a:rPr lang="et-EE" sz="2400" b="1" dirty="0" err="1"/>
              <a:t>gu</a:t>
            </a:r>
            <a:r>
              <a:rPr lang="fi-FI" sz="2400" b="1" dirty="0"/>
              <a:t>st</a:t>
            </a:r>
            <a:r>
              <a:rPr lang="et-EE" sz="2400" b="1" dirty="0"/>
              <a:t>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269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0A8CE28A89F7488C7997539E70D4CC" ma:contentTypeVersion="0" ma:contentTypeDescription="Loo uus dokument" ma:contentTypeScope="" ma:versionID="6706d98e6e33de12a24ded0a3d6801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5284b4047f4cf5347f2f816b293bbf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F0BFD6-446F-4DA3-A5A5-695A2093A3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C82DA9-6C2D-4DBC-8423-CC03D0C97D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0E35BBD-1DD8-4A29-98ED-D6A04BE3546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992</Words>
  <Application>Microsoft Office PowerPoint</Application>
  <PresentationFormat>Custom</PresentationFormat>
  <Paragraphs>134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Roboto Condensed</vt:lpstr>
      <vt:lpstr>RobotoCondensed-Regular</vt:lpstr>
      <vt:lpstr>Segoe Script</vt:lpstr>
      <vt:lpstr>Times New Roman</vt:lpstr>
      <vt:lpstr>Wingdings</vt:lpstr>
      <vt:lpstr>Office Theme</vt:lpstr>
      <vt:lpstr>   </vt:lpstr>
      <vt:lpstr>Mis on Põllumajandus- ja Toiduamet (PTA)?</vt:lpstr>
      <vt:lpstr>Mis on Põllumajandus- ja Toiduamet (PTA)?</vt:lpstr>
      <vt:lpstr>Mis on Põllumajandus- ja Toiduamet (PTA)?</vt:lpstr>
      <vt:lpstr>Mis on Põllumajandus- ja Toiduamet (PTA)?</vt:lpstr>
      <vt:lpstr>Mis on Põllumajandus- ja Toiduamet (PTA)?</vt:lpstr>
      <vt:lpstr>Taimekaitse ja mesindus</vt:lpstr>
      <vt:lpstr>Mesiniku kohustused</vt:lpstr>
      <vt:lpstr>Taimekaitsevahendi kasutaja kohustused</vt:lpstr>
      <vt:lpstr>Taimekaitsevahendite kasutamise kontroll</vt:lpstr>
      <vt:lpstr>Teavita! Teadlikult.</vt:lpstr>
      <vt:lpstr>Keda teavitada, kui mesilastega on juhtunud õnnetus?</vt:lpstr>
      <vt:lpstr>Juhis eriolukorras/kaebuste korral tegutsemise puhuks</vt:lpstr>
      <vt:lpstr>Proovi võtmine mesilastest taimekaitsevahendite sisalduse määramiseks </vt:lpstr>
      <vt:lpstr>Analüüsi tulemused</vt:lpstr>
      <vt:lpstr>PTA tegevused maastikul</vt:lpstr>
      <vt:lpstr>Kokkuvõte</vt:lpstr>
      <vt:lpstr>Aitäh!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2021-03-08T15:40:25Z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0x010100D60A8CE28A89F7488C7997539E70D4CC</vt:lpwstr>
  </property>
</Properties>
</file>