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0"/>
  </p:notesMasterIdLst>
  <p:sldIdLst>
    <p:sldId id="276" r:id="rId5"/>
    <p:sldId id="277" r:id="rId6"/>
    <p:sldId id="279" r:id="rId7"/>
    <p:sldId id="289" r:id="rId8"/>
    <p:sldId id="280" r:id="rId9"/>
    <p:sldId id="278" r:id="rId10"/>
    <p:sldId id="282" r:id="rId11"/>
    <p:sldId id="281" r:id="rId12"/>
    <p:sldId id="283" r:id="rId13"/>
    <p:sldId id="284" r:id="rId14"/>
    <p:sldId id="286" r:id="rId15"/>
    <p:sldId id="285" r:id="rId16"/>
    <p:sldId id="287" r:id="rId17"/>
    <p:sldId id="288" r:id="rId18"/>
    <p:sldId id="273" r:id="rId19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58" autoAdjust="0"/>
  </p:normalViewPr>
  <p:slideViewPr>
    <p:cSldViewPr>
      <p:cViewPr varScale="1">
        <p:scale>
          <a:sx n="59" d="100"/>
          <a:sy n="59" d="100"/>
        </p:scale>
        <p:origin x="15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3406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20786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Tööandja on kohustatud tegevusaladel, kus töö iseärasused võivad soodustada nakkushaiguste levikut, nõudma tööle </a:t>
            </a:r>
            <a:r>
              <a:rPr lang="et-EE" dirty="0" err="1"/>
              <a:t>asujalt</a:t>
            </a:r>
            <a:r>
              <a:rPr lang="et-EE" dirty="0"/>
              <a:t> tervisetõendit nakkushaiguste suhtes tervisekontrolli läbimise kohta. Tervisetõend nakkushaiguste suhtes tervisekontrolli läbimise kohta on nõutav järgmistelt töötajatelt:</a:t>
            </a:r>
          </a:p>
          <a:p>
            <a:r>
              <a:rPr lang="et-EE" dirty="0"/>
              <a:t>loomapidajad ja isikud, kes oma tööülesannete tõttu puutuvad vahetult kokku põllumajandusloomade ja loomsete saadustega, välja arvatud loomapidajad, kes peavad põllumajandusloomi, et saada loomseid saadusi enda tarbeks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9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9674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Loomatervise määrus 2016/429 artikkel</a:t>
            </a:r>
            <a:r>
              <a:rPr lang="et-EE" baseline="0" dirty="0"/>
              <a:t> 11</a:t>
            </a:r>
            <a:endParaRPr lang="et-EE" dirty="0"/>
          </a:p>
          <a:p>
            <a:r>
              <a:rPr lang="et-EE" dirty="0"/>
              <a:t>Lõikes 1 osutatud teadmised omandatakse ühel järgmistest viisidest:</a:t>
            </a:r>
          </a:p>
          <a:p>
            <a:r>
              <a:rPr lang="et-EE" dirty="0"/>
              <a:t>a)  töökogemus või koolitus;</a:t>
            </a:r>
          </a:p>
          <a:p>
            <a:r>
              <a:rPr lang="et-EE" dirty="0"/>
              <a:t>b)  põllumajandus- või vesiviljelussektoris kehtivad loomatervisega seotud programmid;</a:t>
            </a:r>
          </a:p>
          <a:p>
            <a:r>
              <a:rPr lang="et-EE" dirty="0"/>
              <a:t>c)  formaalharidus;</a:t>
            </a:r>
          </a:p>
          <a:p>
            <a:r>
              <a:rPr lang="et-EE" dirty="0"/>
              <a:t>d) muud kogemused või muu koolitus, mis annavad punktides a, b või c osutatuga samaväärse teadmiste taseme.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8335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25" y="228916"/>
            <a:ext cx="3505504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eesnimi.perenimi@pma.agri.ee</a:t>
            </a:r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217" y="250739"/>
            <a:ext cx="3505504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756" y="2484165"/>
            <a:ext cx="7200000" cy="2196405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et-EE" dirty="0"/>
            </a:br>
            <a:br>
              <a:rPr lang="et-EE" sz="2600" dirty="0"/>
            </a:br>
            <a:br>
              <a:rPr lang="et-EE" sz="2600" dirty="0"/>
            </a:br>
            <a:endParaRPr lang="et-EE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433" y="5076453"/>
            <a:ext cx="7261323" cy="1368152"/>
          </a:xfrm>
        </p:spPr>
        <p:txBody>
          <a:bodyPr/>
          <a:lstStyle/>
          <a:p>
            <a:r>
              <a:rPr lang="et-EE" altLang="en-US" sz="2000" dirty="0">
                <a:solidFill>
                  <a:srgbClr val="FFFFFF"/>
                </a:solidFill>
              </a:rPr>
              <a:t>Kärt Jaarma</a:t>
            </a:r>
          </a:p>
          <a:p>
            <a:pPr lvl="0"/>
            <a:r>
              <a:rPr lang="et-EE" sz="2000" dirty="0">
                <a:latin typeface="Roboto Condensed" pitchFamily="18"/>
              </a:rPr>
              <a:t>Põllumajandus-ja Toiduamet / </a:t>
            </a:r>
            <a:r>
              <a:rPr lang="fi-FI" sz="2000" dirty="0" err="1">
                <a:latin typeface="Roboto Condensed" pitchFamily="18"/>
              </a:rPr>
              <a:t>Loomatervise</a:t>
            </a:r>
            <a:r>
              <a:rPr lang="fi-FI" sz="2000" dirty="0">
                <a:latin typeface="Roboto Condensed" pitchFamily="18"/>
              </a:rPr>
              <a:t> ja –</a:t>
            </a:r>
            <a:r>
              <a:rPr lang="fi-FI" sz="2000" dirty="0" err="1">
                <a:latin typeface="Roboto Condensed" pitchFamily="18"/>
              </a:rPr>
              <a:t>heaolu</a:t>
            </a:r>
            <a:r>
              <a:rPr lang="fi-FI" sz="2000" dirty="0">
                <a:latin typeface="Roboto Condensed" pitchFamily="18"/>
              </a:rPr>
              <a:t> osakonna </a:t>
            </a:r>
            <a:r>
              <a:rPr lang="fi-FI" sz="2000" dirty="0" err="1">
                <a:latin typeface="Roboto Condensed" pitchFamily="18"/>
              </a:rPr>
              <a:t>peaspetsialist</a:t>
            </a:r>
            <a:endParaRPr lang="et-EE" sz="2000" dirty="0">
              <a:latin typeface="Roboto Condensed" pitchFamily="18"/>
            </a:endParaRPr>
          </a:p>
          <a:p>
            <a:pPr lvl="0"/>
            <a:r>
              <a:rPr lang="et-EE" altLang="en-US" sz="2000" dirty="0">
                <a:solidFill>
                  <a:srgbClr val="FFFFFF"/>
                </a:solidFill>
              </a:rPr>
              <a:t>31.10.2021</a:t>
            </a:r>
          </a:p>
          <a:p>
            <a:pPr lvl="0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Roboto Condensed" pitchFamily="1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75433" y="2412157"/>
            <a:ext cx="7200000" cy="219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6400" rIns="0" bIns="0" numCol="1" anchor="t" anchorCtr="0" compatLnSpc="1">
            <a:prstTxWarp prst="textNoShape">
              <a:avLst/>
            </a:prstTxWarp>
          </a:bodyPr>
          <a:lstStyle>
            <a:lvl1pPr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marL="11430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marL="16002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marL="20574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r>
              <a:rPr lang="et-EE" dirty="0"/>
              <a:t>Mesilate seire kontrolli tulemused</a:t>
            </a:r>
            <a:br>
              <a:rPr lang="et-EE" dirty="0"/>
            </a:br>
            <a:br>
              <a:rPr lang="et-EE" sz="2600" dirty="0"/>
            </a:br>
            <a:br>
              <a:rPr lang="et-EE" sz="2600" dirty="0"/>
            </a:br>
            <a:br>
              <a:rPr lang="et-EE" sz="2600" dirty="0"/>
            </a:br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48637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Arvestuse pidamise kohustus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812954" cy="4892154"/>
          </a:xfrm>
        </p:spPr>
        <p:txBody>
          <a:bodyPr/>
          <a:lstStyle/>
          <a:p>
            <a:pPr lvl="0"/>
            <a:r>
              <a:rPr lang="et-EE" sz="2000" dirty="0"/>
              <a:t>Ettevõttes (mesilas) peetavate mesilasperede arv;</a:t>
            </a:r>
          </a:p>
          <a:p>
            <a:pPr lvl="0"/>
            <a:r>
              <a:rPr lang="et-EE" sz="2000" dirty="0"/>
              <a:t>Mesilasperede liikumise andmed: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2000" dirty="0"/>
              <a:t>mesilasperede päritolukoht ja päritoluettevõtte kordumatu registreerimis- või heakskiidunumber (Eestis PRIA registreerimisnumber), kui mesilaspered on pärit teisest ettevõttest;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2000" dirty="0"/>
              <a:t>mesilasperede sihtkoht ja sihtettevõtte kordumatu registreerimis- või heakskiidunumber, kui mesilaspered kavatsetakse viia teise ettevõttesse;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2000" dirty="0"/>
              <a:t>liikumise kuupäev.</a:t>
            </a:r>
          </a:p>
          <a:p>
            <a:pPr lvl="1"/>
            <a:endParaRPr lang="et-EE" sz="2000" dirty="0"/>
          </a:p>
          <a:p>
            <a:pPr lvl="0"/>
            <a:r>
              <a:rPr lang="et-EE" sz="2000" dirty="0"/>
              <a:t>Mesilasperede ostu või sülemlemise kuupäev.</a:t>
            </a:r>
          </a:p>
          <a:p>
            <a:pPr lvl="0"/>
            <a:r>
              <a:rPr lang="et-EE" sz="2000" dirty="0"/>
              <a:t>Ettevõttes aset leidnud mesilaspere surma või kadumise kuupäev.</a:t>
            </a:r>
          </a:p>
          <a:p>
            <a:pPr lvl="0"/>
            <a:r>
              <a:rPr lang="et-EE" sz="2000" dirty="0" err="1"/>
              <a:t>Bioturvameetmed</a:t>
            </a:r>
            <a:r>
              <a:rPr lang="et-EE" sz="2000" dirty="0"/>
              <a:t>, mesilaspere tervise jälgimine, ravi, testide tulemused.</a:t>
            </a:r>
          </a:p>
        </p:txBody>
      </p:sp>
    </p:spTree>
    <p:extLst>
      <p:ext uri="{BB962C8B-B14F-4D97-AF65-F5344CB8AC3E}">
        <p14:creationId xmlns:p14="http://schemas.microsoft.com/office/powerpoint/2010/main" val="288549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Ravimite arvestus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dirty="0"/>
              <a:t>Mesinik peab pidama arvestust mesilaspere ravimiste kohta.</a:t>
            </a:r>
          </a:p>
          <a:p>
            <a:endParaRPr lang="et-EE" sz="2000" dirty="0"/>
          </a:p>
          <a:p>
            <a:r>
              <a:rPr lang="et-EE" sz="2000" dirty="0"/>
              <a:t>Arvestuses peavad kajastuma: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000" dirty="0"/>
              <a:t>mesilaspere identifitseerimise andmed (näiteks: taru nr 4; punase märgisega tähistatud tarud vm);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000" dirty="0"/>
              <a:t>kasutatud ravimi nimetus ja manustatud kogus;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000" dirty="0"/>
              <a:t>andmed ravimi </a:t>
            </a:r>
            <a:r>
              <a:rPr lang="et-EE" sz="2000" dirty="0" err="1"/>
              <a:t>väljastaja</a:t>
            </a:r>
            <a:r>
              <a:rPr lang="et-EE" sz="2000" dirty="0"/>
              <a:t> (veterinaararsti või apteegi) kohta;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000" dirty="0"/>
              <a:t>ravimi manustamise kuupäev ja andmed </a:t>
            </a:r>
            <a:r>
              <a:rPr lang="et-EE" sz="2000" dirty="0" err="1"/>
              <a:t>manustaja</a:t>
            </a:r>
            <a:r>
              <a:rPr lang="et-EE" sz="2000" dirty="0"/>
              <a:t> kohta;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000" dirty="0"/>
              <a:t>veterinaararsti etteantud manustamisviis ja raviskeem (kui on);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000" dirty="0"/>
              <a:t>määratud keeluaeg (kui on).</a:t>
            </a:r>
          </a:p>
          <a:p>
            <a:endParaRPr lang="et-EE" sz="2000" dirty="0"/>
          </a:p>
          <a:p>
            <a:r>
              <a:rPr lang="et-EE" sz="2000" dirty="0"/>
              <a:t>Oluline on enne ravimi kasutamist lugeda läbi ravimi kasutusjuhend.</a:t>
            </a:r>
          </a:p>
        </p:txBody>
      </p:sp>
    </p:spTree>
    <p:extLst>
      <p:ext uri="{BB962C8B-B14F-4D97-AF65-F5344CB8AC3E}">
        <p14:creationId xmlns:p14="http://schemas.microsoft.com/office/powerpoint/2010/main" val="337851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Arvestuse pidamise kohustus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Arvestust tuleb pidada ja säilitada paberil või elektrooniliselt. </a:t>
            </a:r>
          </a:p>
          <a:p>
            <a:r>
              <a:rPr lang="et-EE" dirty="0"/>
              <a:t>Arvestus tuleb säilitada vähemalt kolm aastat.</a:t>
            </a:r>
          </a:p>
        </p:txBody>
      </p:sp>
    </p:spTree>
    <p:extLst>
      <p:ext uri="{BB962C8B-B14F-4D97-AF65-F5344CB8AC3E}">
        <p14:creationId xmlns:p14="http://schemas.microsoft.com/office/powerpoint/2010/main" val="362675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Loomatervisealased teadmised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/>
              <a:t>Mesilastega tegelevatel isikutel peavad olema piisavad teadmised: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400" dirty="0"/>
              <a:t>loomataudidest, sh inimestele edasikanduvatest taudidest;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400" dirty="0" err="1"/>
              <a:t>bioturvalisuse</a:t>
            </a:r>
            <a:r>
              <a:rPr lang="et-EE" sz="2400" dirty="0"/>
              <a:t> põhimõtetest;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400" dirty="0"/>
              <a:t>loomatervise, loomade heaolu ja inimeste tervise omavahelistest seostest;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400" dirty="0"/>
              <a:t>nende hoole all olevate loomaliikide kasvatamise headest tavadest;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t-EE" sz="2400" dirty="0"/>
              <a:t>ravimiresistentsusest, sealhulgas </a:t>
            </a:r>
            <a:r>
              <a:rPr lang="et-EE" sz="2400" dirty="0" err="1"/>
              <a:t>antimikroobsest</a:t>
            </a:r>
            <a:r>
              <a:rPr lang="et-EE" sz="2400" dirty="0"/>
              <a:t> resistentsusest, ja selle mõjust</a:t>
            </a:r>
            <a:r>
              <a:rPr lang="et-E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49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Bioturvameetmed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1"/>
            <a:ext cx="7920000" cy="5544616"/>
          </a:xfrm>
        </p:spPr>
        <p:txBody>
          <a:bodyPr/>
          <a:lstStyle/>
          <a:p>
            <a:r>
              <a:rPr lang="et-EE" sz="1800" b="1" dirty="0" err="1"/>
              <a:t>Bioturvameetmeid</a:t>
            </a:r>
            <a:r>
              <a:rPr lang="et-EE" sz="1800" b="1" dirty="0"/>
              <a:t> rakendatakse</a:t>
            </a:r>
            <a:r>
              <a:rPr lang="et-EE" sz="1800" dirty="0"/>
              <a:t> asjakohasel viisil järgmiselt:</a:t>
            </a:r>
          </a:p>
          <a:p>
            <a:pPr marL="108000" indent="0">
              <a:buNone/>
            </a:pPr>
            <a:r>
              <a:rPr lang="et-EE" sz="1800" dirty="0"/>
              <a:t>a) </a:t>
            </a:r>
            <a:r>
              <a:rPr lang="et-EE" sz="1800" b="1" dirty="0"/>
              <a:t>füüsilise kaitse meetmed</a:t>
            </a:r>
            <a:r>
              <a:rPr lang="et-EE" sz="1800" dirty="0"/>
              <a:t>, mis võivad hõlmata: </a:t>
            </a:r>
          </a:p>
          <a:p>
            <a:pPr marL="108000" indent="0">
              <a:buNone/>
            </a:pPr>
            <a:r>
              <a:rPr lang="et-EE" sz="1800" dirty="0"/>
              <a:t>i) asjakohasel juhul ala sulgemist, piirdetarade ehitamist, varjualuste ehitamist või võrguga piiramist; </a:t>
            </a:r>
          </a:p>
          <a:p>
            <a:pPr marL="108000" indent="0">
              <a:buNone/>
            </a:pPr>
            <a:r>
              <a:rPr lang="et-EE" sz="1800" dirty="0"/>
              <a:t>ii) puhastamist, desinfektsiooni ning putuka- ja näriliste tõrjet; </a:t>
            </a:r>
          </a:p>
          <a:p>
            <a:pPr marL="108000" indent="0">
              <a:buNone/>
            </a:pPr>
            <a:r>
              <a:rPr lang="et-EE" sz="1800" dirty="0"/>
              <a:t>b) </a:t>
            </a:r>
            <a:r>
              <a:rPr lang="et-EE" sz="1800" b="1" dirty="0"/>
              <a:t>haldusmeetmed</a:t>
            </a:r>
            <a:r>
              <a:rPr lang="et-EE" sz="1800" dirty="0"/>
              <a:t>, mis võivad hõlmata: </a:t>
            </a:r>
          </a:p>
          <a:p>
            <a:pPr marL="108000" indent="0">
              <a:buNone/>
            </a:pPr>
            <a:r>
              <a:rPr lang="et-EE" sz="1800" dirty="0"/>
              <a:t>i) mesilaste, toodete, sõidukite ja inimeste ettevõttesse sisenemise ja sealt väljumise korda; </a:t>
            </a:r>
          </a:p>
          <a:p>
            <a:pPr marL="108000" indent="0">
              <a:buNone/>
            </a:pPr>
            <a:r>
              <a:rPr lang="et-EE" sz="1800" dirty="0"/>
              <a:t>ii) seadmete kasutamise korda; </a:t>
            </a:r>
          </a:p>
          <a:p>
            <a:pPr marL="108000" indent="0">
              <a:buNone/>
            </a:pPr>
            <a:r>
              <a:rPr lang="et-EE" sz="1800" dirty="0"/>
              <a:t>iii) asjaomaseid riske arvestavaid liikumistingimusi; </a:t>
            </a:r>
          </a:p>
          <a:p>
            <a:pPr marL="108000" indent="0">
              <a:buNone/>
            </a:pPr>
            <a:r>
              <a:rPr lang="et-EE" sz="1800" dirty="0"/>
              <a:t>iv) mesilaste või toodete ettevõttesse toomise tingimusi; </a:t>
            </a:r>
          </a:p>
          <a:p>
            <a:pPr marL="108000" indent="0">
              <a:buNone/>
            </a:pPr>
            <a:r>
              <a:rPr lang="et-EE" sz="1800" dirty="0"/>
              <a:t>v) äsja sisse toodud või haigete mesilaste karantiini, isoleerimist või eraldamist; </a:t>
            </a:r>
          </a:p>
          <a:p>
            <a:pPr marL="108000" indent="0">
              <a:buNone/>
            </a:pPr>
            <a:r>
              <a:rPr lang="et-EE" sz="1800" dirty="0"/>
              <a:t>vi) surnud mesilaste ja muude loomsete </a:t>
            </a:r>
            <a:r>
              <a:rPr lang="et-EE" sz="1800" dirty="0" err="1"/>
              <a:t>kõrvalsaaduste</a:t>
            </a:r>
            <a:r>
              <a:rPr lang="et-EE" sz="1800" dirty="0"/>
              <a:t> ohutu kõrvaldamise süsteemi.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7646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2021. aastal mesilates teostatud kontrollid</a:t>
            </a:r>
            <a:br>
              <a:rPr lang="et-EE" dirty="0"/>
            </a:br>
            <a:br>
              <a:rPr lang="en-GB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dirty="0">
                <a:solidFill>
                  <a:srgbClr val="181716"/>
                </a:solidFill>
                <a:latin typeface="RobotoCondensed-Regular" pitchFamily="32" charset="0"/>
              </a:rPr>
              <a:t>Mesilaspere toetuse raames PTA poolt läbi viidud kohapealsed kontrollid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dirty="0">
                <a:solidFill>
                  <a:srgbClr val="181716"/>
                </a:solidFill>
                <a:latin typeface="RobotoCondensed-Regular" pitchFamily="32" charset="0"/>
              </a:rPr>
              <a:t>Aastaplaanis olnud mesilate kontrollid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dirty="0">
                <a:solidFill>
                  <a:srgbClr val="181716"/>
                </a:solidFill>
                <a:latin typeface="RobotoCondensed-Regular" pitchFamily="32" charset="0"/>
              </a:rPr>
              <a:t>Kaebus/vihje kontrollid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t-EE" altLang="en-US" sz="2000" dirty="0">
              <a:solidFill>
                <a:srgbClr val="181716"/>
              </a:solidFill>
              <a:latin typeface="RobotoCondensed-Regular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2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Mesilaspere toetuse raames PTA poolt läbi viidud kohapealsed kontrollid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964162"/>
          </a:xfrm>
        </p:spPr>
        <p:txBody>
          <a:bodyPr/>
          <a:lstStyle/>
          <a:p>
            <a:r>
              <a:rPr lang="et-EE" dirty="0"/>
              <a:t>Mesilaspere toetuse saamiseks peab taotleja taotluses märgitud arvul mesilasperesid ja selle nõude kontrollimise viib läbi PTA järelevalveametnik.</a:t>
            </a:r>
          </a:p>
          <a:p>
            <a:r>
              <a:rPr lang="et-EE" dirty="0"/>
              <a:t>PRIA edastab PTA-</a:t>
            </a:r>
            <a:r>
              <a:rPr lang="et-EE" dirty="0" err="1"/>
              <a:t>le</a:t>
            </a:r>
            <a:r>
              <a:rPr lang="et-EE" dirty="0"/>
              <a:t> kohapealse kontrolli läbiviimiseks mesilaspere toetuse taotlejate valimi.</a:t>
            </a:r>
          </a:p>
          <a:p>
            <a:r>
              <a:rPr lang="et-EE" dirty="0"/>
              <a:t>PTA järelevalveametnikud tegid mesilaspere toetuse raames 104 protokolli.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487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Järelevalveametnike tagasiside läbiviidud kontrollidest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Mesilad olid korras ja mesinikud sõbralikud ja toredad.</a:t>
            </a:r>
          </a:p>
          <a:p>
            <a:r>
              <a:rPr lang="et-EE" dirty="0"/>
              <a:t>Kontrollitud mesilates on olukord positiivne, mesilaspered aktiivsed, tugevad.</a:t>
            </a:r>
          </a:p>
          <a:p>
            <a:r>
              <a:rPr lang="et-EE" dirty="0"/>
              <a:t>Üldiselt arvuliselt vastas taotluses esitatud mesilasperede arv tegelikkusele ja pigem oli mesilasperesid mesilas rohkem.</a:t>
            </a:r>
          </a:p>
        </p:txBody>
      </p:sp>
    </p:spTree>
    <p:extLst>
      <p:ext uri="{BB962C8B-B14F-4D97-AF65-F5344CB8AC3E}">
        <p14:creationId xmlns:p14="http://schemas.microsoft.com/office/powerpoint/2010/main" val="127563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Aastaplaan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Sel aastal tehti peale mesilaspere toetuse raames teostatud kontrollide ka 3 plaanilist kontrolli.</a:t>
            </a:r>
          </a:p>
          <a:p>
            <a:endParaRPr lang="et-EE" dirty="0"/>
          </a:p>
          <a:p>
            <a:r>
              <a:rPr lang="et-EE" dirty="0"/>
              <a:t>Kontrolliti mesila nõudeid.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292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Kaebus/vihje kontrollid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Mesinik teavitas mesilaste ootamatust kadumisest. Vajadusel võetakse proov taimekaitsevahendite jääkide määramiseks. Suremust ei olnud, mesilasperes oli mesilasi hõredalt ja lendlus vähene. </a:t>
            </a:r>
          </a:p>
          <a:p>
            <a:r>
              <a:rPr lang="et-EE" sz="2800" dirty="0"/>
              <a:t>Mesilaspered jäeti hooletusse, mesilased on surnud. Surnud mesilastega tarud on jäetud koristamata, mis võib põhjustada mesilaste haiguste teket ja haiguste levikut.</a:t>
            </a:r>
          </a:p>
        </p:txBody>
      </p:sp>
    </p:spTree>
    <p:extLst>
      <p:ext uri="{BB962C8B-B14F-4D97-AF65-F5344CB8AC3E}">
        <p14:creationId xmlns:p14="http://schemas.microsoft.com/office/powerpoint/2010/main" val="287109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Kaebus/vihje kontrollid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Sihtriigist leiti nõuetele mittevastavus ja paluti lähteriigil viia läbi uurimine.</a:t>
            </a:r>
          </a:p>
          <a:p>
            <a:r>
              <a:rPr lang="et-EE" dirty="0"/>
              <a:t>Kaebus m</a:t>
            </a:r>
            <a:r>
              <a:rPr lang="fi-FI" dirty="0" err="1"/>
              <a:t>ee</a:t>
            </a:r>
            <a:r>
              <a:rPr lang="fi-FI" dirty="0"/>
              <a:t> </a:t>
            </a:r>
            <a:r>
              <a:rPr lang="fi-FI" dirty="0" err="1"/>
              <a:t>kvaliteedi</a:t>
            </a:r>
            <a:r>
              <a:rPr lang="fi-FI" dirty="0"/>
              <a:t> ja </a:t>
            </a:r>
            <a:r>
              <a:rPr lang="fi-FI" dirty="0" err="1"/>
              <a:t>mesilasperede</a:t>
            </a:r>
            <a:r>
              <a:rPr lang="fi-FI" dirty="0"/>
              <a:t> </a:t>
            </a:r>
            <a:r>
              <a:rPr lang="fi-FI" dirty="0" err="1"/>
              <a:t>heaolu</a:t>
            </a:r>
            <a:r>
              <a:rPr lang="fi-FI" dirty="0"/>
              <a:t> </a:t>
            </a:r>
            <a:r>
              <a:rPr lang="et-EE" dirty="0"/>
              <a:t>peale mesilas (söödanõud tarude peal).</a:t>
            </a:r>
          </a:p>
          <a:p>
            <a:endParaRPr lang="et-EE" dirty="0"/>
          </a:p>
          <a:p>
            <a:r>
              <a:rPr lang="et-EE" dirty="0"/>
              <a:t>Kaebus/vihje korral kontrollib järelevalveametnik mesila nõudeid.</a:t>
            </a:r>
          </a:p>
        </p:txBody>
      </p:sp>
    </p:spTree>
    <p:extLst>
      <p:ext uri="{BB962C8B-B14F-4D97-AF65-F5344CB8AC3E}">
        <p14:creationId xmlns:p14="http://schemas.microsoft.com/office/powerpoint/2010/main" val="140286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Mesila nõuded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Majandustegevusteate esitamine </a:t>
            </a:r>
            <a:r>
              <a:rPr lang="et-EE" dirty="0" err="1"/>
              <a:t>PRIA-le</a:t>
            </a:r>
            <a:r>
              <a:rPr lang="et-EE" dirty="0"/>
              <a:t> (mesilasperede arv ja registriandmete muudatused)</a:t>
            </a:r>
          </a:p>
          <a:p>
            <a:r>
              <a:rPr lang="fi-FI" dirty="0" err="1"/>
              <a:t>Mesilas</a:t>
            </a:r>
            <a:r>
              <a:rPr lang="et-EE" dirty="0"/>
              <a:t>perede</a:t>
            </a:r>
            <a:r>
              <a:rPr lang="fi-FI" dirty="0"/>
              <a:t> </a:t>
            </a:r>
            <a:r>
              <a:rPr lang="fi-FI" dirty="0" err="1"/>
              <a:t>arvu</a:t>
            </a:r>
            <a:r>
              <a:rPr lang="fi-FI" dirty="0"/>
              <a:t> </a:t>
            </a:r>
            <a:r>
              <a:rPr lang="fi-FI" dirty="0" err="1"/>
              <a:t>teavitamine</a:t>
            </a:r>
            <a:r>
              <a:rPr lang="fi-FI" dirty="0"/>
              <a:t> PRIA-</a:t>
            </a:r>
            <a:r>
              <a:rPr lang="fi-FI" dirty="0" err="1"/>
              <a:t>le</a:t>
            </a:r>
            <a:r>
              <a:rPr lang="fi-FI" dirty="0"/>
              <a:t> 1. </a:t>
            </a:r>
            <a:r>
              <a:rPr lang="fi-FI" dirty="0" err="1"/>
              <a:t>mai</a:t>
            </a:r>
            <a:r>
              <a:rPr lang="fi-FI" dirty="0"/>
              <a:t> ja 1. </a:t>
            </a:r>
            <a:r>
              <a:rPr lang="fi-FI" dirty="0" err="1"/>
              <a:t>novembri</a:t>
            </a:r>
            <a:r>
              <a:rPr lang="fi-FI" dirty="0"/>
              <a:t> </a:t>
            </a:r>
            <a:r>
              <a:rPr lang="fi-FI" dirty="0" err="1"/>
              <a:t>seisuga</a:t>
            </a:r>
            <a:r>
              <a:rPr lang="fi-FI" dirty="0"/>
              <a:t> </a:t>
            </a:r>
            <a:r>
              <a:rPr lang="fi-FI" dirty="0" err="1"/>
              <a:t>peetavate</a:t>
            </a:r>
            <a:r>
              <a:rPr lang="fi-FI" dirty="0"/>
              <a:t> </a:t>
            </a:r>
            <a:r>
              <a:rPr lang="fi-FI" dirty="0" err="1"/>
              <a:t>mesilas</a:t>
            </a:r>
            <a:r>
              <a:rPr lang="et-EE" dirty="0"/>
              <a:t>perede</a:t>
            </a:r>
            <a:r>
              <a:rPr lang="fi-FI" dirty="0"/>
              <a:t> kohta</a:t>
            </a:r>
            <a:r>
              <a:rPr lang="et-EE" dirty="0"/>
              <a:t> tegevuskohtades</a:t>
            </a:r>
            <a:r>
              <a:rPr lang="fi-FI" dirty="0"/>
              <a:t> sama kuu 15. </a:t>
            </a:r>
            <a:r>
              <a:rPr lang="fi-FI" dirty="0" err="1"/>
              <a:t>kuupäevaks</a:t>
            </a:r>
            <a:r>
              <a:rPr lang="et-E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147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Mesila nõuded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/>
              <a:t>Mesilaste pidamisel ja mee käitlemisel osaleva isiku tervisekontrolli suhtes kohaldatakse nakkushaiguste ennetamise ja tõrje seadust.</a:t>
            </a:r>
          </a:p>
          <a:p>
            <a:r>
              <a:rPr lang="en-GB" sz="2400" dirty="0" err="1"/>
              <a:t>Loomapidajal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isikul</a:t>
            </a:r>
            <a:r>
              <a:rPr lang="en-GB" sz="2400" dirty="0"/>
              <a:t>, </a:t>
            </a:r>
            <a:r>
              <a:rPr lang="en-GB" sz="2400" dirty="0" err="1"/>
              <a:t>kes</a:t>
            </a:r>
            <a:r>
              <a:rPr lang="en-GB" sz="2400" dirty="0"/>
              <a:t> </a:t>
            </a:r>
            <a:r>
              <a:rPr lang="en-GB" sz="2400" dirty="0" err="1"/>
              <a:t>oma</a:t>
            </a:r>
            <a:r>
              <a:rPr lang="en-GB" sz="2400" dirty="0"/>
              <a:t> </a:t>
            </a:r>
            <a:r>
              <a:rPr lang="en-GB" sz="2400" dirty="0" err="1"/>
              <a:t>tööülesannete</a:t>
            </a:r>
            <a:r>
              <a:rPr lang="en-GB" sz="2400" dirty="0"/>
              <a:t> </a:t>
            </a:r>
            <a:r>
              <a:rPr lang="en-GB" sz="2400" dirty="0" err="1"/>
              <a:t>tõttu</a:t>
            </a:r>
            <a:r>
              <a:rPr lang="en-GB" sz="2400" dirty="0"/>
              <a:t> </a:t>
            </a:r>
            <a:r>
              <a:rPr lang="en-GB" sz="2400" dirty="0" err="1"/>
              <a:t>puutuvad</a:t>
            </a:r>
            <a:r>
              <a:rPr lang="en-GB" sz="2400" dirty="0"/>
              <a:t> </a:t>
            </a:r>
            <a:r>
              <a:rPr lang="en-GB" sz="2400" dirty="0" err="1"/>
              <a:t>vahetult</a:t>
            </a:r>
            <a:r>
              <a:rPr lang="en-GB" sz="2400" dirty="0"/>
              <a:t> </a:t>
            </a:r>
            <a:r>
              <a:rPr lang="en-GB" sz="2400" dirty="0" err="1"/>
              <a:t>kokku</a:t>
            </a:r>
            <a:r>
              <a:rPr lang="en-GB" sz="2400" dirty="0"/>
              <a:t> </a:t>
            </a:r>
            <a:r>
              <a:rPr lang="en-GB" sz="2400" dirty="0" err="1"/>
              <a:t>põllumajandusloomade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loomsete</a:t>
            </a:r>
            <a:r>
              <a:rPr lang="en-GB" sz="2400" dirty="0"/>
              <a:t> </a:t>
            </a:r>
            <a:r>
              <a:rPr lang="en-GB" sz="2400" dirty="0" err="1"/>
              <a:t>saadustega</a:t>
            </a:r>
            <a:r>
              <a:rPr lang="en-GB" sz="2400" dirty="0"/>
              <a:t>, </a:t>
            </a:r>
            <a:r>
              <a:rPr lang="en-GB" sz="2400" dirty="0" err="1"/>
              <a:t>välja</a:t>
            </a:r>
            <a:r>
              <a:rPr lang="en-GB" sz="2400" dirty="0"/>
              <a:t> </a:t>
            </a:r>
            <a:r>
              <a:rPr lang="en-GB" sz="2400" dirty="0" err="1"/>
              <a:t>arvatud</a:t>
            </a:r>
            <a:r>
              <a:rPr lang="en-GB" sz="2400" dirty="0"/>
              <a:t> </a:t>
            </a:r>
            <a:r>
              <a:rPr lang="en-GB" sz="2400" dirty="0" err="1"/>
              <a:t>loomapidajad</a:t>
            </a:r>
            <a:r>
              <a:rPr lang="en-GB" sz="2400" dirty="0"/>
              <a:t>, </a:t>
            </a:r>
            <a:r>
              <a:rPr lang="en-GB" sz="2400" dirty="0" err="1"/>
              <a:t>kes</a:t>
            </a:r>
            <a:r>
              <a:rPr lang="en-GB" sz="2400" dirty="0"/>
              <a:t> </a:t>
            </a:r>
            <a:r>
              <a:rPr lang="en-GB" sz="2400" dirty="0" err="1"/>
              <a:t>peavad</a:t>
            </a:r>
            <a:r>
              <a:rPr lang="en-GB" sz="2400" dirty="0"/>
              <a:t> </a:t>
            </a:r>
            <a:r>
              <a:rPr lang="en-GB" sz="2400" dirty="0" err="1"/>
              <a:t>põllumajandusloomi</a:t>
            </a:r>
            <a:r>
              <a:rPr lang="en-GB" sz="2400" dirty="0"/>
              <a:t>, et </a:t>
            </a:r>
            <a:r>
              <a:rPr lang="en-GB" sz="2400" dirty="0" err="1"/>
              <a:t>saada</a:t>
            </a:r>
            <a:r>
              <a:rPr lang="en-GB" sz="2400" dirty="0"/>
              <a:t> </a:t>
            </a:r>
            <a:r>
              <a:rPr lang="en-GB" sz="2400" dirty="0" err="1"/>
              <a:t>loomseid</a:t>
            </a:r>
            <a:r>
              <a:rPr lang="en-GB" sz="2400" dirty="0"/>
              <a:t> </a:t>
            </a:r>
            <a:r>
              <a:rPr lang="en-GB" sz="2400" dirty="0" err="1"/>
              <a:t>saadusi</a:t>
            </a:r>
            <a:r>
              <a:rPr lang="en-GB" sz="2400" dirty="0"/>
              <a:t> </a:t>
            </a:r>
            <a:r>
              <a:rPr lang="en-GB" sz="2400" dirty="0" err="1"/>
              <a:t>enda</a:t>
            </a:r>
            <a:r>
              <a:rPr lang="en-GB" sz="2400" dirty="0"/>
              <a:t> </a:t>
            </a:r>
            <a:r>
              <a:rPr lang="en-GB" sz="2400" dirty="0" err="1"/>
              <a:t>tarbeks</a:t>
            </a:r>
            <a:r>
              <a:rPr lang="en-GB" sz="2400" dirty="0"/>
              <a:t>, </a:t>
            </a:r>
            <a:r>
              <a:rPr lang="en-GB" sz="2400" dirty="0" err="1"/>
              <a:t>peavad</a:t>
            </a:r>
            <a:r>
              <a:rPr lang="en-GB" sz="2400" dirty="0"/>
              <a:t> </a:t>
            </a:r>
            <a:r>
              <a:rPr lang="en-GB" sz="2400" dirty="0" err="1"/>
              <a:t>omama</a:t>
            </a:r>
            <a:r>
              <a:rPr lang="en-GB" sz="2400" dirty="0"/>
              <a:t> </a:t>
            </a:r>
            <a:r>
              <a:rPr lang="en-GB" sz="2400" dirty="0" err="1"/>
              <a:t>tervisekontrolli</a:t>
            </a:r>
            <a:r>
              <a:rPr lang="en-GB" sz="2400" dirty="0"/>
              <a:t> </a:t>
            </a:r>
            <a:r>
              <a:rPr lang="en-GB" sz="2400" dirty="0" err="1"/>
              <a:t>läbimise</a:t>
            </a:r>
            <a:r>
              <a:rPr lang="en-GB" sz="2400" dirty="0"/>
              <a:t> </a:t>
            </a:r>
            <a:r>
              <a:rPr lang="en-GB" sz="2400" dirty="0" err="1"/>
              <a:t>kohta</a:t>
            </a:r>
            <a:r>
              <a:rPr lang="en-GB" sz="2400" dirty="0"/>
              <a:t> </a:t>
            </a:r>
            <a:r>
              <a:rPr lang="en-GB" sz="2400" dirty="0" err="1"/>
              <a:t>kirjalikku</a:t>
            </a:r>
            <a:r>
              <a:rPr lang="en-GB" sz="2400" dirty="0"/>
              <a:t> </a:t>
            </a:r>
            <a:r>
              <a:rPr lang="en-GB" sz="2400" dirty="0" err="1"/>
              <a:t>tervisetõendit</a:t>
            </a:r>
            <a:r>
              <a:rPr lang="en-GB" sz="2400" dirty="0"/>
              <a:t>, </a:t>
            </a:r>
            <a:r>
              <a:rPr lang="en-GB" sz="2400" dirty="0" err="1"/>
              <a:t>mida</a:t>
            </a:r>
            <a:r>
              <a:rPr lang="en-GB" sz="2400" dirty="0"/>
              <a:t> </a:t>
            </a:r>
            <a:r>
              <a:rPr lang="en-GB" sz="2400" dirty="0" err="1"/>
              <a:t>tööandja</a:t>
            </a:r>
            <a:r>
              <a:rPr lang="en-GB" sz="2400" dirty="0"/>
              <a:t> </a:t>
            </a:r>
            <a:r>
              <a:rPr lang="en-GB" sz="2400" dirty="0" err="1"/>
              <a:t>säilitab</a:t>
            </a:r>
            <a:r>
              <a:rPr lang="en-GB" sz="2400" dirty="0"/>
              <a:t> </a:t>
            </a:r>
            <a:r>
              <a:rPr lang="en-GB" sz="2400" dirty="0" err="1"/>
              <a:t>töösuhte</a:t>
            </a:r>
            <a:r>
              <a:rPr lang="en-GB" sz="2400" dirty="0"/>
              <a:t> </a:t>
            </a:r>
            <a:r>
              <a:rPr lang="en-GB" sz="2400" dirty="0" err="1"/>
              <a:t>kestuse</a:t>
            </a:r>
            <a:r>
              <a:rPr lang="en-GB" sz="2400" dirty="0"/>
              <a:t> </a:t>
            </a:r>
            <a:r>
              <a:rPr lang="en-GB" sz="2400" dirty="0" err="1"/>
              <a:t>jooksul</a:t>
            </a:r>
            <a:r>
              <a:rPr lang="en-GB" sz="2400" dirty="0"/>
              <a:t> </a:t>
            </a:r>
            <a:r>
              <a:rPr lang="en-GB" sz="2400" dirty="0" err="1"/>
              <a:t>ning</a:t>
            </a:r>
            <a:r>
              <a:rPr lang="en-GB" sz="2400" dirty="0"/>
              <a:t> </a:t>
            </a:r>
            <a:r>
              <a:rPr lang="en-GB" sz="2400" dirty="0" err="1"/>
              <a:t>vähemalt</a:t>
            </a:r>
            <a:r>
              <a:rPr lang="en-GB" sz="2400" dirty="0"/>
              <a:t> </a:t>
            </a:r>
            <a:r>
              <a:rPr lang="en-GB" sz="2400" dirty="0" err="1"/>
              <a:t>aasta</a:t>
            </a:r>
            <a:r>
              <a:rPr lang="en-GB" sz="2400" dirty="0"/>
              <a:t> </a:t>
            </a:r>
            <a:r>
              <a:rPr lang="en-GB" sz="2400" dirty="0" err="1"/>
              <a:t>peale</a:t>
            </a:r>
            <a:r>
              <a:rPr lang="en-GB" sz="2400" dirty="0"/>
              <a:t> </a:t>
            </a:r>
            <a:r>
              <a:rPr lang="en-GB" sz="2400" dirty="0" err="1"/>
              <a:t>töösuhte</a:t>
            </a:r>
            <a:r>
              <a:rPr lang="en-GB" sz="2400" dirty="0"/>
              <a:t> </a:t>
            </a:r>
            <a:r>
              <a:rPr lang="en-GB" sz="2400" dirty="0" err="1"/>
              <a:t>lõppemist</a:t>
            </a:r>
            <a:r>
              <a:rPr lang="et-E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674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0A8CE28A89F7488C7997539E70D4CC" ma:contentTypeVersion="0" ma:contentTypeDescription="Loo uus dokument" ma:contentTypeScope="" ma:versionID="6706d98e6e33de12a24ded0a3d6801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284b4047f4cf5347f2f816b293bb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C82DA9-6C2D-4DBC-8423-CC03D0C97D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F0BFD6-446F-4DA3-A5A5-695A2093A3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E35BBD-1DD8-4A29-98ED-D6A04BE3546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839</Words>
  <Application>Microsoft Office PowerPoint</Application>
  <PresentationFormat>Custom</PresentationFormat>
  <Paragraphs>93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Roboto Condensed</vt:lpstr>
      <vt:lpstr>RobotoCondensed-Regular</vt:lpstr>
      <vt:lpstr>Times New Roman</vt:lpstr>
      <vt:lpstr>Office Theme</vt:lpstr>
      <vt:lpstr>   </vt:lpstr>
      <vt:lpstr>2021. aastal mesilates teostatud kontrollid  </vt:lpstr>
      <vt:lpstr>Mesilaspere toetuse raames PTA poolt läbi viidud kohapealsed kontrollid </vt:lpstr>
      <vt:lpstr>Järelevalveametnike tagasiside läbiviidud kontrollidest </vt:lpstr>
      <vt:lpstr>Aastaplaan</vt:lpstr>
      <vt:lpstr>Kaebus/vihje kontrollid (1)</vt:lpstr>
      <vt:lpstr>Kaebus/vihje kontrollid (2)</vt:lpstr>
      <vt:lpstr>Mesila nõuded (1)</vt:lpstr>
      <vt:lpstr>Mesila nõuded (2)</vt:lpstr>
      <vt:lpstr>Arvestuse pidamise kohustus (1) </vt:lpstr>
      <vt:lpstr>Ravimite arvestus</vt:lpstr>
      <vt:lpstr>Arvestuse pidamise kohustus (2)</vt:lpstr>
      <vt:lpstr>Loomatervisealased teadmised</vt:lpstr>
      <vt:lpstr>Bioturvameetmed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2021-10-31T08:37:13Z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0x010100D60A8CE28A89F7488C7997539E70D4CC</vt:lpwstr>
  </property>
</Properties>
</file>