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87" r:id="rId2"/>
  </p:sldMasterIdLst>
  <p:notesMasterIdLst>
    <p:notesMasterId r:id="rId26"/>
  </p:notesMasterIdLst>
  <p:sldIdLst>
    <p:sldId id="256" r:id="rId3"/>
    <p:sldId id="293" r:id="rId4"/>
    <p:sldId id="294" r:id="rId5"/>
    <p:sldId id="316" r:id="rId6"/>
    <p:sldId id="288" r:id="rId7"/>
    <p:sldId id="304" r:id="rId8"/>
    <p:sldId id="310" r:id="rId9"/>
    <p:sldId id="314" r:id="rId10"/>
    <p:sldId id="315" r:id="rId11"/>
    <p:sldId id="317" r:id="rId12"/>
    <p:sldId id="300" r:id="rId13"/>
    <p:sldId id="292" r:id="rId14"/>
    <p:sldId id="289" r:id="rId15"/>
    <p:sldId id="257" r:id="rId16"/>
    <p:sldId id="258" r:id="rId17"/>
    <p:sldId id="273" r:id="rId18"/>
    <p:sldId id="311" r:id="rId19"/>
    <p:sldId id="295" r:id="rId20"/>
    <p:sldId id="296" r:id="rId21"/>
    <p:sldId id="313" r:id="rId22"/>
    <p:sldId id="284" r:id="rId23"/>
    <p:sldId id="282" r:id="rId24"/>
    <p:sldId id="281" r:id="rId25"/>
  </p:sldIdLst>
  <p:sldSz cx="8999538" cy="6840538"/>
  <p:notesSz cx="7559675" cy="10691813"/>
  <p:defaultTextStyle>
    <a:defPPr>
      <a:defRPr lang="en-GB"/>
    </a:defPPr>
    <a:lvl1pPr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4D1"/>
    <a:srgbClr val="3F7333"/>
    <a:srgbClr val="999999"/>
    <a:srgbClr val="004586"/>
    <a:srgbClr val="83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7101" autoAdjust="0"/>
  </p:normalViewPr>
  <p:slideViewPr>
    <p:cSldViewPr>
      <p:cViewPr varScale="1">
        <p:scale>
          <a:sx n="58" d="100"/>
          <a:sy n="58" d="100"/>
        </p:scale>
        <p:origin x="1516" y="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fld id="{9137B0FE-B827-43E6-9F1A-73A7AB4ED6CD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632586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1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647219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EL</a:t>
            </a:r>
            <a:r>
              <a:rPr lang="et-EE" baseline="0" dirty="0"/>
              <a:t> õigus saab vahetult rakendada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14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784848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15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794749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28.01.2022</a:t>
            </a:r>
            <a:r>
              <a:rPr lang="et-EE" baseline="0" dirty="0"/>
              <a:t> aastal rakendub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18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943458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19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820301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21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353449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EL iseloomustavad arvud 12 milj loomapidamist 77 milj</a:t>
            </a:r>
            <a:r>
              <a:rPr lang="et-EE" baseline="0" dirty="0"/>
              <a:t> veist 143 milj siga, 74 milj lammast ja kitse, 1,6 </a:t>
            </a:r>
            <a:r>
              <a:rPr lang="et-EE" baseline="0" dirty="0" err="1"/>
              <a:t>milr</a:t>
            </a:r>
            <a:r>
              <a:rPr lang="et-EE" baseline="0" dirty="0"/>
              <a:t> kodulindu, 120 milj koera ja kassi, 630000 mesinikku, 16 milj mesitaru. Need loomad asuvad, liiguvad, mis toob kaasa tervishoiualaseid riske. Loodud kompensatsioonimehhanism, ennetus, hoolimine ja </a:t>
            </a:r>
            <a:r>
              <a:rPr lang="et-EE" baseline="0" dirty="0" err="1"/>
              <a:t>bioohutus</a:t>
            </a:r>
            <a:r>
              <a:rPr lang="et-EE" baseline="0" dirty="0"/>
              <a:t> aitavad neid kulutusi vähendada.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3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32098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4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728404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Jõustus 21.04.21.</a:t>
            </a:r>
            <a:r>
              <a:rPr lang="et-EE" baseline="0" dirty="0"/>
              <a:t> </a:t>
            </a:r>
            <a:r>
              <a:rPr lang="et-EE" dirty="0"/>
              <a:t>Kõige vanem oli veiste-sigade direktiiv 1994 aastast,</a:t>
            </a:r>
            <a:r>
              <a:rPr lang="et-EE" baseline="0" dirty="0"/>
              <a:t> LR tõlgendasid erinevalt, koostati väga pika aja jooksul (muutusid ülesehitus, mõisted ja keel) </a:t>
            </a:r>
            <a:r>
              <a:rPr lang="et-EE" baseline="0" dirty="0" err="1"/>
              <a:t>halduskoormuslikuselt</a:t>
            </a:r>
            <a:r>
              <a:rPr lang="et-EE" baseline="0" dirty="0"/>
              <a:t> on suur edasiminek</a:t>
            </a:r>
          </a:p>
          <a:p>
            <a:r>
              <a:rPr lang="et-EE" baseline="0" dirty="0"/>
              <a:t>Seni kehtivas oli üle 400 ÕA</a:t>
            </a:r>
          </a:p>
          <a:p>
            <a:r>
              <a:rPr lang="et-EE" baseline="0" dirty="0"/>
              <a:t>Ka enne LHM jõustumist midagi ei muutu, reguleerib LT ennetamise ja tõrjet, lemmikloomade mittekaubanduslik liikumine rakendub 2026.a. (576 kehtib)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5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56697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LHM vundamendiks on olulisusega loomataudidest 63 taudi, jagatud leviku ja </a:t>
            </a:r>
            <a:r>
              <a:rPr lang="et-EE" dirty="0" err="1"/>
              <a:t>ohtlikuse</a:t>
            </a:r>
            <a:r>
              <a:rPr lang="et-EE" dirty="0"/>
              <a:t> järgi, tõrjemeetmed vastavalt,</a:t>
            </a:r>
            <a:r>
              <a:rPr lang="et-EE" baseline="0" dirty="0"/>
              <a:t> kuidas seire ja tauditeavitus, tõrjemeetmed on eraldi kehtestatud.</a:t>
            </a:r>
          </a:p>
          <a:p>
            <a:r>
              <a:rPr lang="et-EE" baseline="0" dirty="0"/>
              <a:t>Loomade </a:t>
            </a:r>
            <a:r>
              <a:rPr lang="et-EE" baseline="0" dirty="0" err="1"/>
              <a:t>jälgitavus</a:t>
            </a:r>
            <a:r>
              <a:rPr lang="et-EE" baseline="0" dirty="0"/>
              <a:t>, tegevuslubadest kuni märgistamiseni. Suunatud loomapidajale</a:t>
            </a:r>
          </a:p>
          <a:p>
            <a:r>
              <a:rPr lang="et-EE" baseline="0" dirty="0"/>
              <a:t>Loomadega kauplemine ja liikumine EL ja välja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6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698017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A-kat, mida tavaliselt EL ei esine ja mille suhtes võetakse nende avastamisel viivitamata likvideerimismeetmeid. (SST, KPLG, NH, SAK)</a:t>
            </a:r>
          </a:p>
          <a:p>
            <a:r>
              <a:rPr lang="et-EE" dirty="0"/>
              <a:t>B-kat, mida tuleb tõrjuda kõikides LR eesmärgiga likvideerida taud kogu liidus. (Brutselloos, tuberkuloos, marutaud)</a:t>
            </a:r>
          </a:p>
          <a:p>
            <a:r>
              <a:rPr lang="et-EE" dirty="0"/>
              <a:t>C-kat (veiste leukoos, veiste </a:t>
            </a:r>
            <a:r>
              <a:rPr lang="et-EE" dirty="0" err="1"/>
              <a:t>viirusdiarröa</a:t>
            </a:r>
            <a:r>
              <a:rPr lang="et-EE" dirty="0"/>
              <a:t>, </a:t>
            </a:r>
            <a:r>
              <a:rPr lang="et-EE" dirty="0" err="1"/>
              <a:t>bluetang</a:t>
            </a:r>
            <a:r>
              <a:rPr lang="et-EE" dirty="0"/>
              <a:t>)</a:t>
            </a:r>
          </a:p>
          <a:p>
            <a:r>
              <a:rPr lang="et-EE" dirty="0"/>
              <a:t>D-kat (</a:t>
            </a:r>
            <a:r>
              <a:rPr lang="et-EE" dirty="0" err="1"/>
              <a:t>kargtaud</a:t>
            </a:r>
            <a:r>
              <a:rPr lang="et-EE" dirty="0"/>
              <a:t>, jäärade </a:t>
            </a:r>
            <a:r>
              <a:rPr lang="et-EE" dirty="0" err="1"/>
              <a:t>epididümiit</a:t>
            </a:r>
            <a:r>
              <a:rPr lang="et-EE" dirty="0"/>
              <a:t>, trihhomonoos, siberi katk)</a:t>
            </a:r>
          </a:p>
          <a:p>
            <a:r>
              <a:rPr lang="et-EE" dirty="0"/>
              <a:t>esilekerkivad loomataudid programme ei ole KOM ülesanne seiret ja tõrjet juhtida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7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69961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„</a:t>
            </a:r>
            <a:r>
              <a:rPr lang="et-EE" dirty="0" err="1"/>
              <a:t>bioturvarühmik</a:t>
            </a:r>
            <a:r>
              <a:rPr lang="et-EE" dirty="0"/>
              <a:t>“,mis on põllumajandusettevõtete rühm,</a:t>
            </a:r>
            <a:r>
              <a:rPr lang="et-EE" baseline="0" dirty="0"/>
              <a:t> </a:t>
            </a:r>
            <a:r>
              <a:rPr lang="et-EE" dirty="0"/>
              <a:t>milles rakendatakse kontrollitud pidamistingimusi. Kehtestatakse linnukasvatuses ja vesiviljelusettevõtetele.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9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76100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Koostatud veterinaarseadus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11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166438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812800"/>
            <a:ext cx="527050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Informeeriti avalikulikust ja kaalumiskohad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13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6893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solidFill>
            <a:srgbClr val="0084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t" anchorCtr="0"/>
          <a:lstStyle>
            <a:lvl1pPr algn="l">
              <a:defRPr sz="5700" baseline="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Slaidiesitluse </a:t>
            </a:r>
            <a:br>
              <a:rPr lang="et-EE" dirty="0"/>
            </a:br>
            <a:r>
              <a:rPr lang="et-EE" dirty="0"/>
              <a:t>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4525200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  <a:br>
              <a:rPr lang="et-EE" dirty="0"/>
            </a:br>
            <a:r>
              <a:rPr lang="et-EE" dirty="0"/>
              <a:t>asutuse nimetus </a:t>
            </a:r>
            <a:r>
              <a:rPr lang="et-EE"/>
              <a:t>/ ametinimetus</a:t>
            </a:r>
            <a:br>
              <a:rPr lang="et-EE"/>
            </a:br>
            <a:br>
              <a:rPr lang="et-EE"/>
            </a:br>
            <a:r>
              <a:rPr lang="et-EE"/>
              <a:t>14.12.2013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429" y="218336"/>
            <a:ext cx="3461667" cy="138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09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718" y="1820976"/>
            <a:ext cx="8050054" cy="38720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29"/>
              </a:spcAft>
              <a:defRPr/>
            </a:lvl1pPr>
            <a:lvl2pPr>
              <a:lnSpc>
                <a:spcPct val="100000"/>
              </a:lnSpc>
              <a:spcAft>
                <a:spcPts val="1329"/>
              </a:spcAft>
              <a:defRPr/>
            </a:lvl2pPr>
            <a:lvl3pPr>
              <a:lnSpc>
                <a:spcPct val="100000"/>
              </a:lnSpc>
              <a:spcAft>
                <a:spcPts val="1329"/>
              </a:spcAft>
              <a:defRPr/>
            </a:lvl3pPr>
            <a:lvl4pPr>
              <a:lnSpc>
                <a:spcPct val="100000"/>
              </a:lnSpc>
              <a:spcAft>
                <a:spcPts val="1329"/>
              </a:spcAft>
              <a:defRPr/>
            </a:lvl4pPr>
            <a:lvl5pPr>
              <a:lnSpc>
                <a:spcPct val="100000"/>
              </a:lnSpc>
              <a:spcAft>
                <a:spcPts val="1329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18718" y="1"/>
            <a:ext cx="1" cy="127310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6539" y="481631"/>
            <a:ext cx="7762102" cy="78036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10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t" anchorCtr="0"/>
          <a:lstStyle>
            <a:lvl1pPr algn="l">
              <a:defRPr sz="5700" baseline="0"/>
            </a:lvl1pPr>
          </a:lstStyle>
          <a:p>
            <a:r>
              <a:rPr lang="et-EE" dirty="0"/>
              <a:t>Esitlusslaidide 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4525200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asutuse nimetus / ametinimetus</a:t>
            </a:r>
          </a:p>
          <a:p>
            <a:endParaRPr lang="et-EE" dirty="0"/>
          </a:p>
          <a:p>
            <a:r>
              <a:rPr lang="et-EE" dirty="0"/>
              <a:t>14.05.2017</a:t>
            </a:r>
            <a:endParaRPr lang="en-US" dirty="0"/>
          </a:p>
        </p:txBody>
      </p:sp>
      <p:pic>
        <p:nvPicPr>
          <p:cNvPr id="8" name="Picture 7" descr="maaeluministeerium_3lovi_es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8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t" anchorCtr="0"/>
          <a:lstStyle>
            <a:lvl1pPr algn="l">
              <a:defRPr sz="5700"/>
            </a:lvl1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4525200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 err="1"/>
              <a:t>Institution</a:t>
            </a:r>
            <a:r>
              <a:rPr lang="et-EE" dirty="0"/>
              <a:t> / </a:t>
            </a:r>
            <a:r>
              <a:rPr lang="et-EE" dirty="0" err="1"/>
              <a:t>Job</a:t>
            </a:r>
            <a:r>
              <a:rPr lang="et-EE" dirty="0"/>
              <a:t> </a:t>
            </a:r>
            <a:r>
              <a:rPr lang="et-EE" dirty="0" err="1"/>
              <a:t>Title</a:t>
            </a:r>
            <a:endParaRPr lang="et-EE" dirty="0"/>
          </a:p>
          <a:p>
            <a:endParaRPr lang="et-EE" dirty="0"/>
          </a:p>
          <a:p>
            <a:r>
              <a:rPr lang="et-EE" dirty="0"/>
              <a:t>14.05.2017</a:t>
            </a:r>
            <a:endParaRPr lang="en-US" dirty="0"/>
          </a:p>
        </p:txBody>
      </p:sp>
      <p:pic>
        <p:nvPicPr>
          <p:cNvPr id="8" name="Picture 7" descr="maaeluministeerium_3lovi_eng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8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t-EE" sz="1800" b="0" i="0" u="none" strike="noStrike" cap="none" normalizeH="0" baseline="0" dirty="0">
                <a:ln>
                  <a:noFill/>
                </a:ln>
                <a:noFill/>
                <a:effectLst/>
                <a:latin typeface="Roboto Condensed" panose="02000000000000000000" pitchFamily="2" charset="0"/>
                <a:ea typeface="Microsoft YaHei" panose="020B0503020204020204" pitchFamily="34" charset="-122"/>
              </a:rPr>
              <a:t>S</a:t>
            </a:r>
            <a:endParaRPr kumimoji="0" lang="en-US" sz="1800" b="0" i="0" u="none" strike="noStrike" cap="none" normalizeH="0" baseline="0" dirty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t" anchorCtr="0"/>
          <a:lstStyle>
            <a:lvl1pPr algn="l">
              <a:defRPr sz="5700" baseline="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Esitlusslaidide 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4525200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asutuse nimetus / ametinimetus</a:t>
            </a:r>
          </a:p>
          <a:p>
            <a:endParaRPr lang="et-EE" dirty="0"/>
          </a:p>
          <a:p>
            <a:r>
              <a:rPr lang="et-EE" dirty="0"/>
              <a:t>14.12.2013</a:t>
            </a:r>
            <a:endParaRPr lang="en-US" dirty="0"/>
          </a:p>
        </p:txBody>
      </p:sp>
      <p:pic>
        <p:nvPicPr>
          <p:cNvPr id="8" name="Picture 7" descr="maaeluministeerium_vapp_est_blac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396000"/>
            <a:ext cx="3477729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8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4">
          <p15:clr>
            <a:srgbClr val="FBAE40"/>
          </p15:clr>
        </p15:guide>
        <p15:guide id="2" pos="28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4525200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 err="1"/>
              <a:t>Institution</a:t>
            </a:r>
            <a:r>
              <a:rPr lang="et-EE" dirty="0"/>
              <a:t> / </a:t>
            </a:r>
            <a:r>
              <a:rPr lang="et-EE" dirty="0" err="1"/>
              <a:t>Job</a:t>
            </a:r>
            <a:r>
              <a:rPr lang="et-EE" dirty="0"/>
              <a:t> </a:t>
            </a:r>
            <a:r>
              <a:rPr lang="et-EE" dirty="0" err="1"/>
              <a:t>Title</a:t>
            </a:r>
            <a:endParaRPr lang="et-EE" dirty="0"/>
          </a:p>
          <a:p>
            <a:endParaRPr lang="et-EE" dirty="0"/>
          </a:p>
          <a:p>
            <a:r>
              <a:rPr lang="et-EE" dirty="0"/>
              <a:t>14.12.2013</a:t>
            </a:r>
            <a:endParaRPr lang="en-US" dirty="0"/>
          </a:p>
        </p:txBody>
      </p:sp>
      <p:pic>
        <p:nvPicPr>
          <p:cNvPr id="9" name="Picture 8" descr="maaeluministeerium_vapp_eng_blac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396000"/>
            <a:ext cx="3477729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54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blipFill dpi="0"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t" anchorCtr="0"/>
          <a:lstStyle>
            <a:lvl1pPr algn="l">
              <a:defRPr sz="5700" baseline="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Esitlusslaidide 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4525200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asutuse nimetus / ametinimetus</a:t>
            </a:r>
          </a:p>
          <a:p>
            <a:endParaRPr lang="et-EE" dirty="0"/>
          </a:p>
          <a:p>
            <a:r>
              <a:rPr lang="et-EE" dirty="0"/>
              <a:t>14.12.2013</a:t>
            </a:r>
            <a:endParaRPr lang="en-US" dirty="0"/>
          </a:p>
        </p:txBody>
      </p:sp>
      <p:pic>
        <p:nvPicPr>
          <p:cNvPr id="8" name="Picture 7" descr="maaeluministeerium_vapp_est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000" y="396000"/>
            <a:ext cx="3477729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02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blipFill dpi="0"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4525200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 err="1"/>
              <a:t>Institution</a:t>
            </a:r>
            <a:r>
              <a:rPr lang="et-EE" dirty="0"/>
              <a:t> / </a:t>
            </a:r>
            <a:r>
              <a:rPr lang="et-EE" dirty="0" err="1"/>
              <a:t>Job</a:t>
            </a:r>
            <a:r>
              <a:rPr lang="et-EE" dirty="0"/>
              <a:t> </a:t>
            </a:r>
            <a:r>
              <a:rPr lang="et-EE" dirty="0" err="1"/>
              <a:t>Title</a:t>
            </a:r>
            <a:endParaRPr lang="et-EE" dirty="0"/>
          </a:p>
          <a:p>
            <a:endParaRPr lang="et-EE" dirty="0"/>
          </a:p>
          <a:p>
            <a:r>
              <a:rPr lang="et-EE" dirty="0"/>
              <a:t>14.12.2013</a:t>
            </a:r>
            <a:endParaRPr lang="en-US" dirty="0"/>
          </a:p>
        </p:txBody>
      </p:sp>
      <p:pic>
        <p:nvPicPr>
          <p:cNvPr id="9" name="Picture 8" descr="maaeluministeerium_vapp_eng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000" y="396000"/>
            <a:ext cx="3477729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79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540000"/>
            <a:ext cx="7920000" cy="1080000"/>
          </a:xfrm>
        </p:spPr>
        <p:txBody>
          <a:bodyPr tIns="54000" anchor="t" anchorCtr="0"/>
          <a:lstStyle>
            <a:lvl1pPr>
              <a:defRPr sz="3600" b="1"/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768475"/>
            <a:ext cx="7920000" cy="4513263"/>
          </a:xfrm>
        </p:spPr>
        <p:txBody>
          <a:bodyPr/>
          <a:lstStyle>
            <a:lvl1pPr marL="0" indent="0">
              <a:spcAft>
                <a:spcPts val="800"/>
              </a:spcAft>
              <a:defRPr/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011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540000"/>
            <a:ext cx="7920000" cy="1080000"/>
          </a:xfrm>
        </p:spPr>
        <p:txBody>
          <a:bodyPr tIns="54000" anchor="t" anchorCtr="0"/>
          <a:lstStyle>
            <a:lvl1pPr>
              <a:defRPr sz="3600" b="1"/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768475"/>
            <a:ext cx="7920000" cy="4513263"/>
          </a:xfrm>
        </p:spPr>
        <p:txBody>
          <a:bodyPr/>
          <a:lstStyle>
            <a:lvl1pPr marL="432000" indent="-324000">
              <a:spcAft>
                <a:spcPts val="800"/>
              </a:spcAft>
              <a:buClr>
                <a:srgbClr val="0084D1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49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8999538" cy="684053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ctr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Vahepealkiri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5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540000"/>
            <a:ext cx="7920000" cy="1080000"/>
          </a:xfrm>
        </p:spPr>
        <p:txBody>
          <a:bodyPr tIns="54000" anchor="t" anchorCtr="0"/>
          <a:lstStyle>
            <a:lvl1pPr>
              <a:defRPr sz="3600" b="1"/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768475"/>
            <a:ext cx="7920000" cy="4513263"/>
          </a:xfrm>
        </p:spPr>
        <p:txBody>
          <a:bodyPr/>
          <a:lstStyle>
            <a:lvl1pPr marL="0" indent="0">
              <a:spcAft>
                <a:spcPts val="800"/>
              </a:spcAft>
              <a:defRPr/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570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8999538" cy="6840538"/>
          </a:xfrm>
          <a:prstGeom prst="rect">
            <a:avLst/>
          </a:prstGeom>
          <a:blipFill dpi="0"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ctr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Vahepealkiri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51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Blu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175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972269"/>
          </a:xfrm>
        </p:spPr>
        <p:txBody>
          <a:bodyPr tIns="86400" anchor="t" anchorCtr="0"/>
          <a:lstStyle>
            <a:lvl1pPr algn="l">
              <a:defRPr sz="5700"/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3636293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eesnimi.perenimi@amet.ee</a:t>
            </a:r>
          </a:p>
          <a:p>
            <a:endParaRPr lang="et-EE" dirty="0"/>
          </a:p>
        </p:txBody>
      </p:sp>
      <p:pic>
        <p:nvPicPr>
          <p:cNvPr id="10" name="Picture 9" descr="maaeluministeerium_3lovi_es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3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972269"/>
          </a:xfrm>
        </p:spPr>
        <p:txBody>
          <a:bodyPr tIns="86400" anchor="t" anchorCtr="0"/>
          <a:lstStyle>
            <a:lvl1pPr algn="l">
              <a:defRPr sz="5700"/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3636293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/>
              <a:t>forename.surname@institution.ee</a:t>
            </a:r>
          </a:p>
          <a:p>
            <a:endParaRPr lang="et-EE" dirty="0"/>
          </a:p>
        </p:txBody>
      </p:sp>
      <p:pic>
        <p:nvPicPr>
          <p:cNvPr id="6" name="Picture 5" descr="maaeluministeerium_3lovi_eng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3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972269"/>
          </a:xfr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3636293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 err="1"/>
              <a:t>eesnimi@perenimi@amet.ee</a:t>
            </a:r>
            <a:endParaRPr lang="et-EE" dirty="0"/>
          </a:p>
          <a:p>
            <a:endParaRPr lang="et-E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3" y="181970"/>
            <a:ext cx="3465000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06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972269"/>
          </a:xfr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3636293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/>
              <a:t>forename.surname@institution.ee</a:t>
            </a:r>
          </a:p>
          <a:p>
            <a:endParaRPr lang="et-EE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5" y="198514"/>
            <a:ext cx="3465000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69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blipFill dpi="0"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contrast="51000"/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972269"/>
          </a:xfr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3636293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 err="1"/>
              <a:t>eesnimi@perenimi@amet.ee</a:t>
            </a:r>
            <a:endParaRPr lang="et-EE" dirty="0"/>
          </a:p>
          <a:p>
            <a:endParaRPr lang="et-EE" dirty="0"/>
          </a:p>
        </p:txBody>
      </p:sp>
      <p:pic>
        <p:nvPicPr>
          <p:cNvPr id="10" name="Picture 9" descr="maaeluministeerium_vapp_est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000" y="396000"/>
            <a:ext cx="3477729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9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blipFill dpi="0"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contrast="51000"/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972269"/>
          </a:xfr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3636293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/>
              <a:t>forename.surname@institution.ee</a:t>
            </a:r>
          </a:p>
        </p:txBody>
      </p:sp>
      <p:pic>
        <p:nvPicPr>
          <p:cNvPr id="12" name="Picture 11" descr="maaeluministeerium_vapp_eng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000" y="396000"/>
            <a:ext cx="3477729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2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rgbClr val="008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540000"/>
            <a:ext cx="7920000" cy="1080000"/>
          </a:xfrm>
        </p:spPr>
        <p:txBody>
          <a:bodyPr tIns="54000" anchor="t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768475"/>
            <a:ext cx="7920000" cy="4513263"/>
          </a:xfrm>
        </p:spPr>
        <p:txBody>
          <a:bodyPr/>
          <a:lstStyle>
            <a:lvl1pPr marL="0" indent="0">
              <a:spcAft>
                <a:spcPts val="800"/>
              </a:spcAft>
              <a:defRPr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00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540000"/>
            <a:ext cx="7920000" cy="1080000"/>
          </a:xfrm>
        </p:spPr>
        <p:txBody>
          <a:bodyPr tIns="54000" anchor="t" anchorCtr="0"/>
          <a:lstStyle>
            <a:lvl1pPr>
              <a:defRPr sz="3600" b="1"/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768475"/>
            <a:ext cx="7920000" cy="4513263"/>
          </a:xfrm>
        </p:spPr>
        <p:txBody>
          <a:bodyPr/>
          <a:lstStyle>
            <a:lvl1pPr marL="432000" indent="-324000">
              <a:spcAft>
                <a:spcPts val="800"/>
              </a:spcAft>
              <a:buClr>
                <a:srgbClr val="0084D1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67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 Blue">
    <p:bg>
      <p:bgPr>
        <a:solidFill>
          <a:srgbClr val="008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540000"/>
            <a:ext cx="7920000" cy="1080000"/>
          </a:xfrm>
        </p:spPr>
        <p:txBody>
          <a:bodyPr tIns="54000" anchor="t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768475"/>
            <a:ext cx="7920000" cy="4513263"/>
          </a:xfrm>
        </p:spPr>
        <p:txBody>
          <a:bodyPr/>
          <a:lstStyle>
            <a:lvl1pPr marL="432000" indent="-324000">
              <a:spcAft>
                <a:spcPts val="8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94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800538"/>
            <a:ext cx="8999538" cy="5040000"/>
          </a:xfrm>
          <a:prstGeom prst="rect">
            <a:avLst/>
          </a:prstGeom>
          <a:solidFill>
            <a:srgbClr val="0084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972269"/>
          </a:xfr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3636293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eesnimi.perenimi@agri.ee</a:t>
            </a:r>
          </a:p>
          <a:p>
            <a:endParaRPr lang="et-EE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429" y="218336"/>
            <a:ext cx="3461667" cy="138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63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1800000"/>
          </a:xfrm>
        </p:spPr>
        <p:txBody>
          <a:bodyPr tIns="86400" anchor="t" anchorCtr="0"/>
          <a:lstStyle>
            <a:lvl1pPr algn="l">
              <a:defRPr sz="5700"/>
            </a:lvl1pPr>
          </a:lstStyle>
          <a:p>
            <a:r>
              <a:rPr lang="et-EE" dirty="0"/>
              <a:t>Slaidiesitluse </a:t>
            </a:r>
            <a:br>
              <a:rPr lang="et-EE" dirty="0"/>
            </a:br>
            <a:r>
              <a:rPr lang="et-EE" dirty="0"/>
              <a:t>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4525200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  <a:br>
              <a:rPr lang="et-EE" dirty="0"/>
            </a:br>
            <a:r>
              <a:rPr lang="et-EE" dirty="0"/>
              <a:t>asutuse nimetus / ametinimetus</a:t>
            </a:r>
            <a:br>
              <a:rPr lang="et-EE" dirty="0"/>
            </a:br>
            <a:br>
              <a:rPr lang="et-EE" dirty="0"/>
            </a:br>
            <a:r>
              <a:rPr lang="et-EE" dirty="0"/>
              <a:t>14.12.2013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817" y="219688"/>
            <a:ext cx="3461947" cy="13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55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404000" y="2448000"/>
            <a:ext cx="7200000" cy="972269"/>
          </a:xfrm>
        </p:spPr>
        <p:txBody>
          <a:bodyPr tIns="86400" anchor="t" anchorCtr="0"/>
          <a:lstStyle>
            <a:lvl1pPr algn="l">
              <a:defRPr sz="5700"/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000" y="3636293"/>
            <a:ext cx="7200000" cy="172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eesnimi.perenimi@agri.ee</a:t>
            </a:r>
          </a:p>
          <a:p>
            <a:endParaRPr lang="et-EE" dirty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429" y="218336"/>
            <a:ext cx="3461667" cy="138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00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54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fld id="{91A857D3-8977-4B76-8A8E-76EC884CC3A4}" type="slidenum">
              <a:rPr lang="et-EE" altLang="en-US"/>
              <a:pPr/>
              <a:t>‹#›</a:t>
            </a:fld>
            <a:endParaRPr lang="et-E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50" r:id="rId3"/>
    <p:sldLayoutId id="2147483662" r:id="rId4"/>
    <p:sldLayoutId id="2147483665" r:id="rId5"/>
    <p:sldLayoutId id="2147483663" r:id="rId6"/>
    <p:sldLayoutId id="2147483649" r:id="rId7"/>
    <p:sldLayoutId id="2147483660" r:id="rId8"/>
    <p:sldLayoutId id="2147483655" r:id="rId9"/>
    <p:sldLayoutId id="2147483686" r:id="rId10"/>
  </p:sldLayoutIdLst>
  <p:txStyles>
    <p:titleStyle>
      <a:lvl1pPr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2pPr>
      <a:lvl3pPr marL="11430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3pPr>
      <a:lvl4pPr marL="16002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4pPr>
      <a:lvl5pPr marL="20574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5pPr>
      <a:lvl6pPr marL="25146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6pPr>
      <a:lvl7pPr marL="29718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7pPr>
      <a:lvl8pPr marL="34290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8pPr>
      <a:lvl9pPr marL="38862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110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0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10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10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1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r>
              <a:rPr lang="et-EE" altLang="en-US"/>
              <a:t>28.11.2018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fld id="{91A857D3-8977-4B76-8A8E-76EC884CC3A4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401110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hf hdr="0"/>
  <p:txStyles>
    <p:titleStyle>
      <a:lvl1pPr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2pPr>
      <a:lvl3pPr marL="11430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3pPr>
      <a:lvl4pPr marL="16002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4pPr>
      <a:lvl5pPr marL="20574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5pPr>
      <a:lvl6pPr marL="25146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6pPr>
      <a:lvl7pPr marL="29718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7pPr>
      <a:lvl8pPr marL="34290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8pPr>
      <a:lvl9pPr marL="3886200" indent="-228600" algn="l" defTabSz="449263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00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110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0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10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10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1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i.ee/et/muudatused-veterinaaroiguses-alates-2021-aasta-aprillis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ta.agri.ee/koerad-kassid-ja-valgetuhkrud" TargetMode="External"/><Relationship Id="rId4" Type="http://schemas.openxmlformats.org/officeDocument/2006/relationships/hyperlink" Target="https://www.pria.ee/infokirja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T/TXT/?uri=CELEX:32017R0625" TargetMode="External"/><Relationship Id="rId2" Type="http://schemas.openxmlformats.org/officeDocument/2006/relationships/hyperlink" Target="https://eur-lex.europa.eu/legal-content/ET/ALL/?uri=CELEX%3A32016R042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-lex.europa.eu/legal-content/ET/TXT/?uri=CELEX:32019R0004" TargetMode="External"/><Relationship Id="rId4" Type="http://schemas.openxmlformats.org/officeDocument/2006/relationships/hyperlink" Target="https://eur-lex.europa.eu/legal-content/ET/TXT/?uri=CELEX:32019R0006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000" y="2412157"/>
            <a:ext cx="5544041" cy="1800000"/>
          </a:xfrm>
        </p:spPr>
        <p:txBody>
          <a:bodyPr/>
          <a:lstStyle/>
          <a:p>
            <a:r>
              <a:rPr lang="et-EE" sz="4000" dirty="0"/>
              <a:t>Muutused mesilaste alases seadusandluses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Arvi Raie</a:t>
            </a:r>
          </a:p>
          <a:p>
            <a:r>
              <a:rPr lang="et-EE" dirty="0"/>
              <a:t>Loomatervise peaspetsialist</a:t>
            </a:r>
          </a:p>
          <a:p>
            <a:endParaRPr lang="et-EE" dirty="0"/>
          </a:p>
          <a:p>
            <a:r>
              <a:rPr lang="et-EE" dirty="0"/>
              <a:t>Maaeluministeeriumi toiduohutuse osakond</a:t>
            </a:r>
          </a:p>
        </p:txBody>
      </p:sp>
      <p:sp>
        <p:nvSpPr>
          <p:cNvPr id="5" name="AutoShape 2" descr="Regulations book. Law, rules and regulations concept. Regulations book. Law, rules and regulations concept. 3d illustration Advice Stock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881" y="3132237"/>
            <a:ext cx="2160240" cy="247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8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rgbClr val="00B0F0"/>
                </a:solidFill>
              </a:rPr>
              <a:t>Varroa </a:t>
            </a:r>
            <a:r>
              <a:rPr lang="et-EE" dirty="0" err="1">
                <a:solidFill>
                  <a:srgbClr val="00B0F0"/>
                </a:solidFill>
              </a:rPr>
              <a:t>spp</a:t>
            </a:r>
            <a:r>
              <a:rPr lang="et-EE" dirty="0">
                <a:solidFill>
                  <a:srgbClr val="00B0F0"/>
                </a:solidFill>
              </a:rPr>
              <a:t>. </a:t>
            </a:r>
            <a:r>
              <a:rPr lang="et-EE" dirty="0" err="1">
                <a:solidFill>
                  <a:srgbClr val="00B0F0"/>
                </a:solidFill>
              </a:rPr>
              <a:t>infestatsioon</a:t>
            </a:r>
            <a:r>
              <a:rPr lang="et-EE" dirty="0">
                <a:solidFill>
                  <a:srgbClr val="00B0F0"/>
                </a:solidFill>
              </a:rPr>
              <a:t> (varroos)</a:t>
            </a:r>
            <a:br>
              <a:rPr lang="et-EE" dirty="0">
                <a:solidFill>
                  <a:srgbClr val="00B0F0"/>
                </a:solidFill>
              </a:rPr>
            </a:br>
            <a:r>
              <a:rPr lang="et-EE" dirty="0">
                <a:solidFill>
                  <a:srgbClr val="00B0F0"/>
                </a:solidFill>
              </a:rPr>
              <a:t>Soomes vaba piirkond Ahvenamaa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1. Rakendatakse ennetavaid meetmeid nende riikide osas, mis on tunnustatud ametlikult taudivabaks või kus on likvideerimisprogramm.</a:t>
            </a:r>
          </a:p>
          <a:p>
            <a:r>
              <a:rPr lang="et-EE" dirty="0"/>
              <a:t>2. Rakendatakse meetmeid, et ennetada nende levikut seoses EL sisenemisega, EL vahelise liikumisega.</a:t>
            </a:r>
          </a:p>
          <a:p>
            <a:r>
              <a:rPr lang="et-EE" dirty="0"/>
              <a:t>3. Jälgitakse ja seiratakse. Teavitamine ja aruandlus.</a:t>
            </a:r>
          </a:p>
        </p:txBody>
      </p:sp>
    </p:spTree>
    <p:extLst>
      <p:ext uri="{BB962C8B-B14F-4D97-AF65-F5344CB8AC3E}">
        <p14:creationId xmlns:p14="http://schemas.microsoft.com/office/powerpoint/2010/main" val="334900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>
                <a:solidFill>
                  <a:srgbClr val="0070C0"/>
                </a:solidFill>
              </a:rPr>
              <a:t>Kuidas EL loomatervise määrust Eestis rakendatakse?</a:t>
            </a:r>
            <a:endParaRPr lang="et-E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EL vahetult kohalduva õiguse rakendamiseks on vaja eesti õigusesse luua seosed, korrad ja protseduurid.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EL loomatervise määruses on jäetud praktiliste lahenduste osas liikmesriigile otsustusõigus.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EL loomatervise määruse paketi rakendamiseks on koostatud uus veterinaarseaduse eelnõu, mis koondab valdkonna õiguse ühte seadusesse ja sätestab kõik vajalikud protseduurid ja korrad.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7027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087" y="2052117"/>
            <a:ext cx="8423239" cy="4513263"/>
          </a:xfrm>
        </p:spPr>
        <p:txBody>
          <a:bodyPr/>
          <a:lstStyle/>
          <a:p>
            <a:pPr marL="108000" indent="0" algn="ctr">
              <a:buNone/>
            </a:pPr>
            <a:r>
              <a:rPr lang="et-EE" sz="6000" dirty="0"/>
              <a:t>Veterinaarseaduse eelnõu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77" y="3203213"/>
            <a:ext cx="4032448" cy="3025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265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329" y="251917"/>
            <a:ext cx="7920000" cy="1080000"/>
          </a:xfrm>
        </p:spPr>
        <p:txBody>
          <a:bodyPr/>
          <a:lstStyle/>
          <a:p>
            <a:r>
              <a:rPr lang="et-EE" dirty="0">
                <a:solidFill>
                  <a:srgbClr val="0084D1"/>
                </a:solidFill>
              </a:rPr>
              <a:t>Eelnõu ettevalmistamine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21" y="1331917"/>
            <a:ext cx="7920000" cy="476528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2018. a koostati eelnõu väljatöötamiskavatsus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Eelnõu koostamise ajal 2019-2021 konsulteeriti sektoriga teemadel, kus nõuded muutuvad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Eelnõu on olnud avalikuks konsultatsiooniks eelnõude infosüsteemis EIS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Eelnõu esitati Vabariigi Valitsusele aprillis 2021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Eelnõu 384 SE läbis Riigikogus 1. lugemise 1. juunil 2021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Eelnõu 2. lugemine toimub 19. oktoobril 2021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Eelnõu 3. lugemine toimub 27. oktoobril 2021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Eeldatav jõustumine on mitte varem kui 1. detsembril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7297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>
                <a:solidFill>
                  <a:srgbClr val="0070C0"/>
                </a:solidFill>
              </a:rPr>
              <a:t>Miks uus seadus?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188021"/>
            <a:ext cx="8172996" cy="5093717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t-EE" sz="800" dirty="0"/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2400" dirty="0"/>
              <a:t>EL õiguse rakendamiseks vajab eesti õigus muutmist.</a:t>
            </a:r>
          </a:p>
          <a:p>
            <a:pPr algn="just">
              <a:lnSpc>
                <a:spcPct val="100000"/>
              </a:lnSpc>
            </a:pPr>
            <a:endParaRPr lang="et-EE" sz="2400" dirty="0"/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2400" dirty="0"/>
              <a:t>Loomatauditõrje seadus ja loomade ja loomsete saadustega kauplemise ning nende impordi ja ekspordi seadus sisaldavad palju uut EL õigust dubleerivaid sätteid, see ei ole </a:t>
            </a:r>
            <a:r>
              <a:rPr lang="et-EE" sz="2400" dirty="0" err="1"/>
              <a:t>EL-s</a:t>
            </a:r>
            <a:r>
              <a:rPr lang="et-EE" sz="2400" dirty="0"/>
              <a:t> lubatud. 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t-EE" sz="2400" dirty="0"/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2400" dirty="0"/>
              <a:t>Valdkonna seadused on vastu võetud üle 20 aasta tagasi ja neid on palju muudetud.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t-EE" sz="2400" dirty="0"/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2400" dirty="0"/>
              <a:t>Selgem on koostada uus, ajakohane seaduse tekst.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t-EE" sz="2400" dirty="0"/>
          </a:p>
          <a:p>
            <a:pPr algn="just">
              <a:lnSpc>
                <a:spcPct val="100000"/>
              </a:lnSpc>
            </a:pPr>
            <a:endParaRPr lang="et-EE" sz="2400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8819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512290"/>
            <a:ext cx="7920000" cy="1080000"/>
          </a:xfrm>
        </p:spPr>
        <p:txBody>
          <a:bodyPr/>
          <a:lstStyle/>
          <a:p>
            <a:r>
              <a:rPr lang="et-EE" sz="3200" dirty="0">
                <a:solidFill>
                  <a:srgbClr val="0070C0"/>
                </a:solidFill>
              </a:rPr>
              <a:t>Veterinaarseadus reguleerib: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313" y="1116013"/>
            <a:ext cx="8136904" cy="53285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400" dirty="0"/>
              <a:t>Veterinaararsti kutsetegevus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400" dirty="0"/>
              <a:t>Looma pidamine ning loomse saaduse ja loomse paljundusmaterjali käitlemine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400" dirty="0"/>
              <a:t>Looma ja kauba Eestisse toimetamine, nendega kauplemine ja eksport ning lemmikloomade liikumine liikmesriikide vahel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400" dirty="0"/>
              <a:t>Loomataudi ennetamine ja tõrje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400" dirty="0"/>
              <a:t>Veterinaarjärelevalve ja veterinaarkontroll ning haldusjärelevalve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400" dirty="0"/>
              <a:t>Vastutus</a:t>
            </a:r>
          </a:p>
          <a:p>
            <a:endParaRPr lang="et-EE" sz="2000" dirty="0"/>
          </a:p>
          <a:p>
            <a:pPr marL="457200" indent="-457200">
              <a:buFont typeface="+mj-lt"/>
              <a:buAutoNum type="arabicPeriod"/>
            </a:pPr>
            <a:endParaRPr lang="et-EE" sz="2000" dirty="0"/>
          </a:p>
          <a:p>
            <a:pPr marL="457200" indent="-457200">
              <a:buFont typeface="+mj-lt"/>
              <a:buAutoNum type="arabicPeriod"/>
            </a:pPr>
            <a:endParaRPr lang="et-EE" sz="2000" dirty="0"/>
          </a:p>
          <a:p>
            <a:pPr marL="457200" indent="-457200">
              <a:buFont typeface="+mj-lt"/>
              <a:buAutoNum type="arabicPeriod"/>
            </a:pPr>
            <a:endParaRPr lang="et-EE" sz="2000" dirty="0"/>
          </a:p>
          <a:p>
            <a:pPr marL="457200" indent="-457200">
              <a:buFont typeface="+mj-lt"/>
              <a:buAutoNum type="arabicPeriod"/>
            </a:pPr>
            <a:endParaRPr lang="et-EE" sz="2400" dirty="0"/>
          </a:p>
          <a:p>
            <a:r>
              <a:rPr lang="et-EE" dirty="0"/>
              <a:t> </a:t>
            </a:r>
          </a:p>
          <a:p>
            <a:endParaRPr lang="et-EE" sz="2400" dirty="0"/>
          </a:p>
          <a:p>
            <a:endParaRPr lang="et-EE" sz="2400" dirty="0"/>
          </a:p>
          <a:p>
            <a:endParaRPr lang="et-EE" sz="2800" dirty="0"/>
          </a:p>
          <a:p>
            <a:endParaRPr lang="et-EE" dirty="0"/>
          </a:p>
          <a:p>
            <a:endParaRPr lang="et-EE" dirty="0"/>
          </a:p>
          <a:p>
            <a:pPr marL="514350" indent="-514350">
              <a:buAutoNum type="arabicPeriod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01866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353" y="323925"/>
            <a:ext cx="7920000" cy="1080000"/>
          </a:xfrm>
        </p:spPr>
        <p:txBody>
          <a:bodyPr/>
          <a:lstStyle/>
          <a:p>
            <a:r>
              <a:rPr lang="et-EE" sz="3200" dirty="0" err="1">
                <a:solidFill>
                  <a:srgbClr val="0084D1"/>
                </a:solidFill>
              </a:rPr>
              <a:t>Üldpõhimõtteid</a:t>
            </a:r>
            <a:r>
              <a:rPr lang="et-EE" sz="3200" dirty="0">
                <a:solidFill>
                  <a:srgbClr val="0084D1"/>
                </a:solidFill>
              </a:rPr>
              <a:t> ei muudeta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313" y="1260029"/>
            <a:ext cx="8365440" cy="4877813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EL määruste pakett on koostatud kehtiva EL õiguse ajakohastamiseks, konsolideerimiseks ja ühetaoliseks rakendamiseks </a:t>
            </a:r>
            <a:r>
              <a:rPr lang="et-EE" sz="2400" b="1" dirty="0"/>
              <a:t>ilma aluspõhimõtteid muutmata.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Uude veterinaarseadusesse on koondatud kehtiva õiguse need sätted, mis on </a:t>
            </a:r>
            <a:r>
              <a:rPr lang="et-EE" sz="2400" b="1" u="sng" dirty="0"/>
              <a:t>vajalikud EL loomatervise määruse </a:t>
            </a:r>
            <a:r>
              <a:rPr lang="et-EE" sz="2400" dirty="0"/>
              <a:t>rakendamiseks </a:t>
            </a:r>
            <a:r>
              <a:rPr lang="et-EE" sz="2400" b="1" u="sng" dirty="0"/>
              <a:t>või </a:t>
            </a:r>
            <a:r>
              <a:rPr lang="et-EE" sz="2400" dirty="0"/>
              <a:t>mis </a:t>
            </a:r>
            <a:r>
              <a:rPr lang="et-EE" sz="2400" b="1" u="sng" dirty="0"/>
              <a:t>ei ole sellega seotud ja peavad seetõttu edasi kehtima</a:t>
            </a:r>
            <a:r>
              <a:rPr lang="et-EE" sz="2400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Vajadusel on kehtivaid sätteid ajakohastatud ja uuesti sõnastatud.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Mõisted on ühtlustatud EL loomatervise määrusega.</a:t>
            </a:r>
          </a:p>
          <a:p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322676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21" y="317878"/>
            <a:ext cx="7920000" cy="792037"/>
          </a:xfrm>
        </p:spPr>
        <p:txBody>
          <a:bodyPr/>
          <a:lstStyle/>
          <a:p>
            <a:r>
              <a:rPr lang="et-EE" sz="3200" dirty="0">
                <a:solidFill>
                  <a:schemeClr val="accent1">
                    <a:lumMod val="75000"/>
                  </a:schemeClr>
                </a:solidFill>
              </a:rPr>
              <a:t>Mis muutub loomapidaja jaoks?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05" y="899989"/>
            <a:ext cx="8352928" cy="568863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200" b="1" u="sng" dirty="0"/>
              <a:t>Loomade pidamise n</a:t>
            </a:r>
            <a:r>
              <a:rPr lang="et-EE" sz="2200" b="1" dirty="0"/>
              <a:t>õuded on ettevõtja jaoks paindlikumad</a:t>
            </a:r>
            <a:r>
              <a:rPr lang="et-EE" sz="2200" dirty="0"/>
              <a:t>, nõuete ulatus on muutunud. </a:t>
            </a:r>
            <a:r>
              <a:rPr lang="et-EE" sz="2200" b="1" dirty="0"/>
              <a:t>Tegevusloa nõue kehtib enamasti ainult kauplemisel </a:t>
            </a:r>
            <a:r>
              <a:rPr lang="et-EE" sz="2200" dirty="0"/>
              <a:t>EL-is, enamusele loomapidajatest rakendub ainult teavituskohustus. Loomade märgistamiseks on rohkem võimalusi ja erandeid</a:t>
            </a:r>
          </a:p>
          <a:p>
            <a:pPr marL="342900" lvl="2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2200" dirty="0"/>
              <a:t>Olemasolevad teavitused ja tegevusload </a:t>
            </a:r>
            <a:r>
              <a:rPr lang="et-EE" sz="2200" b="1" dirty="0"/>
              <a:t>kehtivad edasi</a:t>
            </a:r>
            <a:r>
              <a:rPr lang="et-EE" sz="2200" dirty="0"/>
              <a:t>, ettevõtjale sellega seoses </a:t>
            </a:r>
            <a:r>
              <a:rPr lang="et-EE" sz="2200" b="1" dirty="0"/>
              <a:t>kohustusi ei kaasne</a:t>
            </a:r>
            <a:endParaRPr lang="et-EE" sz="2200" dirty="0"/>
          </a:p>
          <a:p>
            <a:pPr marL="342900" lvl="2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2200" dirty="0"/>
              <a:t>Loomapidajal on kohustus koostada </a:t>
            </a:r>
            <a:r>
              <a:rPr lang="et-EE" sz="2200" b="1" dirty="0" err="1"/>
              <a:t>bioturvalisuse</a:t>
            </a:r>
            <a:r>
              <a:rPr lang="et-EE" sz="2200" b="1" dirty="0"/>
              <a:t> kava </a:t>
            </a:r>
            <a:r>
              <a:rPr lang="et-EE" sz="2200" dirty="0"/>
              <a:t>- </a:t>
            </a:r>
            <a:r>
              <a:rPr lang="et-EE" sz="2200" u="sng" dirty="0"/>
              <a:t>rakendub </a:t>
            </a:r>
            <a:r>
              <a:rPr lang="et-EE" sz="2200" u="sng" dirty="0" err="1"/>
              <a:t>loomaliigiti</a:t>
            </a:r>
            <a:r>
              <a:rPr lang="et-EE" sz="2200" u="sng" dirty="0"/>
              <a:t> järk-järgult. </a:t>
            </a:r>
            <a:r>
              <a:rPr lang="et-EE" sz="2200" dirty="0"/>
              <a:t>Nõue kehtib jätkuvalt seakasvatuses ja vesiviljeluses. 2023 on plaanis kehtestada kohustus linnukasvatuses üle 50 linnuga karjades</a:t>
            </a:r>
          </a:p>
          <a:p>
            <a:pPr marL="342900" lvl="2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2200" dirty="0"/>
              <a:t>Karjana identifitseeritavate loomade (sead, mesilaspered) arv loomapidamisettevõttes tuleb edaspidi </a:t>
            </a:r>
            <a:r>
              <a:rPr lang="et-EE" sz="2200" u="sng" dirty="0"/>
              <a:t>eelneva kuu lõpu seisuga teavitada iga kuu 5. kuupäevaks</a:t>
            </a:r>
          </a:p>
          <a:p>
            <a:pPr marL="342900" lvl="2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2200" dirty="0"/>
              <a:t>Loomade loomapidamisettevõtete vahelisest ja </a:t>
            </a:r>
          </a:p>
          <a:p>
            <a:pPr lvl="2" algn="just">
              <a:lnSpc>
                <a:spcPct val="100000"/>
              </a:lnSpc>
            </a:pPr>
            <a:r>
              <a:rPr lang="et-EE" sz="2200" dirty="0"/>
              <a:t>      tapamajja liikumisest teavituse nõuded ei muutu</a:t>
            </a:r>
          </a:p>
          <a:p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067" y="5641025"/>
            <a:ext cx="970237" cy="962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945" y="1332037"/>
            <a:ext cx="537421" cy="53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692" y="5641025"/>
            <a:ext cx="969348" cy="963251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 bwMode="auto">
          <a:xfrm>
            <a:off x="7040304" y="6228581"/>
            <a:ext cx="685714" cy="92368"/>
          </a:xfrm>
          <a:prstGeom prst="left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00000000000000000" pitchFamily="2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489" y="2334185"/>
            <a:ext cx="2376264" cy="2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3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et-EE" sz="6000" dirty="0"/>
              <a:t>EL veterinaarravimite määrus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39" y="3276253"/>
            <a:ext cx="2304256" cy="345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2" y="4530548"/>
            <a:ext cx="4176464" cy="22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2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05" y="323925"/>
            <a:ext cx="8496944" cy="5669781"/>
          </a:xfrm>
        </p:spPr>
        <p:txBody>
          <a:bodyPr/>
          <a:lstStyle/>
          <a:p>
            <a:r>
              <a:rPr lang="et-EE" sz="2800" b="1" dirty="0">
                <a:solidFill>
                  <a:srgbClr val="0084D1"/>
                </a:solidFill>
              </a:rPr>
              <a:t>Euroopa Parlamendi ja nõukogu määrus (EL) 2019/6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/>
              <a:t>Määrus rakendub 28.01.2022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/>
              <a:t>Delegeeritud ja rakendusaktid on osaliselt veel vastu võtmata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/>
              <a:t>Eestis rakendamiseks muudetakse ravimiseadust ja selle </a:t>
            </a:r>
            <a:r>
              <a:rPr lang="et-EE" sz="2400" dirty="0" err="1"/>
              <a:t>allakte</a:t>
            </a:r>
            <a:endParaRPr lang="et-EE" sz="2400" dirty="0"/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b="1" dirty="0"/>
              <a:t>Ravimiseaduse muutmise seaduse eelnõu valmistab ette Sotsiaalministeerium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/>
              <a:t>Veterinaarias ravimite kasutamise järelevalve endiselt PTA pädevuses 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/>
              <a:t>Riik peab looma veterinaarias </a:t>
            </a:r>
            <a:r>
              <a:rPr lang="et-EE" sz="2400" dirty="0" err="1"/>
              <a:t>antimikroobsete</a:t>
            </a:r>
            <a:r>
              <a:rPr lang="et-EE" sz="2400" dirty="0"/>
              <a:t> ainete kasutamise andmekogu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/>
              <a:t>Andmekogu luuakse 2023. a-ks riikliku veterinaararstide registri osana, nõuded ja korrad reguleeritakse veterinaarseaduses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/>
              <a:t>Andmekogusse kasutamise kohta andmete esitamise kohustus on veterinaararstil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t-EE" sz="2400" u="sng" dirty="0"/>
              <a:t>NB! Ravimsööda käitlemise nõudeid reguleerib </a:t>
            </a:r>
            <a:r>
              <a:rPr lang="et-EE" sz="2400" u="sng" dirty="0">
                <a:solidFill>
                  <a:schemeClr val="tx1"/>
                </a:solidFill>
              </a:rPr>
              <a:t>Euroopa Parlamendi ja nõukogu määruse (EL) 2019/4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endParaRPr lang="et-EE" sz="2400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2063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et-EE" b="1" u="sng" dirty="0"/>
              <a:t>Tänased teemad:</a:t>
            </a:r>
          </a:p>
          <a:p>
            <a:r>
              <a:rPr lang="et-EE" dirty="0"/>
              <a:t>EL Loomatervise määrus</a:t>
            </a:r>
          </a:p>
          <a:p>
            <a:r>
              <a:rPr lang="et-EE" dirty="0"/>
              <a:t>Veterinaarseaduse eelnõu</a:t>
            </a:r>
          </a:p>
          <a:p>
            <a:r>
              <a:rPr lang="et-EE" dirty="0"/>
              <a:t>EL veterinaarravimite määrus</a:t>
            </a:r>
          </a:p>
          <a:p>
            <a:pPr marL="10800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4257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dirty="0">
                <a:solidFill>
                  <a:srgbClr val="0084D1"/>
                </a:solidFill>
              </a:rPr>
              <a:t>Uus õigusruum</a:t>
            </a:r>
            <a:br>
              <a:rPr lang="et-EE" sz="2800" dirty="0">
                <a:solidFill>
                  <a:srgbClr val="0084D1"/>
                </a:solidFill>
              </a:rPr>
            </a:br>
            <a:r>
              <a:rPr lang="et-EE" sz="2800" dirty="0">
                <a:solidFill>
                  <a:srgbClr val="0084D1"/>
                </a:solidFill>
              </a:rPr>
              <a:t>Eesmärgid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548062"/>
            <a:ext cx="7920000" cy="4536504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b="1" dirty="0"/>
              <a:t>Uute veterinaarravimite kättesaadavus paraneb;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b="1" dirty="0"/>
              <a:t>Ravimitootjate halduskoormus väheneb</a:t>
            </a:r>
            <a:r>
              <a:rPr lang="et-EE" sz="2400" b="1" dirty="0">
                <a:sym typeface="Wingdings" panose="05000000000000000000" pitchFamily="2" charset="2"/>
              </a:rPr>
              <a:t> lihtsam müügilubade menetlus, pigem kesksed müügiload;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b="1" dirty="0">
                <a:sym typeface="Wingdings" panose="05000000000000000000" pitchFamily="2" charset="2"/>
              </a:rPr>
              <a:t>Veterinaarravimite EL turu korraldus paraneb vähem tõkkeid ravimite liikumisel, ühtsem kontroll;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b="1" dirty="0">
                <a:sym typeface="Wingdings" panose="05000000000000000000" pitchFamily="2" charset="2"/>
              </a:rPr>
              <a:t>Rahva- ja loomatervise ning keskkonna olukord paraneb paindlikum kaskaad, mikroobivastaste ravimite vastutustundliku kasutamise ja resistentsuse vähendamise meetmed</a:t>
            </a:r>
          </a:p>
          <a:p>
            <a:r>
              <a:rPr lang="et-EE" dirty="0"/>
              <a:t>																	</a:t>
            </a:r>
            <a:r>
              <a:rPr lang="et-EE" sz="2000" dirty="0"/>
              <a:t>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45589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>
                <a:solidFill>
                  <a:srgbClr val="0084D1"/>
                </a:solidFill>
              </a:rPr>
              <a:t>Aitame uue õigusega tuttavaks saada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sz="2400" dirty="0"/>
              <a:t>Maaeluministeerium, Põllumajandus- ja Toiduamet ja PRIA tutvustavad uut õigust ja muutunud nõudeid oma kodulehtedel, meedia vahendusel ja otsepostitustega.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/>
              <a:t>Korraldame veebikohtumisi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/>
              <a:t>Koostame juhendmaterjale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hlinkClick r:id="rId3"/>
              </a:rPr>
              <a:t>https://www.agri.ee/et/muudatused-veterinaaroiguses-alates-2021-aasta-aprillist  </a:t>
            </a:r>
            <a:endParaRPr lang="et-E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hlinkClick r:id="rId4"/>
              </a:rPr>
              <a:t>Infokirjad | PRIA</a:t>
            </a:r>
            <a:endParaRPr lang="et-E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hlinkClick r:id="rId5"/>
              </a:rPr>
              <a:t>Põllumajandus- ja Toiduamet</a:t>
            </a:r>
            <a:endParaRPr lang="et-E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1556612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>
                <a:solidFill>
                  <a:srgbClr val="0084D1"/>
                </a:solidFill>
              </a:rPr>
              <a:t>Infolingid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77" y="899989"/>
            <a:ext cx="8497472" cy="5760640"/>
          </a:xfrm>
        </p:spPr>
        <p:txBody>
          <a:bodyPr/>
          <a:lstStyle/>
          <a:p>
            <a:endParaRPr lang="et-E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u="sng" dirty="0"/>
              <a:t>EUROOPA PARLAMENDI JA NÕUKOGU MÄÄRUS (EL) 2016/429, (loomatervise määrus).</a:t>
            </a:r>
            <a:r>
              <a:rPr lang="et-EE" sz="2000" dirty="0"/>
              <a:t> </a:t>
            </a:r>
            <a:r>
              <a:rPr lang="fr-FR" sz="2000" dirty="0">
                <a:hlinkClick r:id="rId2"/>
              </a:rPr>
              <a:t>EUR-</a:t>
            </a:r>
            <a:r>
              <a:rPr lang="fr-FR" sz="2000" dirty="0" err="1">
                <a:hlinkClick r:id="rId2"/>
              </a:rPr>
              <a:t>Lex</a:t>
            </a:r>
            <a:r>
              <a:rPr lang="fr-FR" sz="2000" dirty="0">
                <a:hlinkClick r:id="rId2"/>
              </a:rPr>
              <a:t> - 32016R0429 - EN - EUR-</a:t>
            </a:r>
            <a:r>
              <a:rPr lang="fr-FR" sz="2000" dirty="0" err="1">
                <a:hlinkClick r:id="rId2"/>
              </a:rPr>
              <a:t>Lex</a:t>
            </a:r>
            <a:r>
              <a:rPr lang="fr-FR" sz="2000" dirty="0">
                <a:hlinkClick r:id="rId2"/>
              </a:rPr>
              <a:t> (europa.eu)</a:t>
            </a: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u="sng" dirty="0"/>
              <a:t>EUROOPA PARLAMENDI JA NÕUKOGU MÄÄRUS (EL) 2017/625, (ametliku kontrolli määrus). </a:t>
            </a:r>
            <a:r>
              <a:rPr lang="fr-FR" sz="2000" dirty="0">
                <a:hlinkClick r:id="rId3"/>
              </a:rPr>
              <a:t>EUR-</a:t>
            </a:r>
            <a:r>
              <a:rPr lang="fr-FR" sz="2000" dirty="0" err="1">
                <a:hlinkClick r:id="rId3"/>
              </a:rPr>
              <a:t>Lex</a:t>
            </a:r>
            <a:r>
              <a:rPr lang="fr-FR" sz="2000" dirty="0">
                <a:hlinkClick r:id="rId3"/>
              </a:rPr>
              <a:t> - 32017R0625 - EN - EUR-</a:t>
            </a:r>
            <a:r>
              <a:rPr lang="fr-FR" sz="2000" dirty="0" err="1">
                <a:hlinkClick r:id="rId3"/>
              </a:rPr>
              <a:t>Lex</a:t>
            </a:r>
            <a:r>
              <a:rPr lang="fr-FR" sz="2000" dirty="0">
                <a:hlinkClick r:id="rId3"/>
              </a:rPr>
              <a:t> (europa.eu)</a:t>
            </a: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u="sng" dirty="0"/>
              <a:t>Euroopa Parlamendi ja nõukogu määrus (EL) 2019/6</a:t>
            </a:r>
            <a:r>
              <a:rPr lang="et-EE" sz="2000" dirty="0"/>
              <a:t>, 11. detsember 2018, mis käsitleb veterinaarravimeid ning millega tunnistatakse kehtetuks direktiiv 2001/82/EÜ </a:t>
            </a:r>
            <a:r>
              <a:rPr lang="fr-FR" sz="2000" dirty="0">
                <a:hlinkClick r:id="rId4"/>
              </a:rPr>
              <a:t>EUR-</a:t>
            </a:r>
            <a:r>
              <a:rPr lang="fr-FR" sz="2000" dirty="0" err="1">
                <a:hlinkClick r:id="rId4"/>
              </a:rPr>
              <a:t>Lex</a:t>
            </a:r>
            <a:r>
              <a:rPr lang="fr-FR" sz="2000" dirty="0">
                <a:hlinkClick r:id="rId4"/>
              </a:rPr>
              <a:t> - 32019R0006 - EN - EUR-</a:t>
            </a:r>
            <a:r>
              <a:rPr lang="fr-FR" sz="2000" dirty="0" err="1">
                <a:hlinkClick r:id="rId4"/>
              </a:rPr>
              <a:t>Lex</a:t>
            </a:r>
            <a:r>
              <a:rPr lang="fr-FR" sz="2000" dirty="0">
                <a:hlinkClick r:id="rId4"/>
              </a:rPr>
              <a:t> (europa.eu)</a:t>
            </a: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u="sng" dirty="0"/>
              <a:t>Euroopa Parlamendi ja nõukogu määrus (EL) 2019/4</a:t>
            </a:r>
            <a:r>
              <a:rPr lang="et-EE" sz="2000" dirty="0"/>
              <a:t>, 11. detsember 2018, mis käsitleb ravimsööda tootmist, </a:t>
            </a:r>
            <a:r>
              <a:rPr lang="et-EE" sz="2000" dirty="0" err="1"/>
              <a:t>turuleviimist</a:t>
            </a:r>
            <a:r>
              <a:rPr lang="et-EE" sz="2000" dirty="0"/>
              <a:t> ja kasutamist, millega muudetakse Euroopa Parlamendi ja nõukogu määrust (EÜ) nr 183/2005 ning tunnistatakse kehtetuks nõukogu direktiiv 90/167/EMÜ </a:t>
            </a:r>
            <a:r>
              <a:rPr lang="fr-FR" sz="2000" dirty="0">
                <a:hlinkClick r:id="rId5"/>
              </a:rPr>
              <a:t>EUR-</a:t>
            </a:r>
            <a:r>
              <a:rPr lang="fr-FR" sz="2000" dirty="0" err="1">
                <a:hlinkClick r:id="rId5"/>
              </a:rPr>
              <a:t>Lex</a:t>
            </a:r>
            <a:r>
              <a:rPr lang="fr-FR" sz="2000" dirty="0">
                <a:hlinkClick r:id="rId5"/>
              </a:rPr>
              <a:t> - 32019R0004 - EN - EUR-</a:t>
            </a:r>
            <a:r>
              <a:rPr lang="fr-FR" sz="2000" dirty="0" err="1">
                <a:hlinkClick r:id="rId5"/>
              </a:rPr>
              <a:t>Lex</a:t>
            </a:r>
            <a:r>
              <a:rPr lang="fr-FR" sz="2000" dirty="0">
                <a:hlinkClick r:id="rId5"/>
              </a:rPr>
              <a:t> (europa.eu)</a:t>
            </a:r>
            <a:endParaRPr lang="et-EE" sz="20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1800" dirty="0"/>
          </a:p>
          <a:p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314370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09" y="827981"/>
            <a:ext cx="6192688" cy="1728192"/>
          </a:xfrm>
        </p:spPr>
        <p:txBody>
          <a:bodyPr/>
          <a:lstStyle/>
          <a:p>
            <a:r>
              <a:rPr lang="et-EE" dirty="0"/>
              <a:t>Suured tänud tähelepanu eest!</a:t>
            </a:r>
          </a:p>
        </p:txBody>
      </p:sp>
      <p:pic>
        <p:nvPicPr>
          <p:cNvPr id="4" name="Picture 3" descr="C:\Users\arraie\Documents\oma\mesindus\EMÜ õppekava mesilaste haigustest\2021\pildid\IMG_20210528_1411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85" y="1836093"/>
            <a:ext cx="4176463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68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35" y="4799383"/>
            <a:ext cx="1195952" cy="17911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40" y="4955708"/>
            <a:ext cx="1954188" cy="1303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09" y="2833029"/>
            <a:ext cx="1617414" cy="21560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28" y="4816592"/>
            <a:ext cx="1140020" cy="1302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488" y="5079230"/>
            <a:ext cx="928585" cy="13928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500" y="1722227"/>
            <a:ext cx="7920000" cy="4513263"/>
          </a:xfrm>
        </p:spPr>
        <p:txBody>
          <a:bodyPr/>
          <a:lstStyle/>
          <a:p>
            <a:pPr marL="108000" indent="0">
              <a:buNone/>
            </a:pPr>
            <a:r>
              <a:rPr lang="et-EE" sz="6000" dirty="0"/>
              <a:t>EL Loomatervise määrus</a:t>
            </a:r>
          </a:p>
          <a:p>
            <a:pPr marL="108000" indent="0">
              <a:buNone/>
            </a:pPr>
            <a:endParaRPr lang="et-EE" sz="6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948" y="4048704"/>
            <a:ext cx="1346259" cy="179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5000" y="2927624"/>
            <a:ext cx="1607078" cy="107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894" y="3227854"/>
            <a:ext cx="2079116" cy="1168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8394" y="4328320"/>
            <a:ext cx="1480551" cy="987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1445" y="5301591"/>
            <a:ext cx="1214164" cy="811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1053" y="3032744"/>
            <a:ext cx="1119202" cy="1491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3271" y="3650517"/>
            <a:ext cx="1392213" cy="10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2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540000"/>
            <a:ext cx="7920000" cy="648021"/>
          </a:xfrm>
        </p:spPr>
        <p:txBody>
          <a:bodyPr/>
          <a:lstStyle/>
          <a:p>
            <a:r>
              <a:rPr lang="et-EE" dirty="0"/>
              <a:t>EL andmed mesilaste kohta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07172"/>
            <a:ext cx="8999538" cy="55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97" y="179909"/>
            <a:ext cx="8424936" cy="6408712"/>
          </a:xfrm>
        </p:spPr>
        <p:txBody>
          <a:bodyPr/>
          <a:lstStyle/>
          <a:p>
            <a:r>
              <a:rPr lang="et-EE" sz="2800" b="1" dirty="0">
                <a:solidFill>
                  <a:srgbClr val="0084D1"/>
                </a:solidFill>
              </a:rPr>
              <a:t>Euroopa Parlamendi ja nõukogu määrus (EL) 2016/429 jõustus 21.04.2021</a:t>
            </a:r>
          </a:p>
          <a:p>
            <a:endParaRPr lang="et-EE" sz="2800" b="1" dirty="0">
              <a:solidFill>
                <a:srgbClr val="0084D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800" dirty="0"/>
              <a:t>Määrus asendab ja ühtlustab EL loomatervise valdkonna õigusaktid, mis loodud 1964-2020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800" dirty="0"/>
              <a:t>Paketis ~30 delegeeritud ja rakendusakti vana õiguse    ~400 õigusakti asemel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800" dirty="0"/>
              <a:t>Määruse jõustumisega loomatervise </a:t>
            </a:r>
            <a:r>
              <a:rPr lang="et-EE" sz="2800" u="sng" dirty="0"/>
              <a:t>üldised põhimõtted ei muutu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800" dirty="0"/>
              <a:t>Reguleerib loomade ja loomsete saadustega seonduvat </a:t>
            </a:r>
            <a:r>
              <a:rPr lang="et-EE" sz="2800" u="sng" dirty="0"/>
              <a:t>loomataudi ennetamise ja tõrje vaates</a:t>
            </a:r>
          </a:p>
          <a:p>
            <a:endParaRPr lang="et-E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017" y="611957"/>
            <a:ext cx="180457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78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ee vector graphic: Rain, Spring, Umbrella - Free Image ..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9" y="77212"/>
            <a:ext cx="8777364" cy="5414888"/>
          </a:xfrm>
        </p:spPr>
      </p:pic>
      <p:grpSp>
        <p:nvGrpSpPr>
          <p:cNvPr id="2" name="Group 1"/>
          <p:cNvGrpSpPr/>
          <p:nvPr/>
        </p:nvGrpSpPr>
        <p:grpSpPr>
          <a:xfrm>
            <a:off x="1331417" y="1222391"/>
            <a:ext cx="6529922" cy="4507461"/>
            <a:chOff x="110972" y="756841"/>
            <a:chExt cx="12384853" cy="8548989"/>
          </a:xfrm>
        </p:grpSpPr>
        <p:sp>
          <p:nvSpPr>
            <p:cNvPr id="6" name="TextBox 5"/>
            <p:cNvSpPr txBox="1"/>
            <p:nvPr/>
          </p:nvSpPr>
          <p:spPr>
            <a:xfrm>
              <a:off x="2432707" y="756841"/>
              <a:ext cx="6965201" cy="134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2000" b="1" dirty="0">
                  <a:solidFill>
                    <a:srgbClr val="FFFFFF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EL loomatervise määrus</a:t>
              </a:r>
              <a:r>
                <a:rPr lang="en-GB" sz="2000" b="1" dirty="0">
                  <a:solidFill>
                    <a:srgbClr val="FFFFFF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(E</a:t>
              </a:r>
              <a:r>
                <a:rPr lang="et-EE" sz="2000" b="1" dirty="0">
                  <a:solidFill>
                    <a:srgbClr val="FFFFFF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lang="en-GB" sz="2000" b="1" dirty="0">
                  <a:solidFill>
                    <a:srgbClr val="FFFFFF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 2016/429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1820" y="3138655"/>
              <a:ext cx="1212950" cy="544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Osa</a:t>
              </a:r>
              <a:r>
                <a:rPr lang="en-GB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887873" y="3138655"/>
              <a:ext cx="1212950" cy="544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Osa</a:t>
              </a:r>
              <a:r>
                <a:rPr lang="en-GB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II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93376" y="3138655"/>
              <a:ext cx="1212950" cy="544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Osa</a:t>
              </a:r>
              <a:r>
                <a:rPr lang="en-GB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III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144476" y="3089806"/>
              <a:ext cx="5423209" cy="544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Osa</a:t>
              </a:r>
              <a:r>
                <a:rPr lang="en-GB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IV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0759623" y="3089805"/>
              <a:ext cx="1736202" cy="544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Osa</a:t>
              </a:r>
              <a:r>
                <a:rPr lang="en-GB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637724" y="3866502"/>
              <a:ext cx="1601322" cy="9780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seire, tõrje 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&amp;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taudivaba staatus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839183" y="4984811"/>
              <a:ext cx="1261640" cy="710702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Taudidest teavitamine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raportid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564770" y="5835777"/>
              <a:ext cx="1600275" cy="10335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seireprogrammide loetelud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bioturvarühmikud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743543" y="6893151"/>
              <a:ext cx="1421502" cy="108006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Taudivabade ja tõrjeprogramme rakendavate LR-de ja tsoonide loetelu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309638" y="3811759"/>
              <a:ext cx="1745124" cy="108147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Taudiennetus 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&amp;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tõrje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kat.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A, B &amp; C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taudid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428637" y="6914349"/>
              <a:ext cx="1359055" cy="6472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Vaktsiinipanga nõuded</a:t>
              </a:r>
              <a:endParaRPr lang="en-GB" sz="58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420323" y="7652956"/>
              <a:ext cx="1359055" cy="49269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Situatsioonplaanid </a:t>
              </a:r>
              <a:endParaRPr lang="en-GB" sz="58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150740" y="3767395"/>
              <a:ext cx="3333508" cy="544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Osa</a:t>
              </a:r>
              <a:r>
                <a:rPr lang="en-GB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IV.I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613489" y="3767395"/>
              <a:ext cx="1954196" cy="5440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Osa</a:t>
              </a:r>
              <a:r>
                <a:rPr lang="en-GB" sz="73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IV.II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8543299" y="4404272"/>
              <a:ext cx="2148693" cy="11138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Vesiviljelusettevõtte 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&amp; 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vesiviljelusloomade vedaja nõuded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144475" y="4421548"/>
              <a:ext cx="1665780" cy="108239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Ettevõtete registreerimine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heakskiitmine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t-EE" sz="58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jälgitavus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802613" y="4379244"/>
              <a:ext cx="1738209" cy="119944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Ettevõtte heakskiitmine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sisene liikumine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89061" y="5588773"/>
              <a:ext cx="1359055" cy="14370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Heakskiidu taotlemine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&amp; </a:t>
              </a:r>
              <a:r>
                <a:rPr lang="et-EE" sz="58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jälgitavus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kõrte märgistus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266733" y="5568437"/>
              <a:ext cx="1359055" cy="739144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Hobuste registreerimine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identifitseerimine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170336" y="6379362"/>
              <a:ext cx="1665780" cy="812962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Loomade v.a hobuste registreerimine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identifitseerimine (M)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186239" y="7241011"/>
              <a:ext cx="1481299" cy="70533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sisene liikumine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5243096" y="8058501"/>
              <a:ext cx="1318543" cy="806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sisene liikumine 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MLS)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8484247" y="5568438"/>
              <a:ext cx="2207745" cy="114231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Vesiviljelusloomade 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ja toodete 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VLS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liikumine</a:t>
              </a:r>
              <a:endParaRPr lang="en-GB" sz="58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0751046" y="3682665"/>
              <a:ext cx="1744779" cy="130214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t-EE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EL-i sisenemine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MLS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VLS</a:t>
              </a:r>
              <a:r>
                <a:rPr lang="en-GB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0998938" y="6096708"/>
              <a:ext cx="1359055" cy="8289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Sertifikaadid EL-i sisenemisel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0968790" y="5077894"/>
              <a:ext cx="1359055" cy="8289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III riikide loetelu</a:t>
              </a:r>
              <a:endParaRPr lang="en-GB" sz="5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951943" y="8932819"/>
              <a:ext cx="3805428" cy="373011"/>
            </a:xfrm>
            <a:prstGeom prst="roundRect">
              <a:avLst/>
            </a:prstGeom>
            <a:solidFill>
              <a:srgbClr val="FFCC00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</a:t>
              </a:r>
              <a:r>
                <a:rPr lang="et-EE" sz="580" dirty="0" err="1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sise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liikumise loomatervisesertifikaadid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MLS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 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VLS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110972" y="3903095"/>
              <a:ext cx="1470578" cy="100021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66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Taudide loetelu</a:t>
              </a:r>
              <a:endParaRPr lang="en-GB" sz="58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17966" y="5033013"/>
              <a:ext cx="1111011" cy="67330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66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Taudide kategooriad</a:t>
              </a:r>
              <a:endParaRPr lang="en-GB" sz="58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312116" y="5977605"/>
              <a:ext cx="1572935" cy="86272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Vaktsiinipankade tegevus</a:t>
              </a:r>
              <a:endParaRPr lang="en-GB" sz="58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312116" y="4903314"/>
              <a:ext cx="1674780" cy="92625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t-EE" sz="58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GB" sz="58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Vetravimite</a:t>
              </a:r>
              <a:r>
                <a:rPr lang="et-EE" sz="58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kasutamine tauditõrjel</a:t>
              </a:r>
              <a:endParaRPr lang="en-GB" sz="58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756240" y="6776300"/>
              <a:ext cx="1811443" cy="91786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 </a:t>
              </a: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Registreerimise ja arvestuse pidamise erandid teatud vedajatele </a:t>
              </a:r>
              <a:endParaRPr lang="en-GB" sz="58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8831444" y="7782050"/>
              <a:ext cx="1589129" cy="74347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endParaRPr lang="en-GB" sz="58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750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t-EE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Kehtivate LR reeglite tunnustamine </a:t>
              </a:r>
              <a:r>
                <a:rPr lang="en-GB" sz="580" dirty="0">
                  <a:solidFill>
                    <a:srgbClr val="4D4D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(A</a:t>
              </a:r>
              <a:r>
                <a:rPr lang="en-GB" sz="58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17644" y="4926438"/>
          <a:ext cx="3055276" cy="899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9539">
                  <a:extLst>
                    <a:ext uri="{9D8B030D-6E8A-4147-A177-3AD203B41FA5}">
                      <a16:colId xmlns:a16="http://schemas.microsoft.com/office/drawing/2014/main" val="1528083730"/>
                    </a:ext>
                  </a:extLst>
                </a:gridCol>
                <a:gridCol w="1383877">
                  <a:extLst>
                    <a:ext uri="{9D8B030D-6E8A-4147-A177-3AD203B41FA5}">
                      <a16:colId xmlns:a16="http://schemas.microsoft.com/office/drawing/2014/main" val="2563923318"/>
                    </a:ext>
                  </a:extLst>
                </a:gridCol>
                <a:gridCol w="279258">
                  <a:extLst>
                    <a:ext uri="{9D8B030D-6E8A-4147-A177-3AD203B41FA5}">
                      <a16:colId xmlns:a16="http://schemas.microsoft.com/office/drawing/2014/main" val="499099488"/>
                    </a:ext>
                  </a:extLst>
                </a:gridCol>
                <a:gridCol w="1092602">
                  <a:extLst>
                    <a:ext uri="{9D8B030D-6E8A-4147-A177-3AD203B41FA5}">
                      <a16:colId xmlns:a16="http://schemas.microsoft.com/office/drawing/2014/main" val="3071360048"/>
                    </a:ext>
                  </a:extLst>
                </a:gridCol>
              </a:tblGrid>
              <a:tr h="158434"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Maismaaloomad </a:t>
                      </a:r>
                      <a:r>
                        <a:rPr lang="en-GB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&amp; </a:t>
                      </a:r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haudemunad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40991"/>
                  </a:ext>
                </a:extLst>
              </a:tr>
              <a:tr h="265759"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MLS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Maismaaloomade loomsed saadused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5514264"/>
                  </a:ext>
                </a:extLst>
              </a:tr>
              <a:tr h="158434"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Veeloomad 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7110654"/>
                  </a:ext>
                </a:extLst>
              </a:tr>
              <a:tr h="158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VLS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Veeloomade loomsed saadused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GB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leg</a:t>
                      </a:r>
                      <a:r>
                        <a:rPr lang="et-EE" sz="7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eeritud</a:t>
                      </a:r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määrus</a:t>
                      </a:r>
                      <a:r>
                        <a:rPr lang="en-GB" sz="7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(D</a:t>
                      </a:r>
                      <a:r>
                        <a:rPr lang="et-EE" sz="7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7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080312"/>
                  </a:ext>
                </a:extLst>
              </a:tr>
              <a:tr h="158434"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Paljundusmaterjal </a:t>
                      </a:r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Rakendusmäärus</a:t>
                      </a:r>
                      <a:r>
                        <a:rPr lang="en-GB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t-EE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r>
                        <a:rPr lang="en-GB" sz="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48212" marR="48212" marT="24106" marB="24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530017"/>
                  </a:ext>
                </a:extLst>
              </a:tr>
            </a:tbl>
          </a:graphicData>
        </a:graphic>
      </p:graphicFrame>
      <p:sp>
        <p:nvSpPr>
          <p:cNvPr id="55" name="Oval 54"/>
          <p:cNvSpPr/>
          <p:nvPr/>
        </p:nvSpPr>
        <p:spPr>
          <a:xfrm>
            <a:off x="1736670" y="5523382"/>
            <a:ext cx="180036" cy="129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501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949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739717" y="5694946"/>
            <a:ext cx="176989" cy="859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501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949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83962" y="4595933"/>
            <a:ext cx="896154" cy="7225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</a:p>
          <a:p>
            <a:pPr algn="ctr"/>
            <a:r>
              <a:rPr lang="et-EE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Registreerimise ja arvestuse pidamise erandid</a:t>
            </a:r>
            <a:endParaRPr lang="et-E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02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73" y="179909"/>
            <a:ext cx="7920000" cy="1080000"/>
          </a:xfrm>
        </p:spPr>
        <p:txBody>
          <a:bodyPr/>
          <a:lstStyle/>
          <a:p>
            <a:r>
              <a:rPr lang="et-EE" sz="3200" dirty="0">
                <a:solidFill>
                  <a:schemeClr val="accent1">
                    <a:lumMod val="75000"/>
                  </a:schemeClr>
                </a:solidFill>
              </a:rPr>
              <a:t>Taudiennetus ja tõrje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97" y="755974"/>
            <a:ext cx="8568952" cy="548975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chemeClr val="tx1"/>
                </a:solidFill>
              </a:rPr>
              <a:t>Määrus annab EL olulisusega loomataudide loetelu, l</a:t>
            </a:r>
            <a:r>
              <a:rPr lang="et-EE" sz="2400" dirty="0"/>
              <a:t>oetelus hetkel 63 loomataudi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t-EE" sz="2400" dirty="0"/>
              <a:t>Taudiennetuse ja tõrje meetmeid rakendatakse vastavalt loomataudi kategooriale, loomataudid on jagatud 5 kategooriasse:</a:t>
            </a:r>
          </a:p>
          <a:p>
            <a:pPr algn="just"/>
            <a:r>
              <a:rPr lang="et-EE" sz="2400" dirty="0"/>
              <a:t>		-A- kategooria- viivitamatud likvideerimismeetmed</a:t>
            </a:r>
          </a:p>
          <a:p>
            <a:pPr algn="just"/>
            <a:r>
              <a:rPr lang="et-EE" sz="2400" dirty="0"/>
              <a:t>		-B- kategooria- kohustuslik likvideerimisprogramm kogu </a:t>
            </a:r>
            <a:r>
              <a:rPr lang="et-EE" sz="2400" dirty="0" err="1"/>
              <a:t>EL-s</a:t>
            </a:r>
            <a:endParaRPr lang="et-EE" sz="2400" dirty="0"/>
          </a:p>
          <a:p>
            <a:pPr algn="just"/>
            <a:r>
              <a:rPr lang="et-EE" sz="2400" dirty="0"/>
              <a:t>		-C- kategooria- riigi valitud tauditõrjeprogramm</a:t>
            </a:r>
          </a:p>
          <a:p>
            <a:pPr algn="just"/>
            <a:r>
              <a:rPr lang="et-EE" sz="2400" dirty="0"/>
              <a:t>		-D- kategooria- loomade ja loomsete saaduste 							liikumispiirangud, leviku tõkestamine</a:t>
            </a:r>
          </a:p>
          <a:p>
            <a:pPr algn="just"/>
            <a:r>
              <a:rPr lang="et-EE" sz="2400" dirty="0"/>
              <a:t>		-E- kategooria- jälgimise ja seire kohustus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sz="2400" dirty="0"/>
              <a:t>Lisaks </a:t>
            </a:r>
            <a:r>
              <a:rPr lang="et-EE" sz="2400" u="sng" dirty="0"/>
              <a:t>esilekerkivad loomataudid (EL-is uued loomataudid) </a:t>
            </a:r>
            <a:r>
              <a:rPr lang="et-EE" sz="2400" dirty="0"/>
              <a:t>-rakendatakse erakorralisi meetmeid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t-E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78582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chemeClr val="accent1"/>
                </a:solidFill>
              </a:rPr>
              <a:t>KOMISJONI RAKENDUSMÄÄRUS (EL) 2018/1882, loomataudide kategooriad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2400" dirty="0"/>
              <a:t>1)	Varroa </a:t>
            </a:r>
            <a:r>
              <a:rPr lang="et-EE" sz="2400" dirty="0" err="1"/>
              <a:t>spp</a:t>
            </a:r>
            <a:r>
              <a:rPr lang="et-EE" sz="2400" dirty="0"/>
              <a:t>. </a:t>
            </a:r>
            <a:r>
              <a:rPr lang="et-EE" sz="2400" dirty="0" err="1"/>
              <a:t>infestatsioon</a:t>
            </a:r>
            <a:r>
              <a:rPr lang="et-EE" sz="2400" dirty="0"/>
              <a:t> (varroos) C+D+E</a:t>
            </a:r>
          </a:p>
          <a:p>
            <a:r>
              <a:rPr lang="et-EE" sz="2400" dirty="0"/>
              <a:t>2)	</a:t>
            </a:r>
            <a:r>
              <a:rPr lang="et-EE" sz="2400" dirty="0" err="1"/>
              <a:t>Aethina</a:t>
            </a:r>
            <a:r>
              <a:rPr lang="et-EE" sz="2400" dirty="0"/>
              <a:t> </a:t>
            </a:r>
            <a:r>
              <a:rPr lang="et-EE" sz="2400" dirty="0" err="1"/>
              <a:t>tumida</a:t>
            </a:r>
            <a:r>
              <a:rPr lang="et-EE" sz="2400" dirty="0"/>
              <a:t> (väikse tarumardika) </a:t>
            </a:r>
            <a:r>
              <a:rPr lang="et-EE" sz="2400" dirty="0" err="1"/>
              <a:t>infestatsioon</a:t>
            </a:r>
            <a:r>
              <a:rPr lang="et-EE" sz="2400" dirty="0"/>
              <a:t> D+E</a:t>
            </a:r>
          </a:p>
          <a:p>
            <a:r>
              <a:rPr lang="et-EE" sz="2400" dirty="0"/>
              <a:t>3)	Ameerika haudmemädanik D+E</a:t>
            </a:r>
          </a:p>
          <a:p>
            <a:r>
              <a:rPr lang="et-EE" sz="2400" dirty="0"/>
              <a:t>4)	Tropilaelaps </a:t>
            </a:r>
            <a:r>
              <a:rPr lang="et-EE" sz="2400" dirty="0" err="1"/>
              <a:t>spp</a:t>
            </a:r>
            <a:r>
              <a:rPr lang="et-EE" sz="2400" dirty="0"/>
              <a:t>. </a:t>
            </a:r>
            <a:r>
              <a:rPr lang="et-EE" sz="2400" dirty="0" err="1"/>
              <a:t>infestatsioon</a:t>
            </a:r>
            <a:r>
              <a:rPr lang="et-EE" sz="2400" dirty="0"/>
              <a:t> D+E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020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chemeClr val="accent1"/>
                </a:solidFill>
              </a:rPr>
              <a:t>Taudiennetuse ja -tõrje taudide erinevate kategooriate suhtes (LTM art. 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768475"/>
            <a:ext cx="8172994" cy="4513263"/>
          </a:xfrm>
        </p:spPr>
        <p:txBody>
          <a:bodyPr/>
          <a:lstStyle/>
          <a:p>
            <a:r>
              <a:rPr lang="et-EE" dirty="0"/>
              <a:t>C-kategooria haigused. LR, mis on tunnistatud ametlikult taudivabaks (likvideerimisprogramm, taudivaba piirkonna eeskirjad, bioturvarühmikud).</a:t>
            </a:r>
          </a:p>
          <a:p>
            <a:r>
              <a:rPr lang="et-EE" dirty="0"/>
              <a:t>D-kategooria haigused. Meetmeid, et ennetada nende levikut seoses EL sisenemisega või LR vahelise liikumisega. Liikumispiirangud.</a:t>
            </a:r>
          </a:p>
          <a:p>
            <a:r>
              <a:rPr lang="et-EE" dirty="0"/>
              <a:t>E-kategooria haigused. EL on </a:t>
            </a:r>
            <a:r>
              <a:rPr lang="fi-FI" dirty="0"/>
              <a:t>vaja </a:t>
            </a:r>
            <a:r>
              <a:rPr lang="fi-FI" dirty="0" err="1"/>
              <a:t>jälgida</a:t>
            </a:r>
            <a:r>
              <a:rPr lang="fi-FI" dirty="0"/>
              <a:t> ja seirata</a:t>
            </a:r>
            <a:r>
              <a:rPr lang="et-EE" dirty="0"/>
              <a:t> (teavitus ja aruandlus, jälgimine ja seire)</a:t>
            </a:r>
          </a:p>
        </p:txBody>
      </p:sp>
    </p:spTree>
    <p:extLst>
      <p:ext uri="{BB962C8B-B14F-4D97-AF65-F5344CB8AC3E}">
        <p14:creationId xmlns:p14="http://schemas.microsoft.com/office/powerpoint/2010/main" val="2452560863"/>
      </p:ext>
    </p:extLst>
  </p:cSld>
  <p:clrMapOvr>
    <a:masterClrMapping/>
  </p:clrMapOvr>
</p:sld>
</file>

<file path=ppt/theme/theme1.xml><?xml version="1.0" encoding="utf-8"?>
<a:theme xmlns:a="http://schemas.openxmlformats.org/drawingml/2006/main" name="slaidipohi-maaeluministeerium-2015-e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Roboto Condensed"/>
        <a:ea typeface="Microsoft YaHei"/>
        <a:cs typeface=""/>
      </a:majorFont>
      <a:minorFont>
        <a:latin typeface="Roboto Condensed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Roboto Condensed" panose="02000000000000000000" pitchFamily="2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Roboto Condensed" panose="02000000000000000000" pitchFamily="2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idipõhi-eu2017-MeM-tavaformaat-a">
  <a:themeElements>
    <a:clrScheme name="Valitsusstiil">
      <a:dk1>
        <a:sysClr val="windowText" lastClr="000000"/>
      </a:dk1>
      <a:lt1>
        <a:sysClr val="window" lastClr="FFFFFF"/>
      </a:lt1>
      <a:dk2>
        <a:srgbClr val="006EB5"/>
      </a:dk2>
      <a:lt2>
        <a:srgbClr val="E7E6E6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BA432A"/>
      </a:accent5>
      <a:accent6>
        <a:srgbClr val="81D4AF"/>
      </a:accent6>
      <a:hlink>
        <a:srgbClr val="97999B"/>
      </a:hlink>
      <a:folHlink>
        <a:srgbClr val="954F72"/>
      </a:folHlink>
    </a:clrScheme>
    <a:fontScheme name="Valitsusstiil">
      <a:majorFont>
        <a:latin typeface="Roboto Condensed"/>
        <a:ea typeface=""/>
        <a:cs typeface=""/>
      </a:majorFont>
      <a:minorFont>
        <a:latin typeface="Roboto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Roboto Condensed" panose="02000000000000000000" pitchFamily="2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Roboto Condensed" panose="02000000000000000000" pitchFamily="2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eterinaaridele VMPst.potx" id="{1B7B1292-CCBB-402C-BCE9-CAAB2F8559A0}" vid="{E72FC714-E2F3-4BB9-8E43-6F792A7FA223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eestikeelne</Template>
  <TotalTime>0</TotalTime>
  <Words>1700</Words>
  <Application>Microsoft Office PowerPoint</Application>
  <PresentationFormat>Custom</PresentationFormat>
  <Paragraphs>231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Courier New</vt:lpstr>
      <vt:lpstr>Roboto Condensed</vt:lpstr>
      <vt:lpstr>Roboto Condensed Light</vt:lpstr>
      <vt:lpstr>Times New Roman</vt:lpstr>
      <vt:lpstr>slaidipohi-maaeluministeerium-2015-est</vt:lpstr>
      <vt:lpstr>slaidipõhi-eu2017-MeM-tavaformaat-a</vt:lpstr>
      <vt:lpstr>Muutused mesilaste alases seadusandluses</vt:lpstr>
      <vt:lpstr>PowerPoint Presentation</vt:lpstr>
      <vt:lpstr>PowerPoint Presentation</vt:lpstr>
      <vt:lpstr>EL andmed mesilaste kohta</vt:lpstr>
      <vt:lpstr>PowerPoint Presentation</vt:lpstr>
      <vt:lpstr>PowerPoint Presentation</vt:lpstr>
      <vt:lpstr>Taudiennetus ja tõrje</vt:lpstr>
      <vt:lpstr>KOMISJONI RAKENDUSMÄÄRUS (EL) 2018/1882, loomataudide kategooriad</vt:lpstr>
      <vt:lpstr>Taudiennetuse ja -tõrje taudide erinevate kategooriate suhtes (LTM art. 9)</vt:lpstr>
      <vt:lpstr>Varroa spp. infestatsioon (varroos) Soomes vaba piirkond Ahvenamaa </vt:lpstr>
      <vt:lpstr>Kuidas EL loomatervise määrust Eestis rakendatakse?</vt:lpstr>
      <vt:lpstr>PowerPoint Presentation</vt:lpstr>
      <vt:lpstr>Eelnõu ettevalmistamine</vt:lpstr>
      <vt:lpstr>Miks uus seadus?</vt:lpstr>
      <vt:lpstr>Veterinaarseadus reguleerib:</vt:lpstr>
      <vt:lpstr>Üldpõhimõtteid ei muudeta</vt:lpstr>
      <vt:lpstr>Mis muutub loomapidaja jaoks?</vt:lpstr>
      <vt:lpstr>PowerPoint Presentation</vt:lpstr>
      <vt:lpstr>PowerPoint Presentation</vt:lpstr>
      <vt:lpstr>Uus õigusruum Eesmärgid</vt:lpstr>
      <vt:lpstr>Aitame uue õigusega tuttavaks saada</vt:lpstr>
      <vt:lpstr>Infolingid</vt:lpstr>
      <vt:lpstr>Suured tänud tähelepanu eest!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slaidipõhi; presentatsioonipõhi; slaidid; presentatsioonid; slaid; mall; template</cp:keywords>
  <cp:lastModifiedBy/>
  <cp:revision>1</cp:revision>
  <dcterms:created xsi:type="dcterms:W3CDTF">2020-09-22T10:14:55Z</dcterms:created>
  <dcterms:modified xsi:type="dcterms:W3CDTF">2021-10-30T12:32:31Z</dcterms:modified>
</cp:coreProperties>
</file>