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5"/>
  </p:notesMasterIdLst>
  <p:sldIdLst>
    <p:sldId id="276" r:id="rId5"/>
    <p:sldId id="302" r:id="rId6"/>
    <p:sldId id="295" r:id="rId7"/>
    <p:sldId id="298" r:id="rId8"/>
    <p:sldId id="278" r:id="rId9"/>
    <p:sldId id="294" r:id="rId10"/>
    <p:sldId id="299" r:id="rId11"/>
    <p:sldId id="304" r:id="rId12"/>
    <p:sldId id="280" r:id="rId13"/>
    <p:sldId id="305" r:id="rId14"/>
    <p:sldId id="283" r:id="rId15"/>
    <p:sldId id="282" r:id="rId16"/>
    <p:sldId id="285" r:id="rId17"/>
    <p:sldId id="308" r:id="rId18"/>
    <p:sldId id="284" r:id="rId19"/>
    <p:sldId id="309" r:id="rId20"/>
    <p:sldId id="286" r:id="rId21"/>
    <p:sldId id="293" r:id="rId22"/>
    <p:sldId id="281" r:id="rId23"/>
    <p:sldId id="273" r:id="rId24"/>
  </p:sldIdLst>
  <p:sldSz cx="8999538" cy="6840538"/>
  <p:notesSz cx="7559675" cy="10691813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586"/>
    <a:srgbClr val="0084D1"/>
    <a:srgbClr val="999999"/>
    <a:srgbClr val="8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>
      <p:cViewPr varScale="1">
        <p:scale>
          <a:sx n="67" d="100"/>
          <a:sy n="67" d="100"/>
        </p:scale>
        <p:origin x="1288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9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92-47E0-9707-FDD9E8228A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7AA-417F-8D36-4EA8294165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592-47E0-9707-FDD9E8228A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7AA-417F-8D36-4EA82941659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7AA-417F-8D36-4EA8294165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Herbitsiidid</c:v>
                </c:pt>
                <c:pt idx="1">
                  <c:v>Fungitsiidid</c:v>
                </c:pt>
                <c:pt idx="2">
                  <c:v>Kasvuregulaatorid</c:v>
                </c:pt>
                <c:pt idx="3">
                  <c:v>Insektitsiidid</c:v>
                </c:pt>
                <c:pt idx="4">
                  <c:v>Muud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56</c:v>
                </c:pt>
                <c:pt idx="1">
                  <c:v>21</c:v>
                </c:pt>
                <c:pt idx="2">
                  <c:v>20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92-47E0-9707-FDD9E8228A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954343016326821"/>
          <c:y val="8.8885351411921526E-2"/>
          <c:w val="0.31678248472829107"/>
          <c:h val="0.544745442116992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780941935631639E-2"/>
          <c:y val="4.6631672029748772E-2"/>
          <c:w val="0.54332019074544713"/>
          <c:h val="0.9145414304462203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C40-4B4C-8FE8-3809FAD18818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C40-4B4C-8FE8-3809FAD18818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C40-4B4C-8FE8-3809FAD18818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2C40-4B4C-8FE8-3809FAD18818}"/>
              </c:ext>
            </c:extLst>
          </c:dPt>
          <c:dPt>
            <c:idx val="4"/>
            <c:bubble3D val="0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C40-4B4C-8FE8-3809FAD18818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C40-4B4C-8FE8-3809FAD1881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Teravili</c:v>
                </c:pt>
                <c:pt idx="1">
                  <c:v>Tehnilised kultuurid</c:v>
                </c:pt>
                <c:pt idx="2">
                  <c:v>Kaunvili</c:v>
                </c:pt>
                <c:pt idx="3">
                  <c:v>Söödakultuurid</c:v>
                </c:pt>
                <c:pt idx="4">
                  <c:v>Kartul</c:v>
                </c:pt>
                <c:pt idx="5">
                  <c:v>Muud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69</c:v>
                </c:pt>
                <c:pt idx="1">
                  <c:v>17</c:v>
                </c:pt>
                <c:pt idx="2">
                  <c:v>8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40-4B4C-8FE8-3809FAD188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7834998106472211"/>
          <c:y val="7.9208324442869849E-2"/>
          <c:w val="0.32165001893527795"/>
          <c:h val="0.718188813725236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836226-8DF6-4DEB-A028-0DE7E50E9943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E45FD5-43E5-419C-BB27-A2A3258620BF}">
      <dgm:prSet phldrT="[Text]"/>
      <dgm:spPr/>
      <dgm:t>
        <a:bodyPr/>
        <a:lstStyle/>
        <a:p>
          <a:pPr algn="ctr"/>
          <a:r>
            <a:rPr lang="et-EE" dirty="0"/>
            <a:t>Taotleja esitab taotluse ja toimiku</a:t>
          </a:r>
          <a:endParaRPr lang="en-US" dirty="0"/>
        </a:p>
      </dgm:t>
    </dgm:pt>
    <dgm:pt modelId="{AF9DEC6B-EB81-4330-B869-46E075A41375}" type="parTrans" cxnId="{B16EF186-8970-4BF7-8E56-9C29090098B2}">
      <dgm:prSet/>
      <dgm:spPr/>
      <dgm:t>
        <a:bodyPr/>
        <a:lstStyle/>
        <a:p>
          <a:endParaRPr lang="en-US"/>
        </a:p>
      </dgm:t>
    </dgm:pt>
    <dgm:pt modelId="{ABFE99A6-2F9B-444E-84F9-8D32F1FB1986}" type="sibTrans" cxnId="{B16EF186-8970-4BF7-8E56-9C29090098B2}">
      <dgm:prSet/>
      <dgm:spPr/>
      <dgm:t>
        <a:bodyPr/>
        <a:lstStyle/>
        <a:p>
          <a:endParaRPr lang="en-US"/>
        </a:p>
      </dgm:t>
    </dgm:pt>
    <dgm:pt modelId="{3CFEE8FB-BA2B-4680-9030-1D639285B896}">
      <dgm:prSet phldrT="[Text]"/>
      <dgm:spPr/>
      <dgm:t>
        <a:bodyPr/>
        <a:lstStyle/>
        <a:p>
          <a:r>
            <a:rPr lang="et-EE" dirty="0"/>
            <a:t>Kokkulepitud liikmesriik (RMS) hindab ja koostab aruande</a:t>
          </a:r>
          <a:endParaRPr lang="en-US" dirty="0"/>
        </a:p>
      </dgm:t>
    </dgm:pt>
    <dgm:pt modelId="{936A8339-D9A6-4F65-A547-53A75A5A320B}" type="parTrans" cxnId="{9AE48006-B892-469C-9F1C-8E1F7DC7F5D0}">
      <dgm:prSet/>
      <dgm:spPr/>
      <dgm:t>
        <a:bodyPr/>
        <a:lstStyle/>
        <a:p>
          <a:endParaRPr lang="en-US"/>
        </a:p>
      </dgm:t>
    </dgm:pt>
    <dgm:pt modelId="{E6322C50-045B-4D01-A758-4EAA947A98B5}" type="sibTrans" cxnId="{9AE48006-B892-469C-9F1C-8E1F7DC7F5D0}">
      <dgm:prSet/>
      <dgm:spPr/>
      <dgm:t>
        <a:bodyPr/>
        <a:lstStyle/>
        <a:p>
          <a:endParaRPr lang="en-US"/>
        </a:p>
      </dgm:t>
    </dgm:pt>
    <dgm:pt modelId="{45E8F9AE-A5C7-45CF-8F1D-EBF49C1557EF}">
      <dgm:prSet phldrT="[Text]"/>
      <dgm:spPr/>
      <dgm:t>
        <a:bodyPr/>
        <a:lstStyle/>
        <a:p>
          <a:r>
            <a:rPr lang="et-EE" dirty="0"/>
            <a:t>Euroopa toiduohutusamet avaldab järeldused</a:t>
          </a:r>
          <a:endParaRPr lang="en-US" dirty="0"/>
        </a:p>
      </dgm:t>
    </dgm:pt>
    <dgm:pt modelId="{F0B9DDB6-97C0-49E1-A019-1E26933CA2F1}" type="parTrans" cxnId="{6F5834B2-7A8E-4FE1-8EB6-46F2FA60C68A}">
      <dgm:prSet/>
      <dgm:spPr/>
      <dgm:t>
        <a:bodyPr/>
        <a:lstStyle/>
        <a:p>
          <a:endParaRPr lang="en-US"/>
        </a:p>
      </dgm:t>
    </dgm:pt>
    <dgm:pt modelId="{566A33E3-F3B3-48ED-81D9-B1FB05330A64}" type="sibTrans" cxnId="{6F5834B2-7A8E-4FE1-8EB6-46F2FA60C68A}">
      <dgm:prSet/>
      <dgm:spPr/>
      <dgm:t>
        <a:bodyPr/>
        <a:lstStyle/>
        <a:p>
          <a:endParaRPr lang="en-US"/>
        </a:p>
      </dgm:t>
    </dgm:pt>
    <dgm:pt modelId="{ABD62D21-EE8F-4FFF-B2D8-D3A5A5862DF5}">
      <dgm:prSet phldrT="[Text]"/>
      <dgm:spPr/>
      <dgm:t>
        <a:bodyPr/>
        <a:lstStyle/>
        <a:p>
          <a:r>
            <a:rPr lang="et-EE" dirty="0"/>
            <a:t>Euroopa komisjon teeb ettepaneku pikendamiseks/keelustamiseks</a:t>
          </a:r>
          <a:endParaRPr lang="en-US" dirty="0"/>
        </a:p>
      </dgm:t>
    </dgm:pt>
    <dgm:pt modelId="{2A87AC77-D510-4FE8-BDEB-83508FC6C6E9}" type="parTrans" cxnId="{63A255D0-A027-4220-9759-8AD7496A89F0}">
      <dgm:prSet/>
      <dgm:spPr/>
      <dgm:t>
        <a:bodyPr/>
        <a:lstStyle/>
        <a:p>
          <a:endParaRPr lang="en-US"/>
        </a:p>
      </dgm:t>
    </dgm:pt>
    <dgm:pt modelId="{756AE6AC-78B5-43B8-B6A5-D75DE911F7F4}" type="sibTrans" cxnId="{63A255D0-A027-4220-9759-8AD7496A89F0}">
      <dgm:prSet/>
      <dgm:spPr/>
      <dgm:t>
        <a:bodyPr/>
        <a:lstStyle/>
        <a:p>
          <a:endParaRPr lang="en-US"/>
        </a:p>
      </dgm:t>
    </dgm:pt>
    <dgm:pt modelId="{6C2FCEC2-B2BF-410D-9E34-D26C549D5644}">
      <dgm:prSet phldrT="[Text]"/>
      <dgm:spPr/>
      <dgm:t>
        <a:bodyPr/>
        <a:lstStyle/>
        <a:p>
          <a:r>
            <a:rPr lang="et-EE" dirty="0"/>
            <a:t>Liikmesriigid pikendavad/võtavad tagasi taimekaitsevahendite load</a:t>
          </a:r>
          <a:endParaRPr lang="en-US" dirty="0"/>
        </a:p>
      </dgm:t>
    </dgm:pt>
    <dgm:pt modelId="{F8D5986D-84B2-43E8-95DD-B6F7FD7DF9BA}" type="parTrans" cxnId="{023FE96E-F2AF-440D-8CE4-A912CCD992DD}">
      <dgm:prSet/>
      <dgm:spPr/>
      <dgm:t>
        <a:bodyPr/>
        <a:lstStyle/>
        <a:p>
          <a:endParaRPr lang="en-US"/>
        </a:p>
      </dgm:t>
    </dgm:pt>
    <dgm:pt modelId="{EF7C7D81-E879-4744-BA58-F3407BCE84B5}" type="sibTrans" cxnId="{023FE96E-F2AF-440D-8CE4-A912CCD992DD}">
      <dgm:prSet/>
      <dgm:spPr/>
      <dgm:t>
        <a:bodyPr/>
        <a:lstStyle/>
        <a:p>
          <a:endParaRPr lang="en-US"/>
        </a:p>
      </dgm:t>
    </dgm:pt>
    <dgm:pt modelId="{EB2A382F-8CDD-43F6-84B4-921310DF882C}" type="pres">
      <dgm:prSet presAssocID="{91836226-8DF6-4DEB-A028-0DE7E50E9943}" presName="Name0" presStyleCnt="0">
        <dgm:presLayoutVars>
          <dgm:dir/>
          <dgm:animLvl val="lvl"/>
          <dgm:resizeHandles val="exact"/>
        </dgm:presLayoutVars>
      </dgm:prSet>
      <dgm:spPr/>
    </dgm:pt>
    <dgm:pt modelId="{F493EA36-610C-476E-9EEC-FA5C539428E3}" type="pres">
      <dgm:prSet presAssocID="{6C2FCEC2-B2BF-410D-9E34-D26C549D5644}" presName="boxAndChildren" presStyleCnt="0"/>
      <dgm:spPr/>
    </dgm:pt>
    <dgm:pt modelId="{F97ADB93-247C-4C84-BD22-792B5BCB2E90}" type="pres">
      <dgm:prSet presAssocID="{6C2FCEC2-B2BF-410D-9E34-D26C549D5644}" presName="parentTextBox" presStyleLbl="node1" presStyleIdx="0" presStyleCnt="5"/>
      <dgm:spPr/>
    </dgm:pt>
    <dgm:pt modelId="{A3802F9B-6121-4C05-AA34-5E9F3BA9317B}" type="pres">
      <dgm:prSet presAssocID="{756AE6AC-78B5-43B8-B6A5-D75DE911F7F4}" presName="sp" presStyleCnt="0"/>
      <dgm:spPr/>
    </dgm:pt>
    <dgm:pt modelId="{8401FF21-3656-422B-A5F2-5374F4C2AC21}" type="pres">
      <dgm:prSet presAssocID="{ABD62D21-EE8F-4FFF-B2D8-D3A5A5862DF5}" presName="arrowAndChildren" presStyleCnt="0"/>
      <dgm:spPr/>
    </dgm:pt>
    <dgm:pt modelId="{97726462-2736-4484-B0AD-808F32408B7A}" type="pres">
      <dgm:prSet presAssocID="{ABD62D21-EE8F-4FFF-B2D8-D3A5A5862DF5}" presName="parentTextArrow" presStyleLbl="node1" presStyleIdx="1" presStyleCnt="5"/>
      <dgm:spPr/>
    </dgm:pt>
    <dgm:pt modelId="{ECCC659A-BC92-48D6-AF52-4BA9C73A7797}" type="pres">
      <dgm:prSet presAssocID="{566A33E3-F3B3-48ED-81D9-B1FB05330A64}" presName="sp" presStyleCnt="0"/>
      <dgm:spPr/>
    </dgm:pt>
    <dgm:pt modelId="{CE74CE07-5B1F-4C59-8EC0-35129328F3E9}" type="pres">
      <dgm:prSet presAssocID="{45E8F9AE-A5C7-45CF-8F1D-EBF49C1557EF}" presName="arrowAndChildren" presStyleCnt="0"/>
      <dgm:spPr/>
    </dgm:pt>
    <dgm:pt modelId="{E2C6C379-5325-4326-8B0A-4F6FA8000E35}" type="pres">
      <dgm:prSet presAssocID="{45E8F9AE-A5C7-45CF-8F1D-EBF49C1557EF}" presName="parentTextArrow" presStyleLbl="node1" presStyleIdx="2" presStyleCnt="5"/>
      <dgm:spPr/>
    </dgm:pt>
    <dgm:pt modelId="{C796093A-82B0-4D57-93BA-6CC7F2817C9C}" type="pres">
      <dgm:prSet presAssocID="{E6322C50-045B-4D01-A758-4EAA947A98B5}" presName="sp" presStyleCnt="0"/>
      <dgm:spPr/>
    </dgm:pt>
    <dgm:pt modelId="{E6605348-54C1-4B2C-BEFE-23A0E94D2F26}" type="pres">
      <dgm:prSet presAssocID="{3CFEE8FB-BA2B-4680-9030-1D639285B896}" presName="arrowAndChildren" presStyleCnt="0"/>
      <dgm:spPr/>
    </dgm:pt>
    <dgm:pt modelId="{FE2E4987-CFF2-429E-94C9-B55034A20971}" type="pres">
      <dgm:prSet presAssocID="{3CFEE8FB-BA2B-4680-9030-1D639285B896}" presName="parentTextArrow" presStyleLbl="node1" presStyleIdx="3" presStyleCnt="5"/>
      <dgm:spPr/>
    </dgm:pt>
    <dgm:pt modelId="{FFD8C43A-4341-4A95-A81E-7EC3D7591986}" type="pres">
      <dgm:prSet presAssocID="{ABFE99A6-2F9B-444E-84F9-8D32F1FB1986}" presName="sp" presStyleCnt="0"/>
      <dgm:spPr/>
    </dgm:pt>
    <dgm:pt modelId="{02011065-7E0D-4B20-8A26-40FC32917C8D}" type="pres">
      <dgm:prSet presAssocID="{36E45FD5-43E5-419C-BB27-A2A3258620BF}" presName="arrowAndChildren" presStyleCnt="0"/>
      <dgm:spPr/>
    </dgm:pt>
    <dgm:pt modelId="{60712047-EB0C-464F-8C41-DDF140F46370}" type="pres">
      <dgm:prSet presAssocID="{36E45FD5-43E5-419C-BB27-A2A3258620BF}" presName="parentTextArrow" presStyleLbl="node1" presStyleIdx="4" presStyleCnt="5" custLinFactNeighborY="-221"/>
      <dgm:spPr/>
    </dgm:pt>
  </dgm:ptLst>
  <dgm:cxnLst>
    <dgm:cxn modelId="{D929C804-E5C0-42C4-9F43-E5882FFADD82}" type="presOf" srcId="{36E45FD5-43E5-419C-BB27-A2A3258620BF}" destId="{60712047-EB0C-464F-8C41-DDF140F46370}" srcOrd="0" destOrd="0" presId="urn:microsoft.com/office/officeart/2005/8/layout/process4"/>
    <dgm:cxn modelId="{9AE48006-B892-469C-9F1C-8E1F7DC7F5D0}" srcId="{91836226-8DF6-4DEB-A028-0DE7E50E9943}" destId="{3CFEE8FB-BA2B-4680-9030-1D639285B896}" srcOrd="1" destOrd="0" parTransId="{936A8339-D9A6-4F65-A547-53A75A5A320B}" sibTransId="{E6322C50-045B-4D01-A758-4EAA947A98B5}"/>
    <dgm:cxn modelId="{7FE8C31F-76DF-409E-9EC3-5C1F5536E63B}" type="presOf" srcId="{3CFEE8FB-BA2B-4680-9030-1D639285B896}" destId="{FE2E4987-CFF2-429E-94C9-B55034A20971}" srcOrd="0" destOrd="0" presId="urn:microsoft.com/office/officeart/2005/8/layout/process4"/>
    <dgm:cxn modelId="{78D3833F-E08D-4259-8A9B-13B264005EFF}" type="presOf" srcId="{6C2FCEC2-B2BF-410D-9E34-D26C549D5644}" destId="{F97ADB93-247C-4C84-BD22-792B5BCB2E90}" srcOrd="0" destOrd="0" presId="urn:microsoft.com/office/officeart/2005/8/layout/process4"/>
    <dgm:cxn modelId="{20E0D842-CD98-4F37-88B1-68E12278C88B}" type="presOf" srcId="{ABD62D21-EE8F-4FFF-B2D8-D3A5A5862DF5}" destId="{97726462-2736-4484-B0AD-808F32408B7A}" srcOrd="0" destOrd="0" presId="urn:microsoft.com/office/officeart/2005/8/layout/process4"/>
    <dgm:cxn modelId="{1D797E45-3D35-45DF-A8A2-6E7C726FAEF3}" type="presOf" srcId="{45E8F9AE-A5C7-45CF-8F1D-EBF49C1557EF}" destId="{E2C6C379-5325-4326-8B0A-4F6FA8000E35}" srcOrd="0" destOrd="0" presId="urn:microsoft.com/office/officeart/2005/8/layout/process4"/>
    <dgm:cxn modelId="{15ACCD67-ECC5-4A3F-8019-A79381B366A8}" type="presOf" srcId="{91836226-8DF6-4DEB-A028-0DE7E50E9943}" destId="{EB2A382F-8CDD-43F6-84B4-921310DF882C}" srcOrd="0" destOrd="0" presId="urn:microsoft.com/office/officeart/2005/8/layout/process4"/>
    <dgm:cxn modelId="{023FE96E-F2AF-440D-8CE4-A912CCD992DD}" srcId="{91836226-8DF6-4DEB-A028-0DE7E50E9943}" destId="{6C2FCEC2-B2BF-410D-9E34-D26C549D5644}" srcOrd="4" destOrd="0" parTransId="{F8D5986D-84B2-43E8-95DD-B6F7FD7DF9BA}" sibTransId="{EF7C7D81-E879-4744-BA58-F3407BCE84B5}"/>
    <dgm:cxn modelId="{B16EF186-8970-4BF7-8E56-9C29090098B2}" srcId="{91836226-8DF6-4DEB-A028-0DE7E50E9943}" destId="{36E45FD5-43E5-419C-BB27-A2A3258620BF}" srcOrd="0" destOrd="0" parTransId="{AF9DEC6B-EB81-4330-B869-46E075A41375}" sibTransId="{ABFE99A6-2F9B-444E-84F9-8D32F1FB1986}"/>
    <dgm:cxn modelId="{6F5834B2-7A8E-4FE1-8EB6-46F2FA60C68A}" srcId="{91836226-8DF6-4DEB-A028-0DE7E50E9943}" destId="{45E8F9AE-A5C7-45CF-8F1D-EBF49C1557EF}" srcOrd="2" destOrd="0" parTransId="{F0B9DDB6-97C0-49E1-A019-1E26933CA2F1}" sibTransId="{566A33E3-F3B3-48ED-81D9-B1FB05330A64}"/>
    <dgm:cxn modelId="{63A255D0-A027-4220-9759-8AD7496A89F0}" srcId="{91836226-8DF6-4DEB-A028-0DE7E50E9943}" destId="{ABD62D21-EE8F-4FFF-B2D8-D3A5A5862DF5}" srcOrd="3" destOrd="0" parTransId="{2A87AC77-D510-4FE8-BDEB-83508FC6C6E9}" sibTransId="{756AE6AC-78B5-43B8-B6A5-D75DE911F7F4}"/>
    <dgm:cxn modelId="{F7366C3F-8B58-4BAA-85E4-CCC6922FF594}" type="presParOf" srcId="{EB2A382F-8CDD-43F6-84B4-921310DF882C}" destId="{F493EA36-610C-476E-9EEC-FA5C539428E3}" srcOrd="0" destOrd="0" presId="urn:microsoft.com/office/officeart/2005/8/layout/process4"/>
    <dgm:cxn modelId="{16F10D64-CC5B-4E5F-9189-DE4B5173991D}" type="presParOf" srcId="{F493EA36-610C-476E-9EEC-FA5C539428E3}" destId="{F97ADB93-247C-4C84-BD22-792B5BCB2E90}" srcOrd="0" destOrd="0" presId="urn:microsoft.com/office/officeart/2005/8/layout/process4"/>
    <dgm:cxn modelId="{599725E3-9A9D-4053-8931-1B00FC78A657}" type="presParOf" srcId="{EB2A382F-8CDD-43F6-84B4-921310DF882C}" destId="{A3802F9B-6121-4C05-AA34-5E9F3BA9317B}" srcOrd="1" destOrd="0" presId="urn:microsoft.com/office/officeart/2005/8/layout/process4"/>
    <dgm:cxn modelId="{3997AFBC-4BC9-4151-9402-3FB2745EBA4E}" type="presParOf" srcId="{EB2A382F-8CDD-43F6-84B4-921310DF882C}" destId="{8401FF21-3656-422B-A5F2-5374F4C2AC21}" srcOrd="2" destOrd="0" presId="urn:microsoft.com/office/officeart/2005/8/layout/process4"/>
    <dgm:cxn modelId="{575FB6A3-13A2-418D-A2B6-7B51D1FEFBFC}" type="presParOf" srcId="{8401FF21-3656-422B-A5F2-5374F4C2AC21}" destId="{97726462-2736-4484-B0AD-808F32408B7A}" srcOrd="0" destOrd="0" presId="urn:microsoft.com/office/officeart/2005/8/layout/process4"/>
    <dgm:cxn modelId="{B39E71AF-EE52-4ED7-90DF-E338E9121665}" type="presParOf" srcId="{EB2A382F-8CDD-43F6-84B4-921310DF882C}" destId="{ECCC659A-BC92-48D6-AF52-4BA9C73A7797}" srcOrd="3" destOrd="0" presId="urn:microsoft.com/office/officeart/2005/8/layout/process4"/>
    <dgm:cxn modelId="{C2A33EE0-4022-4AB5-8C3D-205D49AD6B82}" type="presParOf" srcId="{EB2A382F-8CDD-43F6-84B4-921310DF882C}" destId="{CE74CE07-5B1F-4C59-8EC0-35129328F3E9}" srcOrd="4" destOrd="0" presId="urn:microsoft.com/office/officeart/2005/8/layout/process4"/>
    <dgm:cxn modelId="{7FFB169A-D288-4E8A-B453-672498E6A3E2}" type="presParOf" srcId="{CE74CE07-5B1F-4C59-8EC0-35129328F3E9}" destId="{E2C6C379-5325-4326-8B0A-4F6FA8000E35}" srcOrd="0" destOrd="0" presId="urn:microsoft.com/office/officeart/2005/8/layout/process4"/>
    <dgm:cxn modelId="{FFBB1E8A-F803-428C-AF8F-909C63599553}" type="presParOf" srcId="{EB2A382F-8CDD-43F6-84B4-921310DF882C}" destId="{C796093A-82B0-4D57-93BA-6CC7F2817C9C}" srcOrd="5" destOrd="0" presId="urn:microsoft.com/office/officeart/2005/8/layout/process4"/>
    <dgm:cxn modelId="{FED4E9B2-7CD0-4392-ABD8-3E7A93D44785}" type="presParOf" srcId="{EB2A382F-8CDD-43F6-84B4-921310DF882C}" destId="{E6605348-54C1-4B2C-BEFE-23A0E94D2F26}" srcOrd="6" destOrd="0" presId="urn:microsoft.com/office/officeart/2005/8/layout/process4"/>
    <dgm:cxn modelId="{8C0A88CB-D322-4AF3-84D6-57A517B25F37}" type="presParOf" srcId="{E6605348-54C1-4B2C-BEFE-23A0E94D2F26}" destId="{FE2E4987-CFF2-429E-94C9-B55034A20971}" srcOrd="0" destOrd="0" presId="urn:microsoft.com/office/officeart/2005/8/layout/process4"/>
    <dgm:cxn modelId="{B5C0D8A7-D4CD-4C31-A26D-A8A64FC93475}" type="presParOf" srcId="{EB2A382F-8CDD-43F6-84B4-921310DF882C}" destId="{FFD8C43A-4341-4A95-A81E-7EC3D7591986}" srcOrd="7" destOrd="0" presId="urn:microsoft.com/office/officeart/2005/8/layout/process4"/>
    <dgm:cxn modelId="{3EA51A1F-F4DC-410B-8074-303291216A89}" type="presParOf" srcId="{EB2A382F-8CDD-43F6-84B4-921310DF882C}" destId="{02011065-7E0D-4B20-8A26-40FC32917C8D}" srcOrd="8" destOrd="0" presId="urn:microsoft.com/office/officeart/2005/8/layout/process4"/>
    <dgm:cxn modelId="{5B1FF6AF-EF2E-4FB8-B393-B84FD23B83CA}" type="presParOf" srcId="{02011065-7E0D-4B20-8A26-40FC32917C8D}" destId="{60712047-EB0C-464F-8C41-DDF140F4637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ADB93-247C-4C84-BD22-792B5BCB2E90}">
      <dsp:nvSpPr>
        <dsp:cNvPr id="0" name=""/>
        <dsp:cNvSpPr/>
      </dsp:nvSpPr>
      <dsp:spPr>
        <a:xfrm>
          <a:off x="0" y="4142602"/>
          <a:ext cx="3527573" cy="6796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 dirty="0"/>
            <a:t>Liikmesriigid pikendavad/võtavad tagasi taimekaitsevahendite load</a:t>
          </a:r>
          <a:endParaRPr lang="en-US" sz="1600" kern="1200" dirty="0"/>
        </a:p>
      </dsp:txBody>
      <dsp:txXfrm>
        <a:off x="0" y="4142602"/>
        <a:ext cx="3527573" cy="679628"/>
      </dsp:txXfrm>
    </dsp:sp>
    <dsp:sp modelId="{97726462-2736-4484-B0AD-808F32408B7A}">
      <dsp:nvSpPr>
        <dsp:cNvPr id="0" name=""/>
        <dsp:cNvSpPr/>
      </dsp:nvSpPr>
      <dsp:spPr>
        <a:xfrm rot="10800000">
          <a:off x="0" y="3107528"/>
          <a:ext cx="3527573" cy="104526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 dirty="0"/>
            <a:t>Euroopa komisjon teeb ettepaneku pikendamiseks/keelustamiseks</a:t>
          </a:r>
          <a:endParaRPr lang="en-US" sz="1600" kern="1200" dirty="0"/>
        </a:p>
      </dsp:txBody>
      <dsp:txXfrm rot="10800000">
        <a:off x="0" y="3107528"/>
        <a:ext cx="3527573" cy="679184"/>
      </dsp:txXfrm>
    </dsp:sp>
    <dsp:sp modelId="{E2C6C379-5325-4326-8B0A-4F6FA8000E35}">
      <dsp:nvSpPr>
        <dsp:cNvPr id="0" name=""/>
        <dsp:cNvSpPr/>
      </dsp:nvSpPr>
      <dsp:spPr>
        <a:xfrm rot="10800000">
          <a:off x="0" y="2072454"/>
          <a:ext cx="3527573" cy="104526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 dirty="0"/>
            <a:t>Euroopa toiduohutusamet avaldab järeldused</a:t>
          </a:r>
          <a:endParaRPr lang="en-US" sz="1600" kern="1200" dirty="0"/>
        </a:p>
      </dsp:txBody>
      <dsp:txXfrm rot="10800000">
        <a:off x="0" y="2072454"/>
        <a:ext cx="3527573" cy="679184"/>
      </dsp:txXfrm>
    </dsp:sp>
    <dsp:sp modelId="{FE2E4987-CFF2-429E-94C9-B55034A20971}">
      <dsp:nvSpPr>
        <dsp:cNvPr id="0" name=""/>
        <dsp:cNvSpPr/>
      </dsp:nvSpPr>
      <dsp:spPr>
        <a:xfrm rot="10800000">
          <a:off x="0" y="1037380"/>
          <a:ext cx="3527573" cy="104526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 dirty="0"/>
            <a:t>Kokkulepitud liikmesriik (RMS) hindab ja koostab aruande</a:t>
          </a:r>
          <a:endParaRPr lang="en-US" sz="1600" kern="1200" dirty="0"/>
        </a:p>
      </dsp:txBody>
      <dsp:txXfrm rot="10800000">
        <a:off x="0" y="1037380"/>
        <a:ext cx="3527573" cy="679184"/>
      </dsp:txXfrm>
    </dsp:sp>
    <dsp:sp modelId="{60712047-EB0C-464F-8C41-DDF140F46370}">
      <dsp:nvSpPr>
        <dsp:cNvPr id="0" name=""/>
        <dsp:cNvSpPr/>
      </dsp:nvSpPr>
      <dsp:spPr>
        <a:xfrm rot="10800000">
          <a:off x="0" y="0"/>
          <a:ext cx="3527573" cy="104526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 dirty="0"/>
            <a:t>Taotleja esitab taotluse ja toimiku</a:t>
          </a:r>
          <a:endParaRPr lang="en-US" sz="1600" kern="1200" dirty="0"/>
        </a:p>
      </dsp:txBody>
      <dsp:txXfrm rot="10800000">
        <a:off x="0" y="0"/>
        <a:ext cx="3527573" cy="679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9137B0FE-B827-43E6-9F1A-73A7AB4ED6CD}" type="slidenum">
              <a:rPr kumimoji="0" lang="et-EE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4</a:t>
            </a:fld>
            <a:endParaRPr kumimoji="0" lang="et-EE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7261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t-EE" altLang="en-US" sz="1200" kern="1200" dirty="0">
              <a:solidFill>
                <a:srgbClr val="181716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9137B0FE-B827-43E6-9F1A-73A7AB4ED6CD}" type="slidenum">
              <a:rPr kumimoji="0" lang="et-EE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8</a:t>
            </a:fld>
            <a:endParaRPr kumimoji="0" lang="et-EE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93077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215900"/>
            <a:ext cx="3467100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225" y="228916"/>
            <a:ext cx="3505504" cy="124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215900"/>
            <a:ext cx="3467100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eesnimi.perenimi@pma.agri.ee</a:t>
            </a:r>
          </a:p>
          <a:p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2217" y="250739"/>
            <a:ext cx="3505504" cy="124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63" r:id="rId6"/>
    <p:sldLayoutId id="2147483655" r:id="rId7"/>
  </p:sldLayoutIdLst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pta.agri.ee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al.agri.ee/avalik/#/taimekaitse/taimekaitsevahendid-otsing/et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756" y="2484165"/>
            <a:ext cx="7200000" cy="2196405"/>
          </a:xfrm>
        </p:spPr>
        <p:txBody>
          <a:bodyPr/>
          <a:lstStyle/>
          <a:p>
            <a:pPr>
              <a:lnSpc>
                <a:spcPct val="100000"/>
              </a:lnSpc>
            </a:pPr>
            <a:br>
              <a:rPr lang="et-EE" dirty="0"/>
            </a:br>
            <a:br>
              <a:rPr lang="et-EE" sz="2600" dirty="0"/>
            </a:br>
            <a:br>
              <a:rPr lang="et-EE" sz="2600" dirty="0"/>
            </a:br>
            <a:endParaRPr lang="et-EE" sz="2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433" y="4428382"/>
            <a:ext cx="7261323" cy="2016224"/>
          </a:xfrm>
        </p:spPr>
        <p:txBody>
          <a:bodyPr/>
          <a:lstStyle/>
          <a:p>
            <a:r>
              <a:rPr lang="et-EE" altLang="en-US" sz="2000" dirty="0">
                <a:solidFill>
                  <a:srgbClr val="FFFFFF"/>
                </a:solidFill>
              </a:rPr>
              <a:t>Riina Pärtel</a:t>
            </a:r>
          </a:p>
          <a:p>
            <a:pPr lvl="0"/>
            <a:r>
              <a:rPr lang="et-EE" sz="1800" dirty="0">
                <a:latin typeface="Roboto Condensed" pitchFamily="18"/>
              </a:rPr>
              <a:t>Põllumajandus-ja Toiduamet</a:t>
            </a:r>
          </a:p>
          <a:p>
            <a:pPr lvl="0"/>
            <a:r>
              <a:rPr lang="et-EE" sz="1800" dirty="0">
                <a:latin typeface="Roboto Condensed" pitchFamily="18"/>
              </a:rPr>
              <a:t>Taimekaitse ja väetise osakond</a:t>
            </a:r>
          </a:p>
          <a:p>
            <a:pPr lvl="0"/>
            <a:r>
              <a:rPr lang="et-EE" sz="1800" dirty="0">
                <a:latin typeface="Roboto Condensed" pitchFamily="18"/>
              </a:rPr>
              <a:t>peaspetsialist</a:t>
            </a:r>
          </a:p>
          <a:p>
            <a:pPr lvl="0"/>
            <a:r>
              <a:rPr lang="et-EE" sz="2000" dirty="0">
                <a:latin typeface="Roboto Condensed" pitchFamily="18"/>
              </a:rPr>
              <a:t> 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Roboto Condensed" pitchFamily="18"/>
            </a:endParaRPr>
          </a:p>
          <a:p>
            <a:r>
              <a:rPr lang="et-EE" altLang="en-US" sz="2000" dirty="0">
                <a:solidFill>
                  <a:srgbClr val="FFFFFF"/>
                </a:solidFill>
              </a:rPr>
              <a:t>31.oktoober 2021</a:t>
            </a:r>
          </a:p>
          <a:p>
            <a:pPr lvl="0"/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Roboto Condensed" pitchFamily="1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403425" y="2412157"/>
            <a:ext cx="7272008" cy="2196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6400" rIns="0" bIns="0" numCol="1" anchor="t" anchorCtr="0" compatLnSpc="1">
            <a:prstTxWarp prst="textNoShape">
              <a:avLst/>
            </a:prstTxWarp>
          </a:bodyPr>
          <a:lstStyle>
            <a:lvl1pPr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2pPr>
            <a:lvl3pPr marL="1143000" indent="-22860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3pPr>
            <a:lvl4pPr marL="1600200" indent="-22860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4pPr>
            <a:lvl5pPr marL="2057400" indent="-22860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5pPr>
            <a:lvl6pPr marL="2514600" indent="-22860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6pPr>
            <a:lvl7pPr marL="2971800" indent="-22860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7pPr>
            <a:lvl8pPr marL="3429000" indent="-22860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8pPr>
            <a:lvl9pPr marL="3886200" indent="-228600" algn="l" defTabSz="449263" rtl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5700">
                <a:solidFill>
                  <a:srgbClr val="000000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9pPr>
          </a:lstStyle>
          <a:p>
            <a:r>
              <a:rPr lang="fi-FI" sz="4000" dirty="0" err="1"/>
              <a:t>Turule</a:t>
            </a:r>
            <a:r>
              <a:rPr lang="fi-FI" sz="4000" dirty="0"/>
              <a:t> </a:t>
            </a:r>
            <a:r>
              <a:rPr lang="fi-FI" sz="4000" dirty="0" err="1"/>
              <a:t>lubatud</a:t>
            </a:r>
            <a:r>
              <a:rPr lang="fi-FI" sz="4000" dirty="0"/>
              <a:t> </a:t>
            </a:r>
            <a:r>
              <a:rPr lang="fi-FI" sz="4000" dirty="0" err="1"/>
              <a:t>taimekaitsevahendid</a:t>
            </a:r>
            <a:r>
              <a:rPr lang="fi-FI" sz="4000" dirty="0"/>
              <a:t> ja </a:t>
            </a:r>
            <a:r>
              <a:rPr lang="fi-FI" sz="4000" dirty="0" err="1"/>
              <a:t>nõuded</a:t>
            </a:r>
            <a:r>
              <a:rPr lang="fi-FI" sz="4000" dirty="0"/>
              <a:t> </a:t>
            </a:r>
            <a:r>
              <a:rPr lang="fi-FI" sz="4000" dirty="0" err="1"/>
              <a:t>nende</a:t>
            </a:r>
            <a:r>
              <a:rPr lang="fi-FI" sz="4000" dirty="0"/>
              <a:t> </a:t>
            </a:r>
            <a:r>
              <a:rPr lang="fi-FI" sz="4000" dirty="0" err="1"/>
              <a:t>kasutamisel</a:t>
            </a:r>
            <a:endParaRPr lang="et-EE" sz="2600" dirty="0"/>
          </a:p>
        </p:txBody>
      </p:sp>
    </p:spTree>
    <p:extLst>
      <p:ext uri="{BB962C8B-B14F-4D97-AF65-F5344CB8AC3E}">
        <p14:creationId xmlns:p14="http://schemas.microsoft.com/office/powerpoint/2010/main" val="48637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Taimekaitsevahendite kasutamine 2020 (%)</a:t>
            </a:r>
            <a:endParaRPr lang="et-EE" b="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160166"/>
              </p:ext>
            </p:extLst>
          </p:nvPr>
        </p:nvGraphicFramePr>
        <p:xfrm>
          <a:off x="503238" y="1768475"/>
          <a:ext cx="8028979" cy="4513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8780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Kuidas taimekaitsevahendite kasutamine on reguleeritud?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620001"/>
            <a:ext cx="7920000" cy="4661738"/>
          </a:xfrm>
        </p:spPr>
        <p:txBody>
          <a:bodyPr/>
          <a:lstStyle/>
          <a:p>
            <a:pPr lvl="0"/>
            <a:r>
              <a:rPr lang="et-EE" sz="2400" dirty="0"/>
              <a:t>Taimekaitseseadus </a:t>
            </a:r>
          </a:p>
          <a:p>
            <a:pPr lvl="0"/>
            <a:r>
              <a:rPr lang="et-EE" sz="2400" dirty="0"/>
              <a:t>Veeseadus 	</a:t>
            </a:r>
          </a:p>
          <a:p>
            <a:pPr lvl="0"/>
            <a:r>
              <a:rPr lang="et-EE" sz="2400" dirty="0">
                <a:solidFill>
                  <a:prstClr val="black"/>
                </a:solidFill>
              </a:rPr>
              <a:t>Põllumajandusministri</a:t>
            </a:r>
            <a:r>
              <a:rPr lang="et-EE" sz="2400" dirty="0"/>
              <a:t> 29.11.2011. a määrus nr 90 „Taimekaitsevahendi kasutamise ja hoiukoha täpsemad nõuded“ </a:t>
            </a:r>
          </a:p>
          <a:p>
            <a:pPr lvl="0"/>
            <a:r>
              <a:rPr lang="et-EE" sz="2000" dirty="0"/>
              <a:t>Looduskaitseseadus</a:t>
            </a:r>
          </a:p>
          <a:p>
            <a:pPr lvl="0"/>
            <a:r>
              <a:rPr lang="et-EE" sz="2000" dirty="0"/>
              <a:t>Kemikaaliseadus</a:t>
            </a:r>
          </a:p>
          <a:p>
            <a:pPr lvl="0"/>
            <a:r>
              <a:rPr lang="et-EE" sz="2000" dirty="0"/>
              <a:t>Jäätmeseadus</a:t>
            </a:r>
          </a:p>
          <a:p>
            <a:pPr lvl="0"/>
            <a:r>
              <a:rPr lang="et-EE" sz="2000" dirty="0"/>
              <a:t>Pakendiseadus</a:t>
            </a:r>
          </a:p>
          <a:p>
            <a:pPr lvl="0"/>
            <a:r>
              <a:rPr lang="et-EE" sz="2000" dirty="0"/>
              <a:t>Töötervishoiu ja tööohutuse seadus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8098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Kuidas taimekaitsevahendeid kasutada?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260029"/>
            <a:ext cx="7920000" cy="5328592"/>
          </a:xfrm>
        </p:spPr>
        <p:txBody>
          <a:bodyPr/>
          <a:lstStyle/>
          <a:p>
            <a:r>
              <a:rPr lang="fi-FI" sz="2400" dirty="0" err="1"/>
              <a:t>Kasutatakse</a:t>
            </a:r>
            <a:r>
              <a:rPr lang="fi-FI" sz="2400" dirty="0"/>
              <a:t> </a:t>
            </a:r>
            <a:r>
              <a:rPr lang="fi-FI" sz="2400" dirty="0" err="1"/>
              <a:t>või</a:t>
            </a:r>
            <a:r>
              <a:rPr lang="fi-FI" sz="2400" dirty="0"/>
              <a:t> </a:t>
            </a:r>
            <a:r>
              <a:rPr lang="fi-FI" sz="2400" dirty="0" err="1"/>
              <a:t>hoitakse</a:t>
            </a:r>
            <a:r>
              <a:rPr lang="fi-FI" sz="2400" dirty="0"/>
              <a:t> </a:t>
            </a:r>
            <a:r>
              <a:rPr lang="fi-FI" sz="2400" dirty="0" err="1"/>
              <a:t>Eestis</a:t>
            </a:r>
            <a:r>
              <a:rPr lang="fi-FI" sz="2400" dirty="0"/>
              <a:t> </a:t>
            </a:r>
            <a:r>
              <a:rPr lang="fi-FI" sz="2400" dirty="0" err="1"/>
              <a:t>turule</a:t>
            </a:r>
            <a:r>
              <a:rPr lang="fi-FI" sz="2400" dirty="0"/>
              <a:t> </a:t>
            </a:r>
            <a:r>
              <a:rPr lang="fi-FI" sz="2400" dirty="0" err="1"/>
              <a:t>lubatud</a:t>
            </a:r>
            <a:r>
              <a:rPr lang="fi-FI" sz="2400" dirty="0"/>
              <a:t> </a:t>
            </a:r>
            <a:r>
              <a:rPr lang="fi-FI" sz="2400" dirty="0" err="1"/>
              <a:t>tk-vahendeid</a:t>
            </a:r>
            <a:endParaRPr lang="et-EE" sz="2400" dirty="0"/>
          </a:p>
          <a:p>
            <a:r>
              <a:rPr lang="fi-FI" sz="2400" dirty="0"/>
              <a:t>T</a:t>
            </a:r>
            <a:r>
              <a:rPr lang="et-EE" sz="2400" dirty="0"/>
              <a:t>k-</a:t>
            </a:r>
            <a:r>
              <a:rPr lang="fi-FI" sz="2400" dirty="0" err="1"/>
              <a:t>vahendi</a:t>
            </a:r>
            <a:r>
              <a:rPr lang="fi-FI" sz="2400" dirty="0"/>
              <a:t> </a:t>
            </a:r>
            <a:r>
              <a:rPr lang="fi-FI" sz="2400" dirty="0" err="1"/>
              <a:t>kasutajal</a:t>
            </a:r>
            <a:r>
              <a:rPr lang="fi-FI" sz="2400" dirty="0"/>
              <a:t> ja </a:t>
            </a:r>
            <a:r>
              <a:rPr lang="fi-FI" sz="2400" dirty="0" err="1"/>
              <a:t>kasutamise</a:t>
            </a:r>
            <a:r>
              <a:rPr lang="fi-FI" sz="2400" dirty="0"/>
              <a:t> </a:t>
            </a:r>
            <a:r>
              <a:rPr lang="fi-FI" sz="2400" dirty="0" err="1"/>
              <a:t>üle</a:t>
            </a:r>
            <a:r>
              <a:rPr lang="fi-FI" sz="2400" dirty="0"/>
              <a:t> </a:t>
            </a:r>
            <a:r>
              <a:rPr lang="fi-FI" sz="2400" dirty="0" err="1"/>
              <a:t>otsustajal</a:t>
            </a:r>
            <a:r>
              <a:rPr lang="fi-FI" sz="2400" dirty="0"/>
              <a:t> on </a:t>
            </a:r>
            <a:r>
              <a:rPr lang="fi-FI" sz="2400" dirty="0" err="1"/>
              <a:t>taimekaitsetunnistus</a:t>
            </a:r>
            <a:endParaRPr lang="et-EE" sz="2400" dirty="0"/>
          </a:p>
          <a:p>
            <a:r>
              <a:rPr lang="et-EE" sz="2400" dirty="0"/>
              <a:t>Tk-vahendi kasutaja arvestab integreeritud taimekaitse põhimõtetega</a:t>
            </a:r>
          </a:p>
          <a:p>
            <a:r>
              <a:rPr lang="fi-FI" sz="2400" dirty="0"/>
              <a:t>T</a:t>
            </a:r>
            <a:r>
              <a:rPr lang="et-EE" sz="2400" dirty="0"/>
              <a:t>k-</a:t>
            </a:r>
            <a:r>
              <a:rPr lang="fi-FI" sz="2400" dirty="0" err="1"/>
              <a:t>vahendit</a:t>
            </a:r>
            <a:r>
              <a:rPr lang="fi-FI" sz="2400" dirty="0"/>
              <a:t> </a:t>
            </a:r>
            <a:r>
              <a:rPr lang="fi-FI" sz="2400" dirty="0" err="1"/>
              <a:t>kasutatakse</a:t>
            </a:r>
            <a:r>
              <a:rPr lang="fi-FI" sz="2400" dirty="0"/>
              <a:t> </a:t>
            </a:r>
            <a:r>
              <a:rPr lang="fi-FI" sz="2400" dirty="0" err="1"/>
              <a:t>loas</a:t>
            </a:r>
            <a:r>
              <a:rPr lang="fi-FI" sz="2400" dirty="0"/>
              <a:t> </a:t>
            </a:r>
            <a:r>
              <a:rPr lang="fi-FI" sz="2400" dirty="0" err="1"/>
              <a:t>määratud</a:t>
            </a:r>
            <a:r>
              <a:rPr lang="fi-FI" sz="2400" dirty="0"/>
              <a:t> ja </a:t>
            </a:r>
            <a:r>
              <a:rPr lang="fi-FI" sz="2400" dirty="0" err="1"/>
              <a:t>taimekaitsevahendi</a:t>
            </a:r>
            <a:r>
              <a:rPr lang="fi-FI" sz="2400" dirty="0"/>
              <a:t> </a:t>
            </a:r>
            <a:r>
              <a:rPr lang="fi-FI" sz="2400" dirty="0" err="1"/>
              <a:t>märgistusele</a:t>
            </a:r>
            <a:r>
              <a:rPr lang="fi-FI" sz="2400" dirty="0"/>
              <a:t> </a:t>
            </a:r>
            <a:r>
              <a:rPr lang="fi-FI" sz="2400" dirty="0" err="1"/>
              <a:t>vastavatel</a:t>
            </a:r>
            <a:r>
              <a:rPr lang="fi-FI" sz="2400" dirty="0"/>
              <a:t> </a:t>
            </a:r>
            <a:r>
              <a:rPr lang="fi-FI" sz="2400" dirty="0" err="1"/>
              <a:t>tingimustel</a:t>
            </a:r>
            <a:endParaRPr lang="et-EE" sz="2400" dirty="0"/>
          </a:p>
          <a:p>
            <a:r>
              <a:rPr lang="et-EE" sz="2400" dirty="0"/>
              <a:t>Töötaja kasutab taimekaitsetööl isikukaitsevahendeid</a:t>
            </a:r>
          </a:p>
          <a:p>
            <a:r>
              <a:rPr lang="et-EE" sz="2400" dirty="0"/>
              <a:t>Kasutatav taimekaitseseade on töökorras</a:t>
            </a:r>
          </a:p>
          <a:p>
            <a:r>
              <a:rPr lang="fi-FI" sz="2400" dirty="0" err="1"/>
              <a:t>Tk-vahendi</a:t>
            </a:r>
            <a:r>
              <a:rPr lang="et-EE" sz="2400" dirty="0"/>
              <a:t>te</a:t>
            </a:r>
            <a:r>
              <a:rPr lang="fi-FI" sz="2400" dirty="0"/>
              <a:t> </a:t>
            </a:r>
            <a:r>
              <a:rPr lang="fi-FI" sz="2400" dirty="0" err="1"/>
              <a:t>kasutamise</a:t>
            </a:r>
            <a:r>
              <a:rPr lang="fi-FI" sz="2400" dirty="0"/>
              <a:t> </a:t>
            </a:r>
            <a:r>
              <a:rPr lang="fi-FI" sz="2400" dirty="0" err="1"/>
              <a:t>üle</a:t>
            </a:r>
            <a:r>
              <a:rPr lang="fi-FI" sz="2400" dirty="0"/>
              <a:t> </a:t>
            </a:r>
            <a:r>
              <a:rPr lang="fi-FI" sz="2400" dirty="0" err="1"/>
              <a:t>peetakse</a:t>
            </a:r>
            <a:r>
              <a:rPr lang="fi-FI" sz="2400" dirty="0"/>
              <a:t> </a:t>
            </a:r>
            <a:r>
              <a:rPr lang="fi-FI" sz="2400" dirty="0" err="1"/>
              <a:t>arvestust</a:t>
            </a:r>
            <a:endParaRPr lang="fi-FI" sz="2400" dirty="0"/>
          </a:p>
          <a:p>
            <a:r>
              <a:rPr lang="et-EE" sz="2400" dirty="0"/>
              <a:t>Tk-vahendeid </a:t>
            </a:r>
            <a:r>
              <a:rPr lang="et-EE" sz="2400"/>
              <a:t>hoiustatakse nõuetekohaselt</a:t>
            </a:r>
            <a:endParaRPr lang="et-EE" sz="2400" dirty="0"/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344950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Kuidas taimekaitsevahendeid kasutada?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044005"/>
            <a:ext cx="7920000" cy="5688632"/>
          </a:xfrm>
        </p:spPr>
        <p:txBody>
          <a:bodyPr/>
          <a:lstStyle/>
          <a:p>
            <a:pPr lvl="0"/>
            <a:r>
              <a:rPr lang="fi-FI" sz="2400" dirty="0" err="1"/>
              <a:t>Taimekaitsevahendi</a:t>
            </a:r>
            <a:r>
              <a:rPr lang="fi-FI" sz="2400" dirty="0"/>
              <a:t> </a:t>
            </a:r>
            <a:r>
              <a:rPr lang="fi-FI" sz="2400" dirty="0" err="1"/>
              <a:t>kasutamisel</a:t>
            </a:r>
            <a:r>
              <a:rPr lang="fi-FI" sz="2400" dirty="0"/>
              <a:t> </a:t>
            </a:r>
            <a:r>
              <a:rPr lang="fi-FI" sz="2400" dirty="0" err="1"/>
              <a:t>peetakse</a:t>
            </a:r>
            <a:r>
              <a:rPr lang="fi-FI" sz="2400" dirty="0"/>
              <a:t> </a:t>
            </a:r>
            <a:r>
              <a:rPr lang="fi-FI" sz="2400" dirty="0" err="1"/>
              <a:t>kinni</a:t>
            </a:r>
            <a:r>
              <a:rPr lang="fi-FI" sz="2400" dirty="0"/>
              <a:t> </a:t>
            </a:r>
            <a:r>
              <a:rPr lang="fi-FI" sz="2400" dirty="0" err="1"/>
              <a:t>kehtivatest</a:t>
            </a:r>
            <a:r>
              <a:rPr lang="fi-FI" sz="2400" dirty="0"/>
              <a:t> </a:t>
            </a:r>
            <a:r>
              <a:rPr lang="fi-FI" sz="2400" dirty="0" err="1"/>
              <a:t>veekaitsevööndi</a:t>
            </a:r>
            <a:r>
              <a:rPr lang="fi-FI" sz="2400" dirty="0"/>
              <a:t> </a:t>
            </a:r>
            <a:r>
              <a:rPr lang="fi-FI" sz="2400" dirty="0" err="1"/>
              <a:t>nõuetest</a:t>
            </a:r>
            <a:endParaRPr lang="et-EE" sz="2400" dirty="0"/>
          </a:p>
          <a:p>
            <a:pPr marL="0" lvl="0" indent="0">
              <a:buClr>
                <a:srgbClr val="000000"/>
              </a:buClr>
              <a:buNone/>
            </a:pPr>
            <a:r>
              <a:rPr lang="et-EE" sz="2000" dirty="0">
                <a:solidFill>
                  <a:prstClr val="black"/>
                </a:solidFill>
              </a:rPr>
              <a:t>Veekaitsevööndis, veehaarde sanitaarkaitsealal ja hooldusalal on </a:t>
            </a:r>
            <a:r>
              <a:rPr lang="fi-FI" sz="2000" dirty="0" err="1">
                <a:solidFill>
                  <a:prstClr val="black"/>
                </a:solidFill>
              </a:rPr>
              <a:t>taimekaitsevahendi</a:t>
            </a:r>
            <a:r>
              <a:rPr lang="fi-FI" sz="2000" dirty="0">
                <a:solidFill>
                  <a:prstClr val="black"/>
                </a:solidFill>
              </a:rPr>
              <a:t> </a:t>
            </a:r>
            <a:r>
              <a:rPr lang="fi-FI" sz="2000" dirty="0" err="1">
                <a:solidFill>
                  <a:prstClr val="black"/>
                </a:solidFill>
              </a:rPr>
              <a:t>hoidmine</a:t>
            </a:r>
            <a:r>
              <a:rPr lang="fi-FI" sz="2000" dirty="0">
                <a:solidFill>
                  <a:prstClr val="black"/>
                </a:solidFill>
              </a:rPr>
              <a:t> ja </a:t>
            </a:r>
            <a:r>
              <a:rPr lang="fi-FI" sz="2000" dirty="0" err="1">
                <a:solidFill>
                  <a:prstClr val="black"/>
                </a:solidFill>
              </a:rPr>
              <a:t>kasutamine</a:t>
            </a:r>
            <a:r>
              <a:rPr lang="et-EE" sz="2000" dirty="0">
                <a:solidFill>
                  <a:prstClr val="black"/>
                </a:solidFill>
              </a:rPr>
              <a:t> keelatud.</a:t>
            </a:r>
          </a:p>
          <a:p>
            <a:pPr marL="0" lvl="0" indent="0">
              <a:buClr>
                <a:srgbClr val="000000"/>
              </a:buClr>
              <a:buNone/>
            </a:pPr>
            <a:r>
              <a:rPr lang="fi-FI" sz="1800" b="1" dirty="0"/>
              <a:t>Veekaitsevöönd</a:t>
            </a:r>
            <a:r>
              <a:rPr lang="fi-FI" sz="1800" dirty="0"/>
              <a:t>i </a:t>
            </a:r>
            <a:r>
              <a:rPr lang="fi-FI" sz="1800" dirty="0" err="1"/>
              <a:t>ulatus</a:t>
            </a:r>
            <a:r>
              <a:rPr lang="fi-FI" sz="1800" dirty="0"/>
              <a:t>:</a:t>
            </a:r>
            <a:br>
              <a:rPr lang="et-EE" sz="1800" dirty="0"/>
            </a:br>
            <a:r>
              <a:rPr lang="et-EE" sz="1800" dirty="0"/>
              <a:t> 1) Läänemerel, Peipsi, Lämmi- ja Pihkva järvel ning Võrtsjärvel – 20 m;</a:t>
            </a:r>
            <a:br>
              <a:rPr lang="et-EE" sz="1800" dirty="0"/>
            </a:br>
            <a:r>
              <a:rPr lang="et-EE" sz="1800" dirty="0"/>
              <a:t> 2) teistel järvedel, veehoidlatel, jõgedel, ojadel, allikatel, peakraavidel ja kanalitel ning maaparandussüsteemide eesvooludel – 10 m;</a:t>
            </a:r>
            <a:br>
              <a:rPr lang="et-EE" sz="1800" dirty="0"/>
            </a:br>
            <a:r>
              <a:rPr lang="et-EE" sz="1800" dirty="0"/>
              <a:t> 3) maaparandussüsteemide eesvooludel valgalaga alla 10 km</a:t>
            </a:r>
            <a:r>
              <a:rPr lang="et-EE" sz="1800" baseline="30000" dirty="0"/>
              <a:t>2</a:t>
            </a:r>
            <a:r>
              <a:rPr lang="et-EE" sz="1800" dirty="0"/>
              <a:t> – 1 m.</a:t>
            </a:r>
          </a:p>
          <a:p>
            <a:pPr marL="0" lvl="0" indent="0">
              <a:buClr>
                <a:srgbClr val="000000"/>
              </a:buClr>
              <a:buNone/>
            </a:pPr>
            <a:r>
              <a:rPr lang="et-EE" sz="1800" b="1" dirty="0"/>
              <a:t>Veehaarde sanitaarkaitseala </a:t>
            </a:r>
            <a:r>
              <a:rPr lang="et-EE" sz="1800" dirty="0"/>
              <a:t>on joogivee võtmiseks või joogivee tootmiseks kasutatavat veehaaret ümbritsev maa- või </a:t>
            </a:r>
            <a:r>
              <a:rPr lang="et-EE" sz="1800" dirty="0" err="1"/>
              <a:t>veeala</a:t>
            </a:r>
            <a:r>
              <a:rPr lang="et-EE" sz="1800" dirty="0"/>
              <a:t>. Sanitaarkaitseala ulatus sõltub võetava vee kogusest ja asukohast.</a:t>
            </a:r>
          </a:p>
          <a:p>
            <a:pPr marL="0" lvl="0" indent="0">
              <a:buClr>
                <a:srgbClr val="000000"/>
              </a:buClr>
              <a:buNone/>
            </a:pPr>
            <a:r>
              <a:rPr lang="et-EE" sz="1800" b="1" dirty="0"/>
              <a:t>Hooldusala</a:t>
            </a:r>
            <a:r>
              <a:rPr lang="et-EE" sz="1800" dirty="0"/>
              <a:t> on salvkaevu, puurkaevu või puurauku ümbritsev maa- või </a:t>
            </a:r>
            <a:r>
              <a:rPr lang="et-EE" sz="1800" dirty="0" err="1"/>
              <a:t>veeala</a:t>
            </a:r>
            <a:r>
              <a:rPr lang="et-EE" sz="1800" dirty="0"/>
              <a:t>. </a:t>
            </a:r>
            <a:r>
              <a:rPr lang="fi-FI" sz="1800" dirty="0"/>
              <a:t> </a:t>
            </a:r>
            <a:r>
              <a:rPr lang="fi-FI" sz="1800" dirty="0" err="1"/>
              <a:t>Hooldusala</a:t>
            </a:r>
            <a:r>
              <a:rPr lang="fi-FI" sz="1800" dirty="0"/>
              <a:t> </a:t>
            </a:r>
            <a:r>
              <a:rPr lang="fi-FI" sz="1800" dirty="0" err="1"/>
              <a:t>ulatus</a:t>
            </a:r>
            <a:r>
              <a:rPr lang="fi-FI" sz="1800" dirty="0"/>
              <a:t> on 10 </a:t>
            </a:r>
            <a:r>
              <a:rPr lang="fi-FI" sz="1800" dirty="0" err="1"/>
              <a:t>meetrit</a:t>
            </a:r>
            <a:r>
              <a:rPr lang="et-EE" sz="1800" dirty="0"/>
              <a:t>.</a:t>
            </a:r>
          </a:p>
          <a:p>
            <a:pPr marL="0" lvl="0" indent="0">
              <a:buClr>
                <a:srgbClr val="000000"/>
              </a:buClr>
              <a:buNone/>
            </a:pPr>
            <a:r>
              <a:rPr lang="et-EE" sz="1800" b="1" dirty="0"/>
              <a:t>Allikate ja karstilehtrite ümbrus</a:t>
            </a:r>
            <a:r>
              <a:rPr lang="et-EE" sz="1800" dirty="0"/>
              <a:t>es on keelatud taimekaitsevahendite kasutamine 10 meetri (NTA 50 meetri) ulatuses veepiirist või karstilehtrite servast.</a:t>
            </a:r>
          </a:p>
          <a:p>
            <a:pPr marL="108000" lvl="0" indent="0">
              <a:buNone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3269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Kuidas taimekaitsevahendeid kasutada?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z="2400" dirty="0"/>
              <a:t>Taimekaitsevahendite kasutamisel peetakse kinni lubatud tuule kiiruse nõudest</a:t>
            </a:r>
          </a:p>
          <a:p>
            <a:pPr marL="108000" indent="0">
              <a:buNone/>
            </a:pPr>
            <a:r>
              <a:rPr lang="et-EE" sz="2000" dirty="0"/>
              <a:t>Taimekaitsevahendit on keelatud pritsida, kui tuule kiirus on üle 4 m/s, välja arvatud juhul, kui taimekaitseseadme kasutusjuhendis toodud tehniliste andmete kohaselt lubatakse taimekaitsevahendit kasutada suurema tuule kiiruse puhul. Arvestama peab ka tuule suunaga. </a:t>
            </a:r>
          </a:p>
          <a:p>
            <a:r>
              <a:rPr lang="et-EE" sz="2400" dirty="0"/>
              <a:t>Taimekaitsevahendite kasutamisel arvestatakse pritsimiseks lubatud õhutemperatuuriga</a:t>
            </a:r>
          </a:p>
          <a:p>
            <a:pPr marL="108000" indent="0">
              <a:buNone/>
            </a:pPr>
            <a:r>
              <a:rPr lang="et-EE" sz="2000" dirty="0"/>
              <a:t>Töölahuse tugeva õhku hajumise vältimiseks on keelatud taimekaitsevahendit pritsida, kui õhutemperatuur on üle 25 °C.</a:t>
            </a:r>
          </a:p>
          <a:p>
            <a:endParaRPr lang="et-EE" sz="2000" dirty="0"/>
          </a:p>
          <a:p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625219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Kuidas taimekaitsevahendeid kasutada?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7" y="1404045"/>
            <a:ext cx="7920000" cy="4752528"/>
          </a:xfrm>
        </p:spPr>
        <p:txBody>
          <a:bodyPr/>
          <a:lstStyle/>
          <a:p>
            <a:pPr lvl="0"/>
            <a:r>
              <a:rPr lang="et-EE" sz="2400" dirty="0"/>
              <a:t>Taimekaitsevahendite kasutamisel peetakse kinni ohutusnõuetest õitsvate taimede pritsimisel</a:t>
            </a:r>
          </a:p>
          <a:p>
            <a:pPr marL="108000" lvl="0" indent="0">
              <a:buNone/>
            </a:pPr>
            <a:r>
              <a:rPr lang="et-EE" sz="2000" dirty="0"/>
              <a:t>Taimekaitsevahendit on keelatud pritsida alal, millel on õitsvaid taimi, välja arvatud juhul, kui taimekaitsevahendi pakendi märgistusel on märge, et seda võib kasutada taimede õitsemise ja mesilaste lendluse ajal.</a:t>
            </a:r>
          </a:p>
          <a:p>
            <a:r>
              <a:rPr lang="et-EE" sz="2400" dirty="0"/>
              <a:t>Insektitsiidide kasutuspiirangud</a:t>
            </a:r>
          </a:p>
          <a:p>
            <a:pPr marL="0" lvl="0" indent="0">
              <a:lnSpc>
                <a:spcPct val="100000"/>
              </a:lnSpc>
              <a:buClr>
                <a:srgbClr val="000000"/>
              </a:buClr>
              <a:buNone/>
            </a:pPr>
            <a:r>
              <a:rPr lang="et-EE" sz="2400" dirty="0">
                <a:solidFill>
                  <a:srgbClr val="FF0000"/>
                </a:solidFill>
              </a:rPr>
              <a:t> </a:t>
            </a:r>
            <a:r>
              <a:rPr lang="et-EE" sz="2000" dirty="0">
                <a:solidFill>
                  <a:srgbClr val="FF0000"/>
                </a:solidFill>
              </a:rPr>
              <a:t>Päeval, kui põllul on õitsvaid taimi? EI!</a:t>
            </a:r>
          </a:p>
          <a:p>
            <a:pPr marL="0" lvl="0" indent="0">
              <a:lnSpc>
                <a:spcPct val="100000"/>
              </a:lnSpc>
              <a:buClr>
                <a:srgbClr val="000000"/>
              </a:buClr>
              <a:buNone/>
            </a:pPr>
            <a:r>
              <a:rPr lang="et-EE" sz="2000" dirty="0"/>
              <a:t> Päeval, kui põllul ei ole õitsvaid taimi? </a:t>
            </a:r>
            <a:r>
              <a:rPr lang="et-EE" sz="2000" i="1" dirty="0"/>
              <a:t>Sõltub vahendist</a:t>
            </a:r>
          </a:p>
          <a:p>
            <a:pPr marL="0" lvl="0" indent="0">
              <a:lnSpc>
                <a:spcPct val="100000"/>
              </a:lnSpc>
              <a:buClr>
                <a:srgbClr val="000000"/>
              </a:buClr>
              <a:buNone/>
            </a:pPr>
            <a:r>
              <a:rPr lang="et-EE" sz="2000" dirty="0"/>
              <a:t> Öösel (22.00 - 05.00), kui põllul on õitsvaid taimi? </a:t>
            </a:r>
            <a:r>
              <a:rPr lang="et-EE" sz="2000" i="1" dirty="0"/>
              <a:t>Sõltub vahendist</a:t>
            </a:r>
          </a:p>
          <a:p>
            <a:pPr marL="0" lvl="0" indent="0">
              <a:lnSpc>
                <a:spcPct val="100000"/>
              </a:lnSpc>
              <a:buClr>
                <a:srgbClr val="000000"/>
              </a:buClr>
              <a:buNone/>
            </a:pPr>
            <a:r>
              <a:rPr lang="et-EE" sz="2000" dirty="0"/>
              <a:t> Öösel (22.00 - 05.00), kui põllul ei ole õitsvaid taimi? </a:t>
            </a:r>
            <a:r>
              <a:rPr lang="et-EE" sz="2000" dirty="0">
                <a:solidFill>
                  <a:srgbClr val="00B050"/>
                </a:solidFill>
              </a:rPr>
              <a:t>JAH </a:t>
            </a:r>
          </a:p>
          <a:p>
            <a:pPr marL="108000" lvl="0" indent="0">
              <a:buNone/>
            </a:pPr>
            <a:endParaRPr lang="et-EE" sz="2400" dirty="0"/>
          </a:p>
          <a:p>
            <a:pPr marL="342900" indent="-342900">
              <a:lnSpc>
                <a:spcPct val="100000"/>
              </a:lnSpc>
              <a:buClr>
                <a:srgbClr val="000000"/>
              </a:buClr>
            </a:pPr>
            <a:endParaRPr lang="et-EE" sz="2000" dirty="0">
              <a:solidFill>
                <a:srgbClr val="00B050"/>
              </a:solidFill>
            </a:endParaRPr>
          </a:p>
          <a:p>
            <a:pPr marL="108000" indent="0">
              <a:buNone/>
            </a:pP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424633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  Hea tava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lvl="0" indent="-324000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sz="2800" dirty="0"/>
              <a:t>Hea tava on teavitada naabruses tegutsevaid põllumehi oma mesilaste olemasolust.</a:t>
            </a:r>
          </a:p>
          <a:p>
            <a:pPr marL="432000" lvl="0" indent="-324000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fi-FI" sz="2800" dirty="0" err="1"/>
              <a:t>Hea</a:t>
            </a:r>
            <a:r>
              <a:rPr lang="fi-FI" sz="2800" dirty="0"/>
              <a:t> </a:t>
            </a:r>
            <a:r>
              <a:rPr lang="fi-FI" sz="2800" dirty="0" err="1"/>
              <a:t>tava</a:t>
            </a:r>
            <a:r>
              <a:rPr lang="fi-FI" sz="2800" dirty="0"/>
              <a:t> on </a:t>
            </a:r>
            <a:r>
              <a:rPr lang="et-EE" sz="2800" dirty="0"/>
              <a:t>teavitada naabruses tegutsevaid mesinikke</a:t>
            </a:r>
            <a:r>
              <a:rPr lang="fi-FI" sz="2800" dirty="0"/>
              <a:t> </a:t>
            </a:r>
            <a:r>
              <a:rPr lang="fi-FI" sz="2800" dirty="0" err="1"/>
              <a:t>kavandatava</a:t>
            </a:r>
            <a:r>
              <a:rPr lang="et-EE" sz="2800" dirty="0"/>
              <a:t>test</a:t>
            </a:r>
            <a:r>
              <a:rPr lang="fi-FI" sz="2800" dirty="0"/>
              <a:t> </a:t>
            </a:r>
            <a:r>
              <a:rPr lang="fi-FI" sz="2800" dirty="0" err="1"/>
              <a:t>taimekaitsetöö</a:t>
            </a:r>
            <a:r>
              <a:rPr lang="et-EE" sz="2800" dirty="0" err="1"/>
              <a:t>dest</a:t>
            </a:r>
            <a:r>
              <a:rPr lang="fi-FI" sz="2800" dirty="0"/>
              <a:t> </a:t>
            </a:r>
            <a:r>
              <a:rPr lang="et-EE" sz="2800" dirty="0"/>
              <a:t>enne </a:t>
            </a:r>
            <a:r>
              <a:rPr lang="fi-FI" sz="2800" dirty="0" err="1"/>
              <a:t>pritsimise</a:t>
            </a:r>
            <a:r>
              <a:rPr lang="fi-FI" sz="2800" dirty="0"/>
              <a:t> </a:t>
            </a:r>
            <a:r>
              <a:rPr lang="fi-FI" sz="2800" dirty="0" err="1"/>
              <a:t>al</a:t>
            </a:r>
            <a:r>
              <a:rPr lang="et-EE" sz="2800" dirty="0" err="1"/>
              <a:t>gu</a:t>
            </a:r>
            <a:r>
              <a:rPr lang="fi-FI" sz="2800" dirty="0"/>
              <a:t>st</a:t>
            </a:r>
            <a:r>
              <a:rPr lang="et-EE" sz="2800" dirty="0"/>
              <a:t>.</a:t>
            </a:r>
          </a:p>
          <a:p>
            <a:pPr marL="432000" lvl="0" indent="-324000">
              <a:buClr>
                <a:srgbClr val="0084D1"/>
              </a:buClr>
              <a:buFont typeface="Arial" panose="020B0604020202020204" pitchFamily="34" charset="0"/>
              <a:buChar char="•"/>
            </a:pPr>
            <a:endParaRPr lang="et-EE" sz="2800" b="1" dirty="0"/>
          </a:p>
          <a:p>
            <a:pPr algn="ctr"/>
            <a:r>
              <a:rPr lang="et-EE" sz="2800" b="1" dirty="0">
                <a:solidFill>
                  <a:srgbClr val="00B050"/>
                </a:solidFill>
              </a:rPr>
              <a:t>Taimekaitse tõttu ei ole 2019, 2020 ja 2021 aastal teadaolevalt hukkunud ühtegi </a:t>
            </a:r>
            <a:r>
              <a:rPr lang="et-EE" sz="2800" b="1">
                <a:solidFill>
                  <a:srgbClr val="00B050"/>
                </a:solidFill>
              </a:rPr>
              <a:t>mesilasperet </a:t>
            </a:r>
            <a:r>
              <a:rPr lang="et-EE" sz="2800" b="1">
                <a:solidFill>
                  <a:srgbClr val="00B050"/>
                </a:solidFill>
                <a:sym typeface="Wingdings" panose="05000000000000000000" pitchFamily="2" charset="2"/>
              </a:rPr>
              <a:t></a:t>
            </a:r>
            <a:endParaRPr lang="et-EE" sz="2800" b="1" dirty="0">
              <a:solidFill>
                <a:srgbClr val="00B050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25" y="572445"/>
            <a:ext cx="3096343" cy="105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0860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1080069"/>
          </a:xfrm>
        </p:spPr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Kes kontrollib taimekaitsevahendite kasutamist?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620069"/>
            <a:ext cx="7920000" cy="4896544"/>
          </a:xfrm>
        </p:spPr>
        <p:txBody>
          <a:bodyPr/>
          <a:lstStyle/>
          <a:p>
            <a:pPr marL="432000" lvl="0" indent="-324000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sz="2400" dirty="0"/>
              <a:t>Eestis</a:t>
            </a:r>
            <a:r>
              <a:rPr lang="fi-FI" sz="2400" dirty="0"/>
              <a:t> </a:t>
            </a:r>
            <a:r>
              <a:rPr lang="fi-FI" sz="2400" dirty="0" err="1"/>
              <a:t>teostab</a:t>
            </a:r>
            <a:r>
              <a:rPr lang="fi-FI" sz="2400" dirty="0"/>
              <a:t> </a:t>
            </a:r>
            <a:r>
              <a:rPr lang="fi-FI" sz="2400" dirty="0" err="1"/>
              <a:t>taimekaitsevahendite</a:t>
            </a:r>
            <a:r>
              <a:rPr lang="fi-FI" sz="2400" dirty="0"/>
              <a:t> </a:t>
            </a:r>
            <a:r>
              <a:rPr lang="fi-FI" sz="2400" dirty="0" err="1"/>
              <a:t>kasutamise</a:t>
            </a:r>
            <a:r>
              <a:rPr lang="fi-FI" sz="2400" dirty="0"/>
              <a:t> ja </a:t>
            </a:r>
            <a:r>
              <a:rPr lang="fi-FI" sz="2400" dirty="0" err="1"/>
              <a:t>turustamise</a:t>
            </a:r>
            <a:r>
              <a:rPr lang="fi-FI" sz="2400" dirty="0"/>
              <a:t> </a:t>
            </a:r>
            <a:r>
              <a:rPr lang="fi-FI" sz="2400" dirty="0" err="1"/>
              <a:t>alast</a:t>
            </a:r>
            <a:r>
              <a:rPr lang="fi-FI" sz="2400" dirty="0"/>
              <a:t> </a:t>
            </a:r>
            <a:r>
              <a:rPr lang="fi-FI" sz="2400" dirty="0" err="1"/>
              <a:t>järelevalvet</a:t>
            </a:r>
            <a:r>
              <a:rPr lang="fi-FI" sz="2400" dirty="0"/>
              <a:t> </a:t>
            </a:r>
            <a:r>
              <a:rPr lang="et-EE" sz="2400" dirty="0"/>
              <a:t>Põllumajandus- ja Toiduamet</a:t>
            </a:r>
            <a:endParaRPr lang="fi-FI" sz="2400"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t-EE" sz="1600" dirty="0"/>
              <a:t>Turustamine (hulgi- ja jaemüük) </a:t>
            </a:r>
            <a:r>
              <a:rPr lang="et-EE" sz="1600" dirty="0">
                <a:solidFill>
                  <a:schemeClr val="tx1"/>
                </a:solidFill>
              </a:rPr>
              <a:t>+ </a:t>
            </a:r>
            <a:r>
              <a:rPr lang="et-EE" sz="1600" dirty="0" err="1">
                <a:solidFill>
                  <a:schemeClr val="tx1"/>
                </a:solidFill>
              </a:rPr>
              <a:t>tkv</a:t>
            </a:r>
            <a:r>
              <a:rPr lang="et-EE" sz="1600" dirty="0">
                <a:solidFill>
                  <a:schemeClr val="tx1"/>
                </a:solidFill>
              </a:rPr>
              <a:t> kvaliteedi proovid 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t-EE" sz="1600" dirty="0"/>
              <a:t>Kasutamine (põllumajandus, mittepõllumajandus, aiandus, haljastus, metsandus jne) 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t-EE" sz="1600" dirty="0"/>
              <a:t>Proovide võtmine põllumajandustoodangust (esmatootmine)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t-EE" sz="1600" dirty="0"/>
              <a:t>Taimekaitseseadmete kontroll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t-EE" sz="1600" dirty="0"/>
              <a:t>Nõuetele vastavuse kontroll </a:t>
            </a:r>
            <a:r>
              <a:rPr lang="et-EE" sz="1600" dirty="0" err="1"/>
              <a:t>PRIA-le</a:t>
            </a:r>
            <a:endParaRPr lang="et-EE" sz="1600" dirty="0"/>
          </a:p>
          <a:p>
            <a:pPr marL="432000" lvl="0" indent="-324000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fi-FI" sz="2400" dirty="0" err="1"/>
              <a:t>Aastas</a:t>
            </a:r>
            <a:r>
              <a:rPr lang="fi-FI" sz="2400" dirty="0"/>
              <a:t> </a:t>
            </a:r>
            <a:r>
              <a:rPr lang="fi-FI" sz="2400" dirty="0" err="1"/>
              <a:t>viiakse</a:t>
            </a:r>
            <a:r>
              <a:rPr lang="fi-FI" sz="2400" dirty="0"/>
              <a:t> </a:t>
            </a:r>
            <a:r>
              <a:rPr lang="fi-FI" sz="2400" dirty="0" err="1"/>
              <a:t>läbi</a:t>
            </a:r>
            <a:r>
              <a:rPr lang="fi-FI" sz="2400" dirty="0"/>
              <a:t> </a:t>
            </a:r>
            <a:r>
              <a:rPr lang="fi-FI" sz="2400" dirty="0" err="1"/>
              <a:t>keskmiselt</a:t>
            </a:r>
            <a:r>
              <a:rPr lang="fi-FI" sz="2400" dirty="0"/>
              <a:t> 1000 </a:t>
            </a:r>
            <a:r>
              <a:rPr lang="fi-FI" sz="2400" dirty="0" err="1"/>
              <a:t>taimekaitsevahendite</a:t>
            </a:r>
            <a:r>
              <a:rPr lang="fi-FI" sz="2400" dirty="0"/>
              <a:t> </a:t>
            </a:r>
            <a:r>
              <a:rPr lang="fi-FI" sz="2400" dirty="0" err="1"/>
              <a:t>järelevalve</a:t>
            </a:r>
            <a:r>
              <a:rPr lang="fi-FI" sz="2400" dirty="0"/>
              <a:t> </a:t>
            </a:r>
            <a:r>
              <a:rPr lang="fi-FI" sz="2400" dirty="0" err="1"/>
              <a:t>toimingut</a:t>
            </a:r>
            <a:r>
              <a:rPr lang="et-EE" sz="2400" dirty="0"/>
              <a:t> sh</a:t>
            </a:r>
            <a:r>
              <a:rPr lang="fi-FI" sz="24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sz="1600" dirty="0"/>
              <a:t>taimekaitsevahendite kasutamise kontrolle ca 400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sz="1600" dirty="0"/>
              <a:t>nõuetele vastavuse kontrolle (</a:t>
            </a:r>
            <a:r>
              <a:rPr lang="et-EE" sz="1600" dirty="0" err="1"/>
              <a:t>PRIA-le</a:t>
            </a:r>
            <a:r>
              <a:rPr lang="et-EE" sz="1600" dirty="0"/>
              <a:t>) ca 150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sz="1600" dirty="0"/>
              <a:t>pritsi kontrolle ca 150</a:t>
            </a:r>
          </a:p>
          <a:p>
            <a:r>
              <a:rPr lang="et-EE" sz="2400" dirty="0"/>
              <a:t>Taimekaitsevahendite jääkide määramiseks võetakse 200 proovi</a:t>
            </a:r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729485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792037"/>
          </a:xfrm>
        </p:spPr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Teavita! Teadlikult.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476053"/>
            <a:ext cx="7920000" cy="480568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400" dirty="0" err="1"/>
              <a:t>Taimekaitsetööd</a:t>
            </a:r>
            <a:r>
              <a:rPr lang="fi-FI" sz="2400" dirty="0"/>
              <a:t> on osa </a:t>
            </a:r>
            <a:r>
              <a:rPr lang="fi-FI" sz="2400" dirty="0" err="1"/>
              <a:t>tänasest</a:t>
            </a:r>
            <a:r>
              <a:rPr lang="fi-FI" sz="2400" dirty="0"/>
              <a:t> </a:t>
            </a:r>
            <a:r>
              <a:rPr lang="fi-FI" sz="2400" dirty="0" err="1"/>
              <a:t>põllumajandusest</a:t>
            </a:r>
            <a:r>
              <a:rPr lang="fi-FI" sz="2400" dirty="0"/>
              <a:t> ja </a:t>
            </a:r>
            <a:r>
              <a:rPr lang="fi-FI" sz="2400" dirty="0" err="1"/>
              <a:t>reegleid</a:t>
            </a:r>
            <a:r>
              <a:rPr lang="fi-FI" sz="2400" dirty="0"/>
              <a:t> </a:t>
            </a:r>
            <a:r>
              <a:rPr lang="fi-FI" sz="2400" dirty="0" err="1"/>
              <a:t>järgiv</a:t>
            </a:r>
            <a:r>
              <a:rPr lang="fi-FI" sz="2400" dirty="0"/>
              <a:t> </a:t>
            </a:r>
            <a:r>
              <a:rPr lang="fi-FI" sz="2400" dirty="0" err="1"/>
              <a:t>tegevus</a:t>
            </a:r>
            <a:r>
              <a:rPr lang="fi-FI" sz="2400" dirty="0"/>
              <a:t> </a:t>
            </a:r>
            <a:r>
              <a:rPr lang="fi-FI" sz="2400" dirty="0" err="1"/>
              <a:t>teavitamist</a:t>
            </a:r>
            <a:r>
              <a:rPr lang="fi-FI" sz="2400" dirty="0"/>
              <a:t> ei vaja.</a:t>
            </a:r>
            <a:endParaRPr lang="et-E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b="1" dirty="0"/>
              <a:t>Taimekaitsevahendi väärkasutamisest peaks teavitama igaüks, kes hoolib keskkonnast ja Eesti põllumajanduse heast mainest.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Teavita, kui pritsitakse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t-EE" sz="2400" dirty="0"/>
              <a:t>õitsvaid taimi päevasel ajal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t-EE" sz="2400" dirty="0"/>
              <a:t>liiga lähedal veekogule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t-EE" sz="2400" dirty="0"/>
              <a:t>väga suure tuulega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t-EE" sz="2400" dirty="0"/>
              <a:t>avalikus kohas kõrvaliste isikute juuresolekul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904014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Kust leida infot taimekaitsevahendite kohta?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836093"/>
            <a:ext cx="7920000" cy="4445645"/>
          </a:xfrm>
        </p:spPr>
        <p:txBody>
          <a:bodyPr/>
          <a:lstStyle/>
          <a:p>
            <a:pPr marL="108000" indent="0">
              <a:buNone/>
            </a:pPr>
            <a:r>
              <a:rPr lang="et-EE" sz="2800" dirty="0"/>
              <a:t>PTA koduleht:   </a:t>
            </a:r>
            <a:r>
              <a:rPr lang="et-EE" sz="2800" dirty="0">
                <a:hlinkClick r:id="rId2"/>
              </a:rPr>
              <a:t>https://pta.agri.ee/</a:t>
            </a:r>
            <a:endParaRPr lang="et-EE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t-EE" sz="2800" dirty="0"/>
              <a:t>P</a:t>
            </a:r>
            <a:r>
              <a:rPr lang="fi-FI" sz="2800" dirty="0" err="1"/>
              <a:t>õllumehele</a:t>
            </a:r>
            <a:r>
              <a:rPr lang="fi-FI" sz="2800" dirty="0"/>
              <a:t> ja </a:t>
            </a:r>
            <a:r>
              <a:rPr lang="fi-FI" sz="2800" dirty="0" err="1"/>
              <a:t>maaomanikule</a:t>
            </a:r>
            <a:endParaRPr lang="fi-FI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2800" dirty="0" err="1"/>
              <a:t>Ettevõtjale</a:t>
            </a:r>
            <a:r>
              <a:rPr lang="fi-FI" sz="2800" dirty="0"/>
              <a:t>, </a:t>
            </a:r>
            <a:r>
              <a:rPr lang="fi-FI" sz="2800" dirty="0" err="1"/>
              <a:t>tootjale</a:t>
            </a:r>
            <a:r>
              <a:rPr lang="fi-FI" sz="2800" dirty="0"/>
              <a:t> ja </a:t>
            </a:r>
            <a:r>
              <a:rPr lang="fi-FI" sz="2800" dirty="0" err="1"/>
              <a:t>turustajale</a:t>
            </a:r>
            <a:endParaRPr lang="fi-FI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2800" dirty="0" err="1"/>
              <a:t>Tarbijale</a:t>
            </a:r>
            <a:r>
              <a:rPr lang="fi-FI" sz="2800" dirty="0"/>
              <a:t> ja </a:t>
            </a:r>
            <a:r>
              <a:rPr lang="fi-FI" sz="2800" dirty="0" err="1"/>
              <a:t>eraisikule</a:t>
            </a:r>
            <a:endParaRPr lang="et-EE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t-EE" sz="2800" b="1" dirty="0"/>
              <a:t>Taimekaitse – Taimekaitsevahendi kasutamine – Taimekaitse ja mesindus</a:t>
            </a:r>
            <a:endParaRPr lang="fi-FI" sz="2800" b="1" dirty="0"/>
          </a:p>
          <a:p>
            <a:pPr marL="108000" indent="0" algn="ctr">
              <a:buNone/>
            </a:pPr>
            <a:r>
              <a:rPr lang="et-EE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Mesinike ja taimekasvatajate koostöö kannab vilja ja annab nektarit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00173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Millest täna juttu tuleb?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Kuidas jõuab taimekaitsevahend turule</a:t>
            </a:r>
          </a:p>
          <a:p>
            <a:pPr lvl="0"/>
            <a:r>
              <a:rPr lang="et-EE" dirty="0"/>
              <a:t>Millised on erinevad taimekaitsevahendid</a:t>
            </a:r>
          </a:p>
          <a:p>
            <a:pPr lvl="0"/>
            <a:r>
              <a:rPr lang="et-EE" dirty="0"/>
              <a:t>Kuidas taimekaitsevahendeid kasutada</a:t>
            </a:r>
          </a:p>
          <a:p>
            <a:pPr lvl="0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975642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/>
              <a:t> riina.partel@pta.agri.ee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630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1008061"/>
          </a:xfrm>
        </p:spPr>
        <p:txBody>
          <a:bodyPr/>
          <a:lstStyle/>
          <a:p>
            <a:r>
              <a:rPr lang="fi-FI" dirty="0" err="1">
                <a:solidFill>
                  <a:srgbClr val="004586"/>
                </a:solidFill>
              </a:rPr>
              <a:t>Kuidas</a:t>
            </a:r>
            <a:r>
              <a:rPr lang="fi-FI" dirty="0">
                <a:solidFill>
                  <a:srgbClr val="004586"/>
                </a:solidFill>
              </a:rPr>
              <a:t> </a:t>
            </a:r>
            <a:r>
              <a:rPr lang="fi-FI" dirty="0" err="1">
                <a:solidFill>
                  <a:srgbClr val="004586"/>
                </a:solidFill>
              </a:rPr>
              <a:t>jõuab</a:t>
            </a:r>
            <a:r>
              <a:rPr lang="fi-FI" dirty="0">
                <a:solidFill>
                  <a:srgbClr val="004586"/>
                </a:solidFill>
              </a:rPr>
              <a:t> </a:t>
            </a:r>
            <a:r>
              <a:rPr lang="fi-FI" dirty="0" err="1">
                <a:solidFill>
                  <a:srgbClr val="004586"/>
                </a:solidFill>
              </a:rPr>
              <a:t>taimekaitsevahend</a:t>
            </a:r>
            <a:r>
              <a:rPr lang="fi-FI" dirty="0">
                <a:solidFill>
                  <a:srgbClr val="004586"/>
                </a:solidFill>
              </a:rPr>
              <a:t> </a:t>
            </a:r>
            <a:r>
              <a:rPr lang="fi-FI" dirty="0" err="1">
                <a:solidFill>
                  <a:srgbClr val="004586"/>
                </a:solidFill>
              </a:rPr>
              <a:t>turule</a:t>
            </a:r>
            <a:r>
              <a:rPr lang="fi-FI" dirty="0">
                <a:solidFill>
                  <a:srgbClr val="004586"/>
                </a:solidFill>
              </a:rPr>
              <a:t>?</a:t>
            </a:r>
            <a:br>
              <a:rPr lang="fi-FI" dirty="0">
                <a:solidFill>
                  <a:srgbClr val="004586"/>
                </a:solidFill>
              </a:rPr>
            </a:br>
            <a:r>
              <a:rPr lang="fi-FI" dirty="0" err="1">
                <a:solidFill>
                  <a:srgbClr val="004586"/>
                </a:solidFill>
              </a:rPr>
              <a:t>Toimeained</a:t>
            </a:r>
            <a:r>
              <a:rPr lang="et-EE" dirty="0">
                <a:solidFill>
                  <a:srgbClr val="004586"/>
                </a:solidFill>
              </a:rPr>
              <a:t> EL tasand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836093"/>
            <a:ext cx="4068538" cy="4752528"/>
          </a:xfrm>
        </p:spPr>
        <p:txBody>
          <a:bodyPr/>
          <a:lstStyle/>
          <a:p>
            <a:r>
              <a:rPr lang="fi-FI" sz="2000" dirty="0" err="1"/>
              <a:t>Euroopa</a:t>
            </a:r>
            <a:r>
              <a:rPr lang="fi-FI" sz="2000" dirty="0"/>
              <a:t> </a:t>
            </a:r>
            <a:r>
              <a:rPr lang="fi-FI" sz="2000" dirty="0" err="1"/>
              <a:t>Parlamendi</a:t>
            </a:r>
            <a:r>
              <a:rPr lang="fi-FI" sz="2000" dirty="0"/>
              <a:t> ja </a:t>
            </a:r>
            <a:r>
              <a:rPr lang="fi-FI" sz="2000" dirty="0" err="1"/>
              <a:t>nõukogu</a:t>
            </a:r>
            <a:r>
              <a:rPr lang="fi-FI" sz="2000" dirty="0"/>
              <a:t> </a:t>
            </a:r>
            <a:r>
              <a:rPr lang="fi-FI" sz="2000" dirty="0" err="1"/>
              <a:t>määrus</a:t>
            </a:r>
            <a:r>
              <a:rPr lang="fi-FI" sz="2000" dirty="0"/>
              <a:t> (EÜ) </a:t>
            </a:r>
            <a:r>
              <a:rPr lang="fi-FI" sz="2000" dirty="0" err="1"/>
              <a:t>nr</a:t>
            </a:r>
            <a:r>
              <a:rPr lang="fi-FI" sz="2000" dirty="0"/>
              <a:t> 1107/2009</a:t>
            </a:r>
            <a:endParaRPr lang="et-EE" sz="2000" dirty="0"/>
          </a:p>
          <a:p>
            <a:r>
              <a:rPr lang="et-EE" sz="2000" dirty="0"/>
              <a:t>Toimeained kiidetakse heaks 10 aastaks</a:t>
            </a:r>
          </a:p>
          <a:p>
            <a:r>
              <a:rPr lang="et-EE" sz="2000" dirty="0"/>
              <a:t>Regulaarne ülevaatus ehk ümberhindamine </a:t>
            </a:r>
          </a:p>
          <a:p>
            <a:r>
              <a:rPr lang="et-EE" sz="2000" dirty="0"/>
              <a:t>Ümberhindamisel pikendatakse 15 aasta võrra</a:t>
            </a:r>
          </a:p>
          <a:p>
            <a:r>
              <a:rPr lang="et-EE" sz="2000" dirty="0"/>
              <a:t>Läbivad põhimõtted: ettevaatusprintsiip ning ühtlustamine</a:t>
            </a:r>
          </a:p>
          <a:p>
            <a:endParaRPr lang="et-EE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55753" y="2412157"/>
            <a:ext cx="446846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6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248168"/>
            <a:ext cx="7920000" cy="1083869"/>
          </a:xfrm>
        </p:spPr>
        <p:txBody>
          <a:bodyPr/>
          <a:lstStyle/>
          <a:p>
            <a:r>
              <a:rPr lang="fi-FI" dirty="0" err="1">
                <a:solidFill>
                  <a:srgbClr val="004586"/>
                </a:solidFill>
              </a:rPr>
              <a:t>Kuidas</a:t>
            </a:r>
            <a:r>
              <a:rPr lang="fi-FI" dirty="0">
                <a:solidFill>
                  <a:srgbClr val="004586"/>
                </a:solidFill>
              </a:rPr>
              <a:t> </a:t>
            </a:r>
            <a:r>
              <a:rPr lang="fi-FI" dirty="0" err="1">
                <a:solidFill>
                  <a:srgbClr val="004586"/>
                </a:solidFill>
              </a:rPr>
              <a:t>jõuab</a:t>
            </a:r>
            <a:r>
              <a:rPr lang="fi-FI" dirty="0">
                <a:solidFill>
                  <a:srgbClr val="004586"/>
                </a:solidFill>
              </a:rPr>
              <a:t> </a:t>
            </a:r>
            <a:r>
              <a:rPr lang="fi-FI" dirty="0" err="1">
                <a:solidFill>
                  <a:srgbClr val="004586"/>
                </a:solidFill>
              </a:rPr>
              <a:t>taimekaitsevahend</a:t>
            </a:r>
            <a:r>
              <a:rPr lang="fi-FI" dirty="0">
                <a:solidFill>
                  <a:srgbClr val="004586"/>
                </a:solidFill>
              </a:rPr>
              <a:t> </a:t>
            </a:r>
            <a:r>
              <a:rPr lang="fi-FI" dirty="0" err="1">
                <a:solidFill>
                  <a:srgbClr val="004586"/>
                </a:solidFill>
              </a:rPr>
              <a:t>turule</a:t>
            </a:r>
            <a:r>
              <a:rPr lang="fi-FI" dirty="0">
                <a:solidFill>
                  <a:srgbClr val="004586"/>
                </a:solidFill>
              </a:rPr>
              <a:t>?</a:t>
            </a:r>
            <a:br>
              <a:rPr lang="fi-FI" dirty="0">
                <a:solidFill>
                  <a:srgbClr val="004586"/>
                </a:solidFill>
              </a:rPr>
            </a:br>
            <a:r>
              <a:rPr lang="fi-FI" dirty="0" err="1">
                <a:solidFill>
                  <a:srgbClr val="004586"/>
                </a:solidFill>
              </a:rPr>
              <a:t>Toimeaine</a:t>
            </a:r>
            <a:r>
              <a:rPr lang="et-EE" dirty="0">
                <a:solidFill>
                  <a:srgbClr val="004586"/>
                </a:solidFill>
              </a:rPr>
              <a:t>te hindamise protseduur</a:t>
            </a:r>
            <a:endParaRPr lang="et-EE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537981193"/>
              </p:ext>
            </p:extLst>
          </p:nvPr>
        </p:nvGraphicFramePr>
        <p:xfrm>
          <a:off x="703384" y="1332036"/>
          <a:ext cx="3527573" cy="4824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655048" y="1260030"/>
            <a:ext cx="7920000" cy="5302232"/>
          </a:xfrm>
        </p:spPr>
        <p:txBody>
          <a:bodyPr/>
          <a:lstStyle/>
          <a:p>
            <a:pPr marL="108000" indent="0">
              <a:buNone/>
            </a:pPr>
            <a:endParaRPr lang="et-EE" dirty="0"/>
          </a:p>
          <a:p>
            <a:pPr marL="108000" indent="0">
              <a:buNone/>
            </a:pPr>
            <a:endParaRPr lang="et-EE" dirty="0"/>
          </a:p>
          <a:p>
            <a:pPr marL="108000" indent="0">
              <a:buNone/>
            </a:pPr>
            <a:endParaRPr lang="et-EE" dirty="0"/>
          </a:p>
          <a:p>
            <a:pPr marL="108000" indent="0">
              <a:buNone/>
            </a:pPr>
            <a:endParaRPr lang="et-EE" dirty="0"/>
          </a:p>
          <a:p>
            <a:pPr marL="108000" indent="0">
              <a:buNone/>
            </a:pPr>
            <a:r>
              <a:rPr lang="et-EE" dirty="0"/>
              <a:t>                                               </a:t>
            </a:r>
          </a:p>
        </p:txBody>
      </p:sp>
      <p:sp>
        <p:nvSpPr>
          <p:cNvPr id="16" name="Right Arrow 15"/>
          <p:cNvSpPr/>
          <p:nvPr/>
        </p:nvSpPr>
        <p:spPr bwMode="auto">
          <a:xfrm rot="10800000">
            <a:off x="4303020" y="3326996"/>
            <a:ext cx="992233" cy="288032"/>
          </a:xfrm>
          <a:prstGeom prst="rightArrow">
            <a:avLst>
              <a:gd name="adj1" fmla="val 50000"/>
              <a:gd name="adj2" fmla="val 112452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t-E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 Condensed" panose="02000000000000000000" pitchFamily="2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456439" y="2432792"/>
            <a:ext cx="2983440" cy="210949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prstClr val="white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t-E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 Condensed" panose="02000000000000000000" pitchFamily="2" charset="0"/>
                <a:ea typeface="Microsoft YaHei" panose="020B0503020204020204" pitchFamily="34" charset="-122"/>
                <a:cs typeface="+mn-cs"/>
              </a:rPr>
              <a:t>Kommenteerimisring (liikmesriigid, taotleja, avalikkus)</a:t>
            </a:r>
          </a:p>
          <a:p>
            <a:pPr marL="285750" marR="0" lvl="0" indent="-28575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prstClr val="white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t-E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 Condensed" panose="02000000000000000000" pitchFamily="2" charset="0"/>
                <a:ea typeface="Microsoft YaHei" panose="020B0503020204020204" pitchFamily="34" charset="-122"/>
                <a:cs typeface="+mn-cs"/>
              </a:rPr>
              <a:t>Ekspertkohtumised</a:t>
            </a:r>
          </a:p>
          <a:p>
            <a:pPr marL="285750" marR="0" lvl="0" indent="-28575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prstClr val="white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t-E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 Condensed" panose="02000000000000000000" pitchFamily="2" charset="0"/>
                <a:ea typeface="Microsoft YaHei" panose="020B0503020204020204" pitchFamily="34" charset="-122"/>
                <a:cs typeface="+mn-cs"/>
              </a:rPr>
              <a:t>Vajadusel täiendava info küsimine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828998">
            <a:off x="4243797" y="2515264"/>
            <a:ext cx="1058893" cy="31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809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1080069"/>
          </a:xfrm>
        </p:spPr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Kuidas jõuab taimekaitsevahend turule?</a:t>
            </a:r>
            <a:br>
              <a:rPr lang="et-EE" dirty="0">
                <a:solidFill>
                  <a:srgbClr val="004586"/>
                </a:solidFill>
              </a:rPr>
            </a:br>
            <a:r>
              <a:rPr lang="et-EE" dirty="0">
                <a:solidFill>
                  <a:srgbClr val="004586"/>
                </a:solidFill>
              </a:rPr>
              <a:t>Toimeainete riskihindamine</a:t>
            </a:r>
            <a:endParaRPr lang="en-US" dirty="0">
              <a:solidFill>
                <a:srgbClr val="00458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085" y="1620069"/>
            <a:ext cx="7920000" cy="4896544"/>
          </a:xfrm>
        </p:spPr>
        <p:txBody>
          <a:bodyPr/>
          <a:lstStyle/>
          <a:p>
            <a:pPr marL="108000" lvl="0" indent="0">
              <a:buNone/>
            </a:pPr>
            <a:r>
              <a:rPr lang="et-EE" sz="2800" dirty="0"/>
              <a:t>Kohustuslikud uuringud, sh töötlemata andmed</a:t>
            </a:r>
          </a:p>
          <a:p>
            <a:pPr marL="108000" lvl="0" indent="0">
              <a:buNone/>
            </a:pPr>
            <a:endParaRPr lang="en-US" sz="2800" dirty="0"/>
          </a:p>
          <a:p>
            <a:pPr marL="457200" indent="-457200"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t-EE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füüsikalis</a:t>
            </a:r>
            <a:r>
              <a:rPr lang="et-EE" sz="2400" dirty="0">
                <a:ea typeface="Calibri" panose="020F0502020204030204" pitchFamily="34" charset="0"/>
                <a:cs typeface="Times New Roman" panose="02020603050405020304" pitchFamily="18" charset="0"/>
              </a:rPr>
              <a:t>-keemilised omadused </a:t>
            </a:r>
            <a:endParaRPr lang="et-EE" sz="2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t-EE" sz="2400" dirty="0">
                <a:ea typeface="Calibri" panose="020F0502020204030204" pitchFamily="34" charset="0"/>
                <a:cs typeface="Times New Roman" panose="02020603050405020304" pitchFamily="18" charset="0"/>
              </a:rPr>
              <a:t>toksikoloogilised omadused </a:t>
            </a:r>
            <a:endParaRPr lang="et-EE" sz="2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t-EE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ökotoksikoloogilised</a:t>
            </a:r>
            <a:r>
              <a:rPr lang="et-EE" sz="2400" dirty="0">
                <a:ea typeface="Calibri" panose="020F0502020204030204" pitchFamily="34" charset="0"/>
                <a:cs typeface="Times New Roman" panose="02020603050405020304" pitchFamily="18" charset="0"/>
              </a:rPr>
              <a:t> omadused </a:t>
            </a:r>
            <a:endParaRPr lang="et-EE" sz="2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t-EE" sz="2400" dirty="0">
                <a:ea typeface="Calibri" panose="020F0502020204030204" pitchFamily="34" charset="0"/>
                <a:cs typeface="Times New Roman" panose="02020603050405020304" pitchFamily="18" charset="0"/>
              </a:rPr>
              <a:t>käitumine ja levik keskkonnas</a:t>
            </a:r>
            <a:endParaRPr lang="et-EE" sz="2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t-EE" sz="2400" dirty="0">
                <a:ea typeface="Calibri" panose="020F0502020204030204" pitchFamily="34" charset="0"/>
                <a:cs typeface="Times New Roman" panose="02020603050405020304" pitchFamily="18" charset="0"/>
              </a:rPr>
              <a:t>mõju mittesihtmärkorganismidele </a:t>
            </a:r>
            <a:endParaRPr lang="et-EE" sz="2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t-EE" sz="2400" dirty="0">
                <a:ea typeface="Calibri" panose="020F0502020204030204" pitchFamily="34" charset="0"/>
                <a:cs typeface="Times New Roman" panose="02020603050405020304" pitchFamily="18" charset="0"/>
              </a:rPr>
              <a:t>jäägid toidus, põllumajandussaadustes ja söödas</a:t>
            </a:r>
            <a:endParaRPr lang="et-EE" sz="2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t-EE" sz="2400" dirty="0">
                <a:ea typeface="Calibri" panose="020F0502020204030204" pitchFamily="34" charset="0"/>
                <a:cs typeface="Times New Roman" panose="02020603050405020304" pitchFamily="18" charset="0"/>
              </a:rPr>
              <a:t>efektiivsus taimekahjustajatele ja põllukultuuridele</a:t>
            </a:r>
          </a:p>
          <a:p>
            <a:pPr marL="0" indent="0">
              <a:spcAft>
                <a:spcPts val="0"/>
              </a:spcAft>
              <a:buClr>
                <a:srgbClr val="000000"/>
              </a:buClr>
              <a:buNone/>
              <a:tabLst>
                <a:tab pos="457200" algn="l"/>
              </a:tabLst>
            </a:pPr>
            <a:endParaRPr lang="et-E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Clr>
                <a:srgbClr val="000000"/>
              </a:buClr>
              <a:buNone/>
            </a:pPr>
            <a:r>
              <a:rPr lang="et-EE" sz="2000" dirty="0">
                <a:solidFill>
                  <a:prstClr val="black"/>
                </a:solidFill>
                <a:ea typeface="Calibri" panose="020F0502020204030204" pitchFamily="34" charset="0"/>
              </a:rPr>
              <a:t>         </a:t>
            </a:r>
            <a:r>
              <a:rPr lang="et-EE" sz="2800" dirty="0">
                <a:solidFill>
                  <a:prstClr val="black"/>
                </a:solidFill>
                <a:ea typeface="Calibri" panose="020F0502020204030204" pitchFamily="34" charset="0"/>
              </a:rPr>
              <a:t>Avalikud teaduskirjanduse allikad</a:t>
            </a:r>
          </a:p>
          <a:p>
            <a:pPr marL="0" lvl="0" indent="0">
              <a:spcAft>
                <a:spcPts val="0"/>
              </a:spcAft>
              <a:buClr>
                <a:srgbClr val="000000"/>
              </a:buClr>
              <a:buNone/>
            </a:pPr>
            <a:r>
              <a:rPr lang="et-EE" sz="2000" dirty="0">
                <a:solidFill>
                  <a:prstClr val="black"/>
                </a:solidFill>
                <a:ea typeface="Calibri" panose="020F0502020204030204" pitchFamily="34" charset="0"/>
              </a:rPr>
              <a:t>       </a:t>
            </a:r>
          </a:p>
          <a:p>
            <a:pPr marL="0" lvl="0" indent="0">
              <a:spcAft>
                <a:spcPts val="0"/>
              </a:spcAft>
              <a:buClr>
                <a:srgbClr val="000000"/>
              </a:buClr>
              <a:buNone/>
            </a:pPr>
            <a:endParaRPr lang="et-EE" altLang="en-US" sz="2400" dirty="0">
              <a:solidFill>
                <a:srgbClr val="181716"/>
              </a:solidFill>
              <a:latin typeface="RobotoCondensed-Regular" pitchFamily="32" charset="0"/>
            </a:endParaRPr>
          </a:p>
        </p:txBody>
      </p:sp>
      <p:sp>
        <p:nvSpPr>
          <p:cNvPr id="2" name="Down Arrow 1"/>
          <p:cNvSpPr/>
          <p:nvPr/>
        </p:nvSpPr>
        <p:spPr bwMode="auto">
          <a:xfrm flipH="1">
            <a:off x="1619449" y="2052117"/>
            <a:ext cx="216024" cy="576064"/>
          </a:xfrm>
          <a:prstGeom prst="downArrow">
            <a:avLst>
              <a:gd name="adj1" fmla="val 65247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t-EE" sz="1800" b="0" i="0" u="none" strike="noStrike" cap="none" normalizeH="0" baseline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6" name="Plus 5"/>
          <p:cNvSpPr/>
          <p:nvPr/>
        </p:nvSpPr>
        <p:spPr bwMode="auto">
          <a:xfrm>
            <a:off x="517085" y="5724525"/>
            <a:ext cx="450724" cy="504056"/>
          </a:xfrm>
          <a:prstGeom prst="mathPl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t-EE" sz="1800" b="0" i="0" u="none" strike="noStrike" cap="none" normalizeH="0" baseline="0">
              <a:ln>
                <a:noFill/>
              </a:ln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6743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Toimeainete arv Euroopa Liidus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188021"/>
            <a:ext cx="7920000" cy="5472608"/>
          </a:xfrm>
        </p:spPr>
        <p:txBody>
          <a:bodyPr/>
          <a:lstStyle/>
          <a:p>
            <a:pPr lvl="0"/>
            <a:r>
              <a:rPr lang="et-EE" dirty="0"/>
              <a:t>Seisuga 29.10.2021:</a:t>
            </a:r>
          </a:p>
          <a:p>
            <a:pPr marL="108000" lvl="0" indent="0">
              <a:buNone/>
            </a:pPr>
            <a:r>
              <a:rPr lang="et-EE" dirty="0">
                <a:solidFill>
                  <a:srgbClr val="00B050"/>
                </a:solidFill>
              </a:rPr>
              <a:t>454</a:t>
            </a:r>
            <a:r>
              <a:rPr lang="et-EE" dirty="0"/>
              <a:t> toimeainet heaks kiidetud</a:t>
            </a:r>
          </a:p>
          <a:p>
            <a:pPr marL="108000" lvl="0" indent="0">
              <a:buNone/>
            </a:pPr>
            <a:r>
              <a:rPr lang="et-EE" dirty="0">
                <a:solidFill>
                  <a:srgbClr val="FF0000"/>
                </a:solidFill>
              </a:rPr>
              <a:t>927</a:t>
            </a:r>
            <a:r>
              <a:rPr lang="et-EE" dirty="0"/>
              <a:t> mitte heaks kiidetud</a:t>
            </a:r>
          </a:p>
          <a:p>
            <a:pPr marL="108000" lvl="0" indent="0">
              <a:buNone/>
            </a:pPr>
            <a:r>
              <a:rPr lang="et-EE" dirty="0">
                <a:solidFill>
                  <a:srgbClr val="0084D1"/>
                </a:solidFill>
              </a:rPr>
              <a:t>64</a:t>
            </a:r>
            <a:r>
              <a:rPr lang="et-EE" dirty="0"/>
              <a:t> toimeainet otsustamisel</a:t>
            </a:r>
          </a:p>
          <a:p>
            <a:pPr lvl="0"/>
            <a:r>
              <a:rPr lang="et-EE" dirty="0"/>
              <a:t>25 aastat tagasi oli toimeaineid ~1000</a:t>
            </a:r>
          </a:p>
          <a:p>
            <a:pPr lvl="0"/>
            <a:r>
              <a:rPr lang="et-EE" dirty="0"/>
              <a:t>Aastatel 2019-2020 keelustati Eestis 17 toimeainet (tänase seisuga 150 toimeainet registreeritud)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84067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Kuidas jõuab taimekaitsevahend Eestis turule?</a:t>
            </a:r>
            <a:br>
              <a:rPr lang="et-EE" dirty="0">
                <a:solidFill>
                  <a:srgbClr val="004586"/>
                </a:solidFill>
              </a:rPr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619999"/>
            <a:ext cx="7920000" cy="4896613"/>
          </a:xfrm>
        </p:spPr>
        <p:txBody>
          <a:bodyPr/>
          <a:lstStyle/>
          <a:p>
            <a:pPr marL="108000" indent="0">
              <a:buNone/>
            </a:pPr>
            <a:r>
              <a:rPr lang="et-EE" sz="2800" dirty="0"/>
              <a:t>Taotlus Põllumajandus ja Toiduametile (PTA-</a:t>
            </a:r>
            <a:r>
              <a:rPr lang="et-EE" sz="2800" dirty="0" err="1"/>
              <a:t>le</a:t>
            </a:r>
            <a:r>
              <a:rPr lang="et-EE" sz="28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t-EE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dirty="0">
                <a:solidFill>
                  <a:schemeClr val="tx1"/>
                </a:solidFill>
              </a:rPr>
              <a:t>Taimekaitsevahendi riskihindamine tagamaks, et toote kasutamine ei kahjusta inimeste tervist, loomade tervist ega keskkonda.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dirty="0">
                <a:solidFill>
                  <a:schemeClr val="tx1"/>
                </a:solidFill>
              </a:rPr>
              <a:t>Hindame samu omadusi, mis toimeaine puhul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dirty="0">
                <a:solidFill>
                  <a:schemeClr val="tx1"/>
                </a:solidFill>
              </a:rPr>
              <a:t>Arvestame lisaks meie </a:t>
            </a:r>
            <a:r>
              <a:rPr lang="et-EE" sz="2000" dirty="0" err="1">
                <a:solidFill>
                  <a:schemeClr val="tx1"/>
                </a:solidFill>
              </a:rPr>
              <a:t>agroklimaatilisi</a:t>
            </a:r>
            <a:r>
              <a:rPr lang="et-EE" sz="2000" dirty="0">
                <a:solidFill>
                  <a:schemeClr val="tx1"/>
                </a:solidFill>
              </a:rPr>
              <a:t> tingimusi ja keskkonna iseärasusi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dirty="0">
                <a:solidFill>
                  <a:schemeClr val="tx1"/>
                </a:solidFill>
              </a:rPr>
              <a:t>Määrame täpsed kasutamise tingimused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000" dirty="0">
                <a:solidFill>
                  <a:schemeClr val="tx1"/>
                </a:solidFill>
              </a:rPr>
              <a:t>Teeme otsuse, kas ja millistel tingimustel taimekaitsevahend saab turule</a:t>
            </a:r>
          </a:p>
          <a:p>
            <a:pPr marL="108000" indent="0">
              <a:buNone/>
            </a:pPr>
            <a:endParaRPr lang="et-EE" sz="1800" dirty="0">
              <a:solidFill>
                <a:schemeClr val="tx1"/>
              </a:solidFill>
            </a:endParaRPr>
          </a:p>
          <a:p>
            <a:pPr lvl="2">
              <a:buClr>
                <a:srgbClr val="5B9BD5"/>
              </a:buClr>
            </a:pPr>
            <a:r>
              <a:rPr lang="et-EE" sz="2800" dirty="0"/>
              <a:t>Taimekaitsevahendite register PTA kodulehel</a:t>
            </a:r>
          </a:p>
          <a:p>
            <a:pPr lvl="2">
              <a:buClr>
                <a:srgbClr val="5B9BD5"/>
              </a:buClr>
            </a:pPr>
            <a:r>
              <a:rPr lang="et-EE" sz="2000" dirty="0">
                <a:hlinkClick r:id="rId2"/>
              </a:rPr>
              <a:t>https://portaal.agri.ee/avalik/#/taimekaitse/taimekaitsevahendid-otsing/et</a:t>
            </a:r>
            <a:endParaRPr lang="et-EE" sz="2000" dirty="0"/>
          </a:p>
          <a:p>
            <a:pPr marL="108000" indent="0">
              <a:buNone/>
            </a:pPr>
            <a:endParaRPr lang="et-EE" sz="2800" dirty="0"/>
          </a:p>
          <a:p>
            <a:endParaRPr lang="et-EE" dirty="0"/>
          </a:p>
        </p:txBody>
      </p:sp>
      <p:sp>
        <p:nvSpPr>
          <p:cNvPr id="4" name="Down Arrow 3"/>
          <p:cNvSpPr/>
          <p:nvPr/>
        </p:nvSpPr>
        <p:spPr bwMode="auto">
          <a:xfrm flipH="1">
            <a:off x="1116604" y="2052117"/>
            <a:ext cx="214813" cy="467983"/>
          </a:xfrm>
          <a:prstGeom prst="downArrow">
            <a:avLst>
              <a:gd name="adj1" fmla="val 65247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t-EE" sz="1800" b="0" i="0" u="none" strike="noStrike" cap="none" normalizeH="0" baseline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5" name="Down Arrow 4"/>
          <p:cNvSpPr/>
          <p:nvPr/>
        </p:nvSpPr>
        <p:spPr bwMode="auto">
          <a:xfrm flipH="1">
            <a:off x="1115393" y="5076453"/>
            <a:ext cx="216024" cy="360040"/>
          </a:xfrm>
          <a:prstGeom prst="downArrow">
            <a:avLst>
              <a:gd name="adj1" fmla="val 65247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t-EE" sz="1800" b="0" i="0" u="none" strike="noStrike" cap="none" normalizeH="0" baseline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3122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792037"/>
          </a:xfrm>
        </p:spPr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Taimekaitsevahendid registris 29.10.2021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313" y="1332037"/>
            <a:ext cx="7920000" cy="5184576"/>
          </a:xfrm>
        </p:spPr>
        <p:txBody>
          <a:bodyPr/>
          <a:lstStyle/>
          <a:p>
            <a:pPr marL="108000" lvl="0" indent="0">
              <a:buNone/>
            </a:pPr>
            <a:r>
              <a:rPr lang="et-EE" sz="2800" dirty="0"/>
              <a:t>Kokku turule lubatud 399</a:t>
            </a:r>
            <a:endParaRPr lang="et-EE" sz="2800" dirty="0">
              <a:solidFill>
                <a:srgbClr val="FF0000"/>
              </a:solidFill>
            </a:endParaRPr>
          </a:p>
          <a:p>
            <a:pPr lvl="0"/>
            <a:r>
              <a:rPr lang="et-EE" sz="2800" dirty="0"/>
              <a:t>Herbitsiid – umbrohutõrjevahend 199</a:t>
            </a:r>
          </a:p>
          <a:p>
            <a:pPr lvl="0"/>
            <a:r>
              <a:rPr lang="et-EE" sz="2800" dirty="0" err="1"/>
              <a:t>Fungitsiid</a:t>
            </a:r>
            <a:r>
              <a:rPr lang="et-EE" sz="2800" dirty="0"/>
              <a:t> – haigusetõrjevahend </a:t>
            </a:r>
            <a:r>
              <a:rPr lang="et-EE" sz="2800" dirty="0">
                <a:solidFill>
                  <a:srgbClr val="004586"/>
                </a:solidFill>
              </a:rPr>
              <a:t>128</a:t>
            </a:r>
          </a:p>
          <a:p>
            <a:pPr lvl="0"/>
            <a:r>
              <a:rPr lang="et-EE" sz="2800" dirty="0"/>
              <a:t>Kasvuregulaator </a:t>
            </a:r>
            <a:r>
              <a:rPr lang="et-EE" sz="2800" dirty="0">
                <a:solidFill>
                  <a:srgbClr val="004586"/>
                </a:solidFill>
              </a:rPr>
              <a:t>37</a:t>
            </a:r>
          </a:p>
          <a:p>
            <a:pPr lvl="0"/>
            <a:r>
              <a:rPr lang="et-EE" sz="2800" dirty="0"/>
              <a:t>Insektitsiid – putukatõrjevahend 29</a:t>
            </a:r>
          </a:p>
          <a:p>
            <a:pPr lvl="0"/>
            <a:r>
              <a:rPr lang="et-EE" sz="2800" dirty="0" err="1"/>
              <a:t>Molluskitsiid</a:t>
            </a:r>
            <a:r>
              <a:rPr lang="et-EE" sz="2800" dirty="0"/>
              <a:t> – tigude, nälkjate tõrjevahend 11</a:t>
            </a:r>
          </a:p>
          <a:p>
            <a:pPr lvl="0"/>
            <a:r>
              <a:rPr lang="et-EE" sz="2800" dirty="0" err="1"/>
              <a:t>Repellent</a:t>
            </a:r>
            <a:r>
              <a:rPr lang="et-EE" sz="2800" dirty="0"/>
              <a:t> 6</a:t>
            </a:r>
          </a:p>
          <a:p>
            <a:pPr lvl="0"/>
            <a:r>
              <a:rPr lang="et-EE" sz="2800" dirty="0" err="1"/>
              <a:t>Fumigant</a:t>
            </a:r>
            <a:r>
              <a:rPr lang="et-EE" sz="2800" dirty="0"/>
              <a:t> 5</a:t>
            </a:r>
          </a:p>
          <a:p>
            <a:pPr lvl="2" algn="ctr">
              <a:buClr>
                <a:schemeClr val="accent1"/>
              </a:buClr>
            </a:pPr>
            <a:r>
              <a:rPr lang="et-EE" sz="2800" dirty="0">
                <a:solidFill>
                  <a:srgbClr val="FF0000"/>
                </a:solidFill>
              </a:rPr>
              <a:t>Register muutub pidevalt!</a:t>
            </a:r>
            <a:endParaRPr lang="et-EE" sz="2800" dirty="0"/>
          </a:p>
          <a:p>
            <a:pPr marL="342900" lvl="2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t-EE" altLang="en-US" sz="3200" dirty="0">
              <a:solidFill>
                <a:srgbClr val="181716"/>
              </a:solidFill>
            </a:endParaRPr>
          </a:p>
          <a:p>
            <a:pPr marL="342900" lvl="2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t-EE" dirty="0"/>
          </a:p>
          <a:p>
            <a:pPr marL="342900" lvl="2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t-EE" dirty="0"/>
          </a:p>
          <a:p>
            <a:pPr marL="342900" lvl="2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t-EE" dirty="0"/>
          </a:p>
          <a:p>
            <a:pPr marL="457200" lvl="2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t-EE" altLang="en-US" sz="3200" dirty="0">
              <a:solidFill>
                <a:srgbClr val="1817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28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173" y="327750"/>
            <a:ext cx="7920000" cy="1076295"/>
          </a:xfrm>
        </p:spPr>
        <p:txBody>
          <a:bodyPr/>
          <a:lstStyle/>
          <a:p>
            <a:r>
              <a:rPr lang="et-EE" dirty="0">
                <a:solidFill>
                  <a:srgbClr val="004586"/>
                </a:solidFill>
              </a:rPr>
              <a:t>Taimekaitsevahendite kasutamine 2020 (%)</a:t>
            </a:r>
            <a:endParaRPr lang="et-EE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993042"/>
              </p:ext>
            </p:extLst>
          </p:nvPr>
        </p:nvGraphicFramePr>
        <p:xfrm>
          <a:off x="503237" y="1404045"/>
          <a:ext cx="7920037" cy="4805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0640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0A8CE28A89F7488C7997539E70D4CC" ma:contentTypeVersion="0" ma:contentTypeDescription="Loo uus dokument" ma:contentTypeScope="" ma:versionID="6706d98e6e33de12a24ded0a3d68015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5284b4047f4cf5347f2f816b293bbf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E35BBD-1DD8-4A29-98ED-D6A04BE3546D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CF0BFD6-446F-4DA3-A5A5-695A2093A3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C82DA9-6C2D-4DBC-8423-CC03D0C97D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987</Words>
  <Application>Microsoft Office PowerPoint</Application>
  <PresentationFormat>Custom</PresentationFormat>
  <Paragraphs>153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Roboto Condensed</vt:lpstr>
      <vt:lpstr>RobotoCondensed-Regular</vt:lpstr>
      <vt:lpstr>Times New Roman</vt:lpstr>
      <vt:lpstr>Wingdings</vt:lpstr>
      <vt:lpstr>Office Theme</vt:lpstr>
      <vt:lpstr>   </vt:lpstr>
      <vt:lpstr>Millest täna juttu tuleb?</vt:lpstr>
      <vt:lpstr>Kuidas jõuab taimekaitsevahend turule? Toimeained EL tasand</vt:lpstr>
      <vt:lpstr>Kuidas jõuab taimekaitsevahend turule? Toimeainete hindamise protseduur</vt:lpstr>
      <vt:lpstr>Kuidas jõuab taimekaitsevahend turule? Toimeainete riskihindamine</vt:lpstr>
      <vt:lpstr>Toimeainete arv Euroopa Liidus</vt:lpstr>
      <vt:lpstr>Kuidas jõuab taimekaitsevahend Eestis turule? </vt:lpstr>
      <vt:lpstr>Taimekaitsevahendid registris 29.10.2021</vt:lpstr>
      <vt:lpstr>Taimekaitsevahendite kasutamine 2020 (%)</vt:lpstr>
      <vt:lpstr>Taimekaitsevahendite kasutamine 2020 (%)</vt:lpstr>
      <vt:lpstr>Kuidas taimekaitsevahendite kasutamine on reguleeritud?</vt:lpstr>
      <vt:lpstr>Kuidas taimekaitsevahendeid kasutada?</vt:lpstr>
      <vt:lpstr>Kuidas taimekaitsevahendeid kasutada?</vt:lpstr>
      <vt:lpstr>Kuidas taimekaitsevahendeid kasutada?</vt:lpstr>
      <vt:lpstr>Kuidas taimekaitsevahendeid kasutada?</vt:lpstr>
      <vt:lpstr>  Hea tava </vt:lpstr>
      <vt:lpstr>Kes kontrollib taimekaitsevahendite kasutamist?</vt:lpstr>
      <vt:lpstr>Teavita! Teadlikult.</vt:lpstr>
      <vt:lpstr>Kust leida infot taimekaitsevahendite kohta?</vt:lpstr>
      <vt:lpstr>Aitäh!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2014-05-22T10:54:41Z</dcterms:created>
  <dcterms:modified xsi:type="dcterms:W3CDTF">2021-11-01T15:53:04Z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0x010100D60A8CE28A89F7488C7997539E70D4CC</vt:lpwstr>
  </property>
</Properties>
</file>