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18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10" r:id="rId13"/>
    <p:sldId id="309" r:id="rId14"/>
    <p:sldId id="312" r:id="rId15"/>
    <p:sldId id="313" r:id="rId16"/>
    <p:sldId id="31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28" autoAdjust="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CE63E-622B-43C3-8BD8-0D7338979096}" type="datetimeFigureOut">
              <a:rPr lang="et-EE" smtClean="0"/>
              <a:t>18.02.2022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4D1E7-7341-4471-86F4-70AB998DB1C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752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C25A-5D83-450C-88EF-BD1DB48B81DE}" type="datetimeFigureOut">
              <a:rPr lang="et-EE" smtClean="0"/>
              <a:t>18.02.2022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D9EC-12A6-4426-B846-1AB1C680328F}" type="slidenum">
              <a:rPr lang="et-EE" smtClean="0"/>
              <a:t>‹#›</a:t>
            </a:fld>
            <a:endParaRPr lang="et-E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02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C25A-5D83-450C-88EF-BD1DB48B81DE}" type="datetimeFigureOut">
              <a:rPr lang="et-EE" smtClean="0"/>
              <a:t>18.02.2022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D9EC-12A6-4426-B846-1AB1C68032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088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C25A-5D83-450C-88EF-BD1DB48B81DE}" type="datetimeFigureOut">
              <a:rPr lang="et-EE" smtClean="0"/>
              <a:t>18.02.2022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D9EC-12A6-4426-B846-1AB1C68032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6681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C25A-5D83-450C-88EF-BD1DB48B81DE}" type="datetimeFigureOut">
              <a:rPr lang="et-EE" smtClean="0"/>
              <a:t>18.02.2022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D9EC-12A6-4426-B846-1AB1C68032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199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C25A-5D83-450C-88EF-BD1DB48B81DE}" type="datetimeFigureOut">
              <a:rPr lang="et-EE" smtClean="0"/>
              <a:t>18.02.2022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D9EC-12A6-4426-B846-1AB1C680328F}" type="slidenum">
              <a:rPr lang="et-EE" smtClean="0"/>
              <a:t>‹#›</a:t>
            </a:fld>
            <a:endParaRPr lang="et-E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24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C25A-5D83-450C-88EF-BD1DB48B81DE}" type="datetimeFigureOut">
              <a:rPr lang="et-EE" smtClean="0"/>
              <a:t>18.02.2022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D9EC-12A6-4426-B846-1AB1C68032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797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C25A-5D83-450C-88EF-BD1DB48B81DE}" type="datetimeFigureOut">
              <a:rPr lang="et-EE" smtClean="0"/>
              <a:t>18.02.2022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D9EC-12A6-4426-B846-1AB1C68032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4227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C25A-5D83-450C-88EF-BD1DB48B81DE}" type="datetimeFigureOut">
              <a:rPr lang="et-EE" smtClean="0"/>
              <a:t>18.02.2022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D9EC-12A6-4426-B846-1AB1C68032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417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C25A-5D83-450C-88EF-BD1DB48B81DE}" type="datetimeFigureOut">
              <a:rPr lang="et-EE" smtClean="0"/>
              <a:t>18.02.2022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D9EC-12A6-4426-B846-1AB1C68032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810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D1C25A-5D83-450C-88EF-BD1DB48B81DE}" type="datetimeFigureOut">
              <a:rPr lang="et-EE" smtClean="0"/>
              <a:t>18.02.2022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A5D9EC-12A6-4426-B846-1AB1C68032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3836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C25A-5D83-450C-88EF-BD1DB48B81DE}" type="datetimeFigureOut">
              <a:rPr lang="et-EE" smtClean="0"/>
              <a:t>18.02.2022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D9EC-12A6-4426-B846-1AB1C68032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187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D1C25A-5D83-450C-88EF-BD1DB48B81DE}" type="datetimeFigureOut">
              <a:rPr lang="et-EE" smtClean="0"/>
              <a:t>18.02.2022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9A5D9EC-12A6-4426-B846-1AB1C680328F}" type="slidenum">
              <a:rPr lang="et-EE" smtClean="0"/>
              <a:t>‹#›</a:t>
            </a:fld>
            <a:endParaRPr lang="et-E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42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t-EE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Mesilasperede teatamise kohustus </a:t>
            </a:r>
            <a:b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Arvi Raie</a:t>
            </a:r>
          </a:p>
          <a:p>
            <a:r>
              <a:rPr lang="et-EE" dirty="0"/>
              <a:t>Maaeluministeerium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705" y="2038921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53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Slovakkia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/>
              <a:t>Iga mesilasi pidav ettevõtja on kohustatud registreerima </a:t>
            </a:r>
            <a:r>
              <a:rPr lang="et-EE" dirty="0"/>
              <a:t>oma ettevõtte </a:t>
            </a:r>
            <a:r>
              <a:rPr lang="et-EE" b="1" u="sng" dirty="0"/>
              <a:t>riiklikus registris </a:t>
            </a:r>
            <a:r>
              <a:rPr lang="et-EE" b="1" u="sng" dirty="0">
                <a:solidFill>
                  <a:schemeClr val="accent2"/>
                </a:solidFill>
              </a:rPr>
              <a:t>seitsme päeva jooksul</a:t>
            </a:r>
            <a:r>
              <a:rPr lang="et-EE" dirty="0">
                <a:solidFill>
                  <a:schemeClr val="accent2"/>
                </a:solidFill>
              </a:rPr>
              <a:t> </a:t>
            </a:r>
            <a:r>
              <a:rPr lang="et-EE" dirty="0"/>
              <a:t>pärast mesilaste pidamise algust.</a:t>
            </a:r>
          </a:p>
          <a:p>
            <a:r>
              <a:rPr lang="et-EE" dirty="0"/>
              <a:t>Teavitama muutustest </a:t>
            </a:r>
            <a:r>
              <a:rPr lang="et-EE" b="1" dirty="0">
                <a:solidFill>
                  <a:schemeClr val="accent2"/>
                </a:solidFill>
              </a:rPr>
              <a:t>seitsme päeva jooksul</a:t>
            </a:r>
          </a:p>
          <a:p>
            <a:r>
              <a:rPr lang="et-EE" b="1" u="sng" dirty="0">
                <a:solidFill>
                  <a:schemeClr val="tx1"/>
                </a:solidFill>
              </a:rPr>
              <a:t>Mesilaspere ei ole defineeritud.</a:t>
            </a:r>
          </a:p>
          <a:p>
            <a:endParaRPr lang="et-EE" b="1" dirty="0">
              <a:solidFill>
                <a:schemeClr val="accent2"/>
              </a:solidFill>
            </a:endParaRPr>
          </a:p>
          <a:p>
            <a:endParaRPr lang="et-EE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696" y="51588"/>
            <a:ext cx="2250591" cy="168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33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Läti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Vastavalt siseriiklikule seadusandlusele peavad </a:t>
            </a:r>
            <a:r>
              <a:rPr lang="et-EE" b="1" dirty="0"/>
              <a:t>mesinikud oma ettevõtted registreerima enne tegevuse alustamist loomade ja ettevõtete andmebaasis. </a:t>
            </a:r>
            <a:r>
              <a:rPr lang="et-EE" dirty="0"/>
              <a:t>Registreerida saab kas elektrooniliselt otse andmebaasis või esitades vormi Põllumajanduse Andmekeskusesse. Samuti peavad mesinikud </a:t>
            </a:r>
            <a:r>
              <a:rPr lang="et-EE" dirty="0" err="1"/>
              <a:t>jälgitavuse</a:t>
            </a:r>
            <a:r>
              <a:rPr lang="et-EE" dirty="0"/>
              <a:t> tagamiseks täitma saatedokumendi riiklikus andmebaasis enne mesilaste äraviimist.</a:t>
            </a:r>
          </a:p>
          <a:p>
            <a:r>
              <a:rPr lang="et-EE" dirty="0"/>
              <a:t>Mesinikud peavad riiklikus andmekogus </a:t>
            </a:r>
            <a:r>
              <a:rPr lang="et-EE" b="1" u="sng" dirty="0"/>
              <a:t>teatama mesitarude arvu muutustest vastavalt siseriiklikule seadusandlusele kaks korda aastas</a:t>
            </a:r>
            <a:r>
              <a:rPr lang="et-EE" b="1" u="sng" dirty="0">
                <a:solidFill>
                  <a:schemeClr val="accent2"/>
                </a:solidFill>
              </a:rPr>
              <a:t>, iga aasta 1. mail ja 1. novembril.</a:t>
            </a:r>
            <a:r>
              <a:rPr lang="et-EE" b="1" u="sng" dirty="0"/>
              <a:t> </a:t>
            </a:r>
            <a:r>
              <a:rPr lang="et-EE" dirty="0"/>
              <a:t>Artikli 84 nõuete </a:t>
            </a:r>
            <a:r>
              <a:rPr lang="et-EE" b="1" u="sng" dirty="0"/>
              <a:t>muudatustest tuleb teatada </a:t>
            </a:r>
            <a:r>
              <a:rPr lang="et-EE" b="1" u="sng" dirty="0">
                <a:solidFill>
                  <a:schemeClr val="accent2"/>
                </a:solidFill>
              </a:rPr>
              <a:t>7 päeva jooksul</a:t>
            </a:r>
            <a:r>
              <a:rPr lang="et-EE" dirty="0"/>
              <a:t>.</a:t>
            </a:r>
          </a:p>
          <a:p>
            <a:pPr lvl="0">
              <a:buClr>
                <a:srgbClr val="E48312"/>
              </a:buClr>
            </a:pPr>
            <a:r>
              <a:rPr lang="et-EE" b="1" u="sng" dirty="0">
                <a:solidFill>
                  <a:srgbClr val="000000"/>
                </a:solidFill>
              </a:rPr>
              <a:t>Mesilaspere ei ole defineeritud.</a:t>
            </a:r>
          </a:p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9025" y="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554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Taani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Alates </a:t>
            </a:r>
            <a:r>
              <a:rPr lang="et-EE" b="1" u="sng" dirty="0"/>
              <a:t>21. aprillist 2021 </a:t>
            </a:r>
            <a:r>
              <a:rPr lang="et-EE" dirty="0"/>
              <a:t>on mesinikele </a:t>
            </a:r>
            <a:r>
              <a:rPr lang="et-EE" b="1" dirty="0"/>
              <a:t>kohustuslik registreerida mesitarude asukoht ja arv registris.</a:t>
            </a:r>
            <a:r>
              <a:rPr lang="et-EE" dirty="0"/>
              <a:t> Seda registrit haldab Taani Põllumajandusagentuur.</a:t>
            </a:r>
          </a:p>
          <a:p>
            <a:r>
              <a:rPr lang="et-EE" dirty="0"/>
              <a:t>Mesilasperede arvu muutustest teatamine </a:t>
            </a:r>
            <a:r>
              <a:rPr lang="et-EE" b="1" u="sng" dirty="0"/>
              <a:t>aktiivsel mesilaste hooajal ei ole kohustuslik</a:t>
            </a:r>
            <a:r>
              <a:rPr lang="et-EE" dirty="0"/>
              <a:t>. Mesinikud </a:t>
            </a:r>
            <a:r>
              <a:rPr lang="et-EE" b="1" dirty="0">
                <a:solidFill>
                  <a:schemeClr val="accent2"/>
                </a:solidFill>
              </a:rPr>
              <a:t>peavad teatama vaid talvitumiseks valmis </a:t>
            </a:r>
            <a:r>
              <a:rPr lang="et-EE" b="1" u="sng" dirty="0">
                <a:solidFill>
                  <a:schemeClr val="accent2"/>
                </a:solidFill>
              </a:rPr>
              <a:t>mesitarude arvu</a:t>
            </a:r>
            <a:r>
              <a:rPr lang="et-EE" u="sng" dirty="0"/>
              <a:t>.</a:t>
            </a:r>
          </a:p>
          <a:p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Mõistet "mesitaru" kasutatakse mesilasperet sisaldava üksuse kohta.</a:t>
            </a:r>
            <a:endParaRPr lang="et-EE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3286" y="-15240"/>
            <a:ext cx="26193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635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Hispaania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Siseriiklikes õigusaktides on kuninglik dekreet (Real </a:t>
            </a:r>
            <a:r>
              <a:rPr lang="et-EE" dirty="0" err="1"/>
              <a:t>Decreto</a:t>
            </a:r>
            <a:r>
              <a:rPr lang="et-EE" dirty="0"/>
              <a:t> 209/2002), milles on sätestatud </a:t>
            </a:r>
            <a:r>
              <a:rPr lang="et-EE" b="1" u="sng" dirty="0"/>
              <a:t>konkreetne teave</a:t>
            </a:r>
            <a:r>
              <a:rPr lang="et-EE" dirty="0"/>
              <a:t>, mille </a:t>
            </a:r>
            <a:r>
              <a:rPr lang="et-EE" b="1" dirty="0"/>
              <a:t>mesinikud peavad esitama enne registreerimist pädevas asutuses</a:t>
            </a:r>
            <a:r>
              <a:rPr lang="et-EE" dirty="0"/>
              <a:t>; vastavalt määruse artiklis 84 sätestatud registreerimisprotsessile lisada riiklikku andmebaasi (viidatud AHL artiklis 108).</a:t>
            </a:r>
          </a:p>
          <a:p>
            <a:r>
              <a:rPr lang="et-EE" dirty="0"/>
              <a:t>Jah, mesinik peab </a:t>
            </a:r>
            <a:r>
              <a:rPr lang="et-EE" b="1" u="sng" dirty="0"/>
              <a:t>kord aastas </a:t>
            </a:r>
            <a:r>
              <a:rPr lang="et-EE" dirty="0"/>
              <a:t>edastama riiklikku andmebaasi iga </a:t>
            </a:r>
            <a:r>
              <a:rPr lang="et-EE" b="1" dirty="0"/>
              <a:t>aastase loenduse kohta käiva teabe ning kogu asjakohase teabe ja muudatused</a:t>
            </a:r>
            <a:r>
              <a:rPr lang="et-EE" dirty="0"/>
              <a:t>.</a:t>
            </a:r>
          </a:p>
          <a:p>
            <a:r>
              <a:rPr lang="et-EE" b="1" dirty="0"/>
              <a:t>Mesitaru</a:t>
            </a:r>
            <a:r>
              <a:rPr lang="et-EE" dirty="0"/>
              <a:t> (</a:t>
            </a:r>
            <a:r>
              <a:rPr lang="et-EE" dirty="0" err="1"/>
              <a:t>colmena</a:t>
            </a:r>
            <a:r>
              <a:rPr lang="et-EE" dirty="0"/>
              <a:t>): mesilaspere sisaldav taru (konteiner). Registreerimiskohustuse märgime sellel tasemel.</a:t>
            </a:r>
          </a:p>
          <a:p>
            <a:r>
              <a:rPr lang="et-EE" b="1" dirty="0"/>
              <a:t>Mesilaspere </a:t>
            </a:r>
            <a:r>
              <a:rPr lang="et-EE" dirty="0"/>
              <a:t>(</a:t>
            </a:r>
            <a:r>
              <a:rPr lang="et-EE" dirty="0" err="1"/>
              <a:t>Enjambre</a:t>
            </a:r>
            <a:r>
              <a:rPr lang="et-EE" dirty="0"/>
              <a:t>): pere, kus on üks mesilasema, palju töömesilasi (steriilsed emased), vähesel arvul leskesid (isased) ja haue (vastsed).</a:t>
            </a:r>
          </a:p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7747" y="-571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922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Rootsi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Mesinik, kes rajab uue mesila või võtab üle mesilaspere, peab sellest teatama vastavalt meie seadusandlusele. Teade sisaldab Euroopa Parlamendi ja nõukogu määruse (EL) 2016/429 artiklis 84 sätestatud teavet. (Oleme otsustanud seada paar lisanõuet, </a:t>
            </a:r>
            <a:r>
              <a:rPr lang="et-EE" b="1" dirty="0"/>
              <a:t>näiteks e-posti aadress</a:t>
            </a:r>
            <a:r>
              <a:rPr lang="et-EE" dirty="0"/>
              <a:t>).</a:t>
            </a:r>
          </a:p>
          <a:p>
            <a:r>
              <a:rPr lang="et-EE" dirty="0"/>
              <a:t>Mesinik peab muudatusest teatama maakonna haldusnõukogule </a:t>
            </a:r>
            <a:r>
              <a:rPr lang="et-EE" b="1" dirty="0"/>
              <a:t>ühe nädala jooksul </a:t>
            </a:r>
            <a:r>
              <a:rPr lang="et-EE" dirty="0"/>
              <a:t>muudatuse toimumisest.</a:t>
            </a:r>
          </a:p>
          <a:p>
            <a:r>
              <a:rPr lang="et-EE" dirty="0"/>
              <a:t>Meie arusaamade kohaselt </a:t>
            </a:r>
            <a:r>
              <a:rPr lang="et-EE" b="1" dirty="0"/>
              <a:t>pole siin ajalisi piiranguid</a:t>
            </a:r>
            <a:r>
              <a:rPr lang="et-EE" dirty="0"/>
              <a:t>, seega tuleks seda teha mõistliku aja jooksul, </a:t>
            </a:r>
            <a:r>
              <a:rPr lang="et-EE" b="1" u="sng" dirty="0"/>
              <a:t>kuid võimalikult kiiresti</a:t>
            </a:r>
            <a:r>
              <a:rPr lang="et-EE" dirty="0"/>
              <a:t>.</a:t>
            </a:r>
          </a:p>
          <a:p>
            <a:r>
              <a:rPr lang="et-EE" b="1" u="sng" dirty="0"/>
              <a:t>Mesilaspere ei ole defineeritud.</a:t>
            </a:r>
          </a:p>
          <a:p>
            <a:endParaRPr lang="et-EE" dirty="0"/>
          </a:p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4700" y="-24765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682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Ungari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Mesindusettevõtete registreerimine </a:t>
            </a:r>
            <a:r>
              <a:rPr lang="et-EE" b="1" dirty="0"/>
              <a:t>pärineb üsna ammusest ajast</a:t>
            </a:r>
            <a:r>
              <a:rPr lang="et-EE" dirty="0"/>
              <a:t>, praegu kehtib teatena omavalitsusele </a:t>
            </a:r>
            <a:r>
              <a:rPr lang="et-EE" b="1" dirty="0"/>
              <a:t>8 päeva jooksul ja registreerimine </a:t>
            </a:r>
            <a:r>
              <a:rPr lang="et-EE" b="1" dirty="0" err="1"/>
              <a:t>KÜ-s</a:t>
            </a:r>
            <a:r>
              <a:rPr lang="et-EE" dirty="0"/>
              <a:t>. Esitatavad andmed: nimi, ID, täpne aadress ja pidamise numbriline tunnus, alustamise kuupäev, mesilasperede arv, </a:t>
            </a:r>
            <a:r>
              <a:rPr lang="et-EE" b="1" dirty="0"/>
              <a:t>aretusmesila </a:t>
            </a:r>
            <a:r>
              <a:rPr lang="et-EE" b="1" u="sng" dirty="0"/>
              <a:t>puhul aretustunnistus. </a:t>
            </a:r>
            <a:r>
              <a:rPr lang="et-EE" dirty="0"/>
              <a:t>Kõikidest muudatustest </a:t>
            </a:r>
            <a:r>
              <a:rPr lang="et-EE" b="1" u="sng" dirty="0"/>
              <a:t>tuleb teatada 14 päeva jooksul. </a:t>
            </a:r>
            <a:r>
              <a:rPr lang="et-EE" dirty="0"/>
              <a:t>(Alus: seadus 119/2007)</a:t>
            </a:r>
          </a:p>
          <a:p>
            <a:r>
              <a:rPr lang="et-EE" dirty="0"/>
              <a:t>Mesilasperede püsimärgistamine aretustunnusega on </a:t>
            </a:r>
            <a:r>
              <a:rPr lang="et-EE" u="sng" dirty="0"/>
              <a:t>nõutav juba 2012. aastast.</a:t>
            </a:r>
          </a:p>
          <a:p>
            <a:r>
              <a:rPr lang="et-EE" dirty="0"/>
              <a:t>Mesilasperede arvu teavitamine </a:t>
            </a:r>
            <a:r>
              <a:rPr lang="et-EE" b="1" u="sng" dirty="0"/>
              <a:t>kord aastas 1. juunist 30. septembrini</a:t>
            </a:r>
          </a:p>
          <a:p>
            <a:r>
              <a:rPr lang="et-EE" b="1" dirty="0"/>
              <a:t>Mesilaspere: </a:t>
            </a:r>
            <a:r>
              <a:rPr lang="et-EE" dirty="0"/>
              <a:t>mesilasema, täiskasvanud mesilased ja mesilasperes olev haue.</a:t>
            </a:r>
          </a:p>
          <a:p>
            <a:r>
              <a:rPr lang="et-EE" b="1" dirty="0"/>
              <a:t>Mesila</a:t>
            </a:r>
            <a:r>
              <a:rPr lang="et-EE" dirty="0"/>
              <a:t>: samas pidamiskohas elav mesilaspere(d).</a:t>
            </a:r>
          </a:p>
          <a:p>
            <a:endParaRPr lang="et-EE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0" y="286603"/>
            <a:ext cx="28575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81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Suured tänud kuulamast!</a:t>
            </a:r>
          </a:p>
        </p:txBody>
      </p:sp>
      <p:pic>
        <p:nvPicPr>
          <p:cNvPr id="5" name="Picture 4" descr="C:\Users\arraie\Documents\oma\mesindus\EMÜ õppekava mesilaste haigustest\2021\pildid\IMG_20210528_14114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217" y="1737360"/>
            <a:ext cx="4176463" cy="45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927100" y="2921000"/>
            <a:ext cx="58220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4400" dirty="0"/>
              <a:t>Küsimused?</a:t>
            </a:r>
          </a:p>
        </p:txBody>
      </p:sp>
    </p:spTree>
    <p:extLst>
      <p:ext uri="{BB962C8B-B14F-4D97-AF65-F5344CB8AC3E}">
        <p14:creationId xmlns:p14="http://schemas.microsoft.com/office/powerpoint/2010/main" val="111896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err="1"/>
              <a:t>Maaeluministri</a:t>
            </a:r>
            <a:r>
              <a:rPr lang="fi-FI" sz="3600" b="1" dirty="0"/>
              <a:t> 25.11.2021.a </a:t>
            </a:r>
            <a:r>
              <a:rPr lang="fi-FI" sz="3600" b="1" dirty="0" err="1"/>
              <a:t>määrus</a:t>
            </a:r>
            <a:r>
              <a:rPr lang="fi-FI" sz="3600" b="1" dirty="0"/>
              <a:t> </a:t>
            </a:r>
            <a:r>
              <a:rPr lang="fi-FI" sz="3600" b="1" dirty="0" err="1"/>
              <a:t>nr</a:t>
            </a:r>
            <a:r>
              <a:rPr lang="fi-FI" sz="3600" b="1" dirty="0"/>
              <a:t> 74</a:t>
            </a:r>
            <a:endParaRPr lang="et-EE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9854"/>
            <a:ext cx="10058400" cy="4023360"/>
          </a:xfrm>
        </p:spPr>
        <p:txBody>
          <a:bodyPr/>
          <a:lstStyle/>
          <a:p>
            <a:r>
              <a:rPr lang="et-EE" b="1" dirty="0"/>
              <a:t>§ 1 lõikes 6 </a:t>
            </a:r>
            <a:r>
              <a:rPr lang="et-EE" dirty="0"/>
              <a:t>on sätestatud, et mesilasperede kohta esitatakse andmed </a:t>
            </a:r>
            <a:r>
              <a:rPr lang="et-EE" u="sng" dirty="0"/>
              <a:t>perede arvu muutumise kohta</a:t>
            </a:r>
            <a:r>
              <a:rPr lang="et-EE" dirty="0"/>
              <a:t> kuu viimase kuupäeva seisuga sündmusele järgneva kuu 5. kuupäevaks.</a:t>
            </a:r>
          </a:p>
          <a:p>
            <a:r>
              <a:rPr lang="et-EE" dirty="0"/>
              <a:t>Määruse seletuskirjas on selgitatud, millal peab registrit teavitama mesilasperede arvu muutumisest. </a:t>
            </a:r>
          </a:p>
          <a:p>
            <a:r>
              <a:rPr lang="et-EE" dirty="0"/>
              <a:t>Mesilasperede arvust </a:t>
            </a:r>
            <a:r>
              <a:rPr lang="et-EE" b="1" dirty="0"/>
              <a:t>ei pea teavitama</a:t>
            </a:r>
            <a:r>
              <a:rPr lang="et-EE" dirty="0"/>
              <a:t>, kui </a:t>
            </a:r>
            <a:r>
              <a:rPr lang="et-EE" u="sng" dirty="0"/>
              <a:t>mesilasperede arv on püsinud eelmise kuu seisuga sama. </a:t>
            </a:r>
          </a:p>
          <a:p>
            <a:r>
              <a:rPr lang="et-EE" dirty="0"/>
              <a:t>Mesilasperede arvu </a:t>
            </a:r>
            <a:r>
              <a:rPr lang="et-EE" u="sng" dirty="0"/>
              <a:t>muutused on tavalised suvekuudel maist kuni juulini</a:t>
            </a:r>
            <a:r>
              <a:rPr lang="et-EE" dirty="0"/>
              <a:t>, kui toimub mesilasperede kunstlik või loomulik paljundamine ja </a:t>
            </a:r>
            <a:r>
              <a:rPr lang="et-EE" u="sng" dirty="0"/>
              <a:t>augustist septembrini</a:t>
            </a:r>
            <a:r>
              <a:rPr lang="et-EE" dirty="0"/>
              <a:t>, kui toimub nende ettevalmistamine talvitumiseks ja perede koondamine. </a:t>
            </a:r>
          </a:p>
          <a:p>
            <a:r>
              <a:rPr lang="et-EE" b="1" dirty="0"/>
              <a:t>Mesilasperede talvekadusid hinnatakse kevadel </a:t>
            </a:r>
            <a:r>
              <a:rPr lang="et-EE" dirty="0"/>
              <a:t>pärast puhastuslendu ja perede hukkumise korral esitatakse </a:t>
            </a:r>
            <a:r>
              <a:rPr lang="et-EE" b="1" u="sng" dirty="0" err="1"/>
              <a:t>ületalvitunud</a:t>
            </a:r>
            <a:r>
              <a:rPr lang="et-EE" b="1" u="sng" dirty="0"/>
              <a:t> perede arv</a:t>
            </a:r>
            <a:r>
              <a:rPr lang="et-E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647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Jälgimise kohustus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EUROOPA PARLAMENDI JA NÕUKOGU MÄÄRUS (EL) 2016/429</a:t>
            </a:r>
            <a:r>
              <a:rPr lang="et-EE" dirty="0"/>
              <a:t> (loomatervise määrus) </a:t>
            </a:r>
            <a:r>
              <a:rPr lang="et-EE" b="1" dirty="0"/>
              <a:t>art 24 </a:t>
            </a:r>
          </a:p>
          <a:p>
            <a:r>
              <a:rPr lang="et-EE" b="1" dirty="0"/>
              <a:t>Ettevõtja jälgimiskohustus</a:t>
            </a:r>
          </a:p>
          <a:p>
            <a:r>
              <a:rPr lang="et-EE" dirty="0"/>
              <a:t>Loetellu kantud ja esilekerkivate taudide esinemise avastamiseks peavad ettevõtjad:</a:t>
            </a:r>
          </a:p>
          <a:p>
            <a:r>
              <a:rPr lang="et-EE" dirty="0"/>
              <a:t> a) jälgima nende </a:t>
            </a:r>
            <a:r>
              <a:rPr lang="et-EE" b="1" u="sng" dirty="0"/>
              <a:t>vastutusel olevate loomade tervist ja käitumist</a:t>
            </a:r>
            <a:r>
              <a:rPr lang="et-EE" dirty="0"/>
              <a:t>; </a:t>
            </a:r>
          </a:p>
          <a:p>
            <a:r>
              <a:rPr lang="et-EE" dirty="0"/>
              <a:t>b) jälgima nende vastutusel olevate ettevõtete, loomade või loomse paljundusmaterjali </a:t>
            </a:r>
            <a:r>
              <a:rPr lang="et-EE" b="1" u="sng" dirty="0"/>
              <a:t>normaalsete toodangunäitajate muutusi</a:t>
            </a:r>
            <a:r>
              <a:rPr lang="et-EE" dirty="0"/>
              <a:t>, mille korral võib tekkida kahtlus, et põhjuseks on mõni loetellu kantud või esilekerkiv taud;</a:t>
            </a:r>
          </a:p>
          <a:p>
            <a:r>
              <a:rPr lang="et-EE" dirty="0"/>
              <a:t> c) pöörama tähelepanu </a:t>
            </a:r>
            <a:r>
              <a:rPr lang="et-EE" b="1" u="sng" dirty="0"/>
              <a:t>ebatavalisele suremusele ja muudele raske taudi ilmingutele</a:t>
            </a:r>
            <a:r>
              <a:rPr lang="et-EE" dirty="0"/>
              <a:t> nende vastutusel olevate loomade hulgas.</a:t>
            </a:r>
          </a:p>
        </p:txBody>
      </p:sp>
    </p:spTree>
    <p:extLst>
      <p:ext uri="{BB962C8B-B14F-4D97-AF65-F5344CB8AC3E}">
        <p14:creationId xmlns:p14="http://schemas.microsoft.com/office/powerpoint/2010/main" val="107160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Mesila registreerimis kohustus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b="1" dirty="0"/>
              <a:t>L</a:t>
            </a:r>
            <a:r>
              <a:rPr lang="fi-FI" b="1" dirty="0" err="1"/>
              <a:t>oomatervise</a:t>
            </a:r>
            <a:r>
              <a:rPr lang="fi-FI" b="1" dirty="0"/>
              <a:t> </a:t>
            </a:r>
            <a:r>
              <a:rPr lang="fi-FI" b="1" dirty="0" err="1"/>
              <a:t>määrus</a:t>
            </a:r>
            <a:r>
              <a:rPr lang="fi-FI" b="1" dirty="0"/>
              <a:t> </a:t>
            </a:r>
            <a:r>
              <a:rPr lang="fi-FI" b="1" dirty="0" err="1"/>
              <a:t>art</a:t>
            </a:r>
            <a:r>
              <a:rPr lang="fi-FI" b="1" dirty="0"/>
              <a:t> 84 </a:t>
            </a:r>
            <a:r>
              <a:rPr lang="fi-FI" b="1" dirty="0" err="1"/>
              <a:t>punkt</a:t>
            </a:r>
            <a:r>
              <a:rPr lang="fi-FI" b="1" dirty="0"/>
              <a:t> 1.</a:t>
            </a:r>
            <a:endParaRPr lang="et-EE" b="1" dirty="0"/>
          </a:p>
          <a:p>
            <a:r>
              <a:rPr lang="fi-FI" dirty="0"/>
              <a:t>1.Maismaaloomade </a:t>
            </a:r>
            <a:r>
              <a:rPr lang="fi-FI" b="1" u="sng" dirty="0" err="1"/>
              <a:t>pidamise</a:t>
            </a:r>
            <a:r>
              <a:rPr lang="fi-FI" b="1" u="sng" dirty="0"/>
              <a:t> </a:t>
            </a:r>
            <a:r>
              <a:rPr lang="fi-FI" dirty="0" err="1"/>
              <a:t>või</a:t>
            </a:r>
            <a:r>
              <a:rPr lang="fi-FI" dirty="0"/>
              <a:t> </a:t>
            </a:r>
            <a:r>
              <a:rPr lang="fi-FI" dirty="0" err="1"/>
              <a:t>loomse</a:t>
            </a:r>
            <a:r>
              <a:rPr lang="fi-FI" dirty="0"/>
              <a:t> </a:t>
            </a:r>
            <a:r>
              <a:rPr lang="fi-FI" dirty="0" err="1"/>
              <a:t>paljundusmaterjali</a:t>
            </a:r>
            <a:r>
              <a:rPr lang="fi-FI" dirty="0"/>
              <a:t> </a:t>
            </a:r>
            <a:r>
              <a:rPr lang="fi-FI" dirty="0" err="1"/>
              <a:t>kogumise</a:t>
            </a:r>
            <a:r>
              <a:rPr lang="fi-FI" dirty="0"/>
              <a:t>, </a:t>
            </a:r>
            <a:r>
              <a:rPr lang="fi-FI" dirty="0" err="1"/>
              <a:t>tootmise</a:t>
            </a:r>
            <a:r>
              <a:rPr lang="fi-FI" dirty="0"/>
              <a:t>, </a:t>
            </a:r>
            <a:r>
              <a:rPr lang="fi-FI" dirty="0" err="1"/>
              <a:t>töötlemise</a:t>
            </a:r>
            <a:r>
              <a:rPr lang="fi-FI" dirty="0"/>
              <a:t> </a:t>
            </a:r>
            <a:r>
              <a:rPr lang="fi-FI" dirty="0" err="1"/>
              <a:t>või</a:t>
            </a:r>
            <a:r>
              <a:rPr lang="fi-FI" dirty="0"/>
              <a:t> </a:t>
            </a:r>
            <a:r>
              <a:rPr lang="fi-FI" dirty="0" err="1"/>
              <a:t>säilitamise</a:t>
            </a:r>
            <a:r>
              <a:rPr lang="fi-FI" dirty="0"/>
              <a:t> </a:t>
            </a:r>
            <a:r>
              <a:rPr lang="fi-FI" dirty="0" err="1"/>
              <a:t>ettevõtteid</a:t>
            </a:r>
            <a:r>
              <a:rPr lang="fi-FI" dirty="0"/>
              <a:t> </a:t>
            </a:r>
            <a:r>
              <a:rPr lang="fi-FI" dirty="0" err="1"/>
              <a:t>käitavad</a:t>
            </a:r>
            <a:r>
              <a:rPr lang="fi-FI" dirty="0"/>
              <a:t> </a:t>
            </a:r>
            <a:r>
              <a:rPr lang="fi-FI" dirty="0" err="1"/>
              <a:t>ettevõtjad</a:t>
            </a:r>
            <a:r>
              <a:rPr lang="fi-FI" dirty="0"/>
              <a:t> </a:t>
            </a:r>
            <a:r>
              <a:rPr lang="fi-FI" b="1" dirty="0" err="1"/>
              <a:t>peavad</a:t>
            </a:r>
            <a:r>
              <a:rPr lang="fi-FI" b="1" dirty="0"/>
              <a:t> enne </a:t>
            </a:r>
            <a:r>
              <a:rPr lang="fi-FI" b="1" dirty="0" err="1"/>
              <a:t>sellise</a:t>
            </a:r>
            <a:r>
              <a:rPr lang="fi-FI" b="1" dirty="0"/>
              <a:t> </a:t>
            </a:r>
            <a:r>
              <a:rPr lang="fi-FI" b="1" dirty="0" err="1"/>
              <a:t>tegevuse</a:t>
            </a:r>
            <a:r>
              <a:rPr lang="fi-FI" b="1" dirty="0"/>
              <a:t> </a:t>
            </a:r>
            <a:r>
              <a:rPr lang="fi-FI" b="1" dirty="0" err="1"/>
              <a:t>alustamist</a:t>
            </a:r>
            <a:r>
              <a:rPr lang="fi-FI" b="1" dirty="0"/>
              <a:t> </a:t>
            </a:r>
            <a:r>
              <a:rPr lang="fi-FI" b="1" dirty="0" err="1"/>
              <a:t>selleks</a:t>
            </a:r>
            <a:r>
              <a:rPr lang="fi-FI" dirty="0"/>
              <a:t>, et </a:t>
            </a:r>
            <a:r>
              <a:rPr lang="fi-FI" dirty="0" err="1"/>
              <a:t>registreerida</a:t>
            </a:r>
            <a:r>
              <a:rPr lang="fi-FI" dirty="0"/>
              <a:t> oma </a:t>
            </a:r>
            <a:r>
              <a:rPr lang="fi-FI" dirty="0" err="1"/>
              <a:t>ettevõtted</a:t>
            </a:r>
            <a:r>
              <a:rPr lang="fi-FI" dirty="0"/>
              <a:t> </a:t>
            </a:r>
            <a:r>
              <a:rPr lang="fi-FI" dirty="0" err="1"/>
              <a:t>artikli</a:t>
            </a:r>
            <a:r>
              <a:rPr lang="fi-FI" dirty="0"/>
              <a:t> 93 </a:t>
            </a:r>
            <a:r>
              <a:rPr lang="fi-FI" dirty="0" err="1"/>
              <a:t>kohaselt</a:t>
            </a:r>
            <a:r>
              <a:rPr lang="et-EE" dirty="0"/>
              <a:t> (</a:t>
            </a:r>
            <a:r>
              <a:rPr lang="fi-FI" dirty="0" err="1"/>
              <a:t>Pädeva</a:t>
            </a:r>
            <a:r>
              <a:rPr lang="fi-FI" dirty="0"/>
              <a:t> </a:t>
            </a:r>
            <a:r>
              <a:rPr lang="fi-FI" dirty="0" err="1"/>
              <a:t>asutuse</a:t>
            </a:r>
            <a:r>
              <a:rPr lang="fi-FI" dirty="0"/>
              <a:t> </a:t>
            </a:r>
            <a:r>
              <a:rPr lang="fi-FI" dirty="0" err="1"/>
              <a:t>kohustus</a:t>
            </a:r>
            <a:r>
              <a:rPr lang="fi-FI" dirty="0"/>
              <a:t> </a:t>
            </a:r>
            <a:r>
              <a:rPr lang="fi-FI" dirty="0" err="1"/>
              <a:t>seoses</a:t>
            </a:r>
            <a:r>
              <a:rPr lang="fi-FI" dirty="0"/>
              <a:t> </a:t>
            </a:r>
            <a:r>
              <a:rPr lang="fi-FI" dirty="0" err="1"/>
              <a:t>registreerimisega</a:t>
            </a:r>
            <a:r>
              <a:rPr lang="et-EE" dirty="0"/>
              <a:t>)</a:t>
            </a:r>
            <a:r>
              <a:rPr lang="fi-FI" dirty="0"/>
              <a:t>, </a:t>
            </a:r>
            <a:r>
              <a:rPr lang="fi-FI" dirty="0" err="1"/>
              <a:t>tegema</a:t>
            </a:r>
            <a:r>
              <a:rPr lang="fi-FI" dirty="0"/>
              <a:t> </a:t>
            </a:r>
            <a:r>
              <a:rPr lang="fi-FI" dirty="0" err="1"/>
              <a:t>järgmist</a:t>
            </a:r>
            <a:r>
              <a:rPr lang="fi-FI" dirty="0"/>
              <a:t>: </a:t>
            </a:r>
            <a:endParaRPr lang="et-EE" dirty="0"/>
          </a:p>
          <a:p>
            <a:r>
              <a:rPr lang="fi-FI" dirty="0"/>
              <a:t>a) </a:t>
            </a:r>
            <a:r>
              <a:rPr lang="fi-FI" dirty="0" err="1"/>
              <a:t>teavitama</a:t>
            </a:r>
            <a:r>
              <a:rPr lang="fi-FI" dirty="0"/>
              <a:t> </a:t>
            </a:r>
            <a:r>
              <a:rPr lang="fi-FI" dirty="0" err="1"/>
              <a:t>pädevat</a:t>
            </a:r>
            <a:r>
              <a:rPr lang="fi-FI" dirty="0"/>
              <a:t> </a:t>
            </a:r>
            <a:r>
              <a:rPr lang="fi-FI" dirty="0" err="1"/>
              <a:t>asutust</a:t>
            </a:r>
            <a:r>
              <a:rPr lang="fi-FI" dirty="0"/>
              <a:t> </a:t>
            </a:r>
            <a:r>
              <a:rPr lang="fi-FI" b="1" u="sng" dirty="0" err="1"/>
              <a:t>igast</a:t>
            </a:r>
            <a:r>
              <a:rPr lang="fi-FI" b="1" u="sng" dirty="0"/>
              <a:t> </a:t>
            </a:r>
            <a:r>
              <a:rPr lang="fi-FI" b="1" u="sng" dirty="0" err="1"/>
              <a:t>sellisest</a:t>
            </a:r>
            <a:r>
              <a:rPr lang="fi-FI" b="1" u="sng" dirty="0"/>
              <a:t> </a:t>
            </a:r>
            <a:r>
              <a:rPr lang="fi-FI" b="1" u="sng" dirty="0" err="1"/>
              <a:t>tema</a:t>
            </a:r>
            <a:r>
              <a:rPr lang="fi-FI" b="1" u="sng" dirty="0"/>
              <a:t> </a:t>
            </a:r>
            <a:r>
              <a:rPr lang="fi-FI" b="1" u="sng" dirty="0" err="1"/>
              <a:t>vastutusel</a:t>
            </a:r>
            <a:r>
              <a:rPr lang="fi-FI" b="1" u="sng" dirty="0"/>
              <a:t> </a:t>
            </a:r>
            <a:r>
              <a:rPr lang="fi-FI" b="1" u="sng" dirty="0" err="1"/>
              <a:t>olevast</a:t>
            </a:r>
            <a:r>
              <a:rPr lang="fi-FI" b="1" u="sng" dirty="0"/>
              <a:t> </a:t>
            </a:r>
            <a:r>
              <a:rPr lang="fi-FI" b="1" u="sng" dirty="0" err="1"/>
              <a:t>ettevõttest</a:t>
            </a:r>
            <a:r>
              <a:rPr lang="fi-FI" dirty="0"/>
              <a:t>;</a:t>
            </a:r>
            <a:endParaRPr lang="et-EE" dirty="0"/>
          </a:p>
          <a:p>
            <a:r>
              <a:rPr lang="fi-FI" dirty="0"/>
              <a:t> b) </a:t>
            </a:r>
            <a:r>
              <a:rPr lang="fi-FI" dirty="0" err="1"/>
              <a:t>andma</a:t>
            </a:r>
            <a:r>
              <a:rPr lang="fi-FI" dirty="0"/>
              <a:t> </a:t>
            </a:r>
            <a:r>
              <a:rPr lang="fi-FI" dirty="0" err="1"/>
              <a:t>pädevale</a:t>
            </a:r>
            <a:r>
              <a:rPr lang="fi-FI" dirty="0"/>
              <a:t> asutusele </a:t>
            </a:r>
            <a:r>
              <a:rPr lang="fi-FI" dirty="0" err="1"/>
              <a:t>järgmist</a:t>
            </a:r>
            <a:r>
              <a:rPr lang="fi-FI" dirty="0"/>
              <a:t> </a:t>
            </a:r>
            <a:r>
              <a:rPr lang="fi-FI" dirty="0" err="1"/>
              <a:t>teavet</a:t>
            </a:r>
            <a:r>
              <a:rPr lang="fi-FI" dirty="0"/>
              <a:t>: </a:t>
            </a:r>
            <a:endParaRPr lang="et-EE" dirty="0"/>
          </a:p>
          <a:p>
            <a:r>
              <a:rPr lang="fi-FI" dirty="0"/>
              <a:t>i) </a:t>
            </a:r>
            <a:r>
              <a:rPr lang="fi-FI" dirty="0" err="1"/>
              <a:t>asjaomase</a:t>
            </a:r>
            <a:r>
              <a:rPr lang="fi-FI" dirty="0"/>
              <a:t> </a:t>
            </a:r>
            <a:r>
              <a:rPr lang="fi-FI" dirty="0" err="1"/>
              <a:t>ettevõtja</a:t>
            </a:r>
            <a:r>
              <a:rPr lang="fi-FI" dirty="0"/>
              <a:t> </a:t>
            </a:r>
            <a:r>
              <a:rPr lang="fi-FI" b="1" dirty="0"/>
              <a:t>nimi ja </a:t>
            </a:r>
            <a:r>
              <a:rPr lang="fi-FI" b="1" dirty="0" err="1"/>
              <a:t>aadress</a:t>
            </a:r>
            <a:r>
              <a:rPr lang="fi-FI" dirty="0"/>
              <a:t>;</a:t>
            </a:r>
            <a:endParaRPr lang="et-EE" dirty="0"/>
          </a:p>
          <a:p>
            <a:r>
              <a:rPr lang="fi-FI" dirty="0"/>
              <a:t> ii) </a:t>
            </a:r>
            <a:r>
              <a:rPr lang="fi-FI" dirty="0" err="1"/>
              <a:t>ettevõtja</a:t>
            </a:r>
            <a:r>
              <a:rPr lang="fi-FI" dirty="0"/>
              <a:t> </a:t>
            </a:r>
            <a:r>
              <a:rPr lang="fi-FI" b="1" dirty="0" err="1"/>
              <a:t>asukoht</a:t>
            </a:r>
            <a:r>
              <a:rPr lang="fi-FI" b="1" dirty="0"/>
              <a:t> ja </a:t>
            </a:r>
            <a:r>
              <a:rPr lang="fi-FI" b="1" dirty="0" err="1"/>
              <a:t>ta</a:t>
            </a:r>
            <a:r>
              <a:rPr lang="fi-FI" b="1" dirty="0"/>
              <a:t> </a:t>
            </a:r>
            <a:r>
              <a:rPr lang="fi-FI" b="1" dirty="0" err="1"/>
              <a:t>rajatiste</a:t>
            </a:r>
            <a:r>
              <a:rPr lang="fi-FI" b="1" dirty="0"/>
              <a:t> </a:t>
            </a:r>
            <a:r>
              <a:rPr lang="fi-FI" b="1" dirty="0" err="1"/>
              <a:t>kirjeldus</a:t>
            </a:r>
            <a:r>
              <a:rPr lang="fi-FI" dirty="0"/>
              <a:t>; </a:t>
            </a:r>
            <a:endParaRPr lang="et-EE" dirty="0"/>
          </a:p>
          <a:p>
            <a:r>
              <a:rPr lang="fi-FI" dirty="0"/>
              <a:t>iii) </a:t>
            </a:r>
            <a:r>
              <a:rPr lang="fi-FI" dirty="0" err="1"/>
              <a:t>nende</a:t>
            </a:r>
            <a:r>
              <a:rPr lang="fi-FI" dirty="0"/>
              <a:t> </a:t>
            </a:r>
            <a:r>
              <a:rPr lang="fi-FI" dirty="0" err="1"/>
              <a:t>maismaaloomade</a:t>
            </a:r>
            <a:r>
              <a:rPr lang="fi-FI" dirty="0"/>
              <a:t>, </a:t>
            </a:r>
            <a:r>
              <a:rPr lang="fi-FI" dirty="0" err="1"/>
              <a:t>keda</a:t>
            </a:r>
            <a:r>
              <a:rPr lang="fi-FI" dirty="0"/>
              <a:t> on </a:t>
            </a:r>
            <a:r>
              <a:rPr lang="fi-FI" dirty="0" err="1"/>
              <a:t>kavas</a:t>
            </a:r>
            <a:r>
              <a:rPr lang="fi-FI" dirty="0"/>
              <a:t> </a:t>
            </a:r>
            <a:r>
              <a:rPr lang="fi-FI" dirty="0" err="1"/>
              <a:t>ettevõttes</a:t>
            </a:r>
            <a:r>
              <a:rPr lang="fi-FI" dirty="0"/>
              <a:t> </a:t>
            </a:r>
            <a:r>
              <a:rPr lang="fi-FI" dirty="0" err="1"/>
              <a:t>pidada</a:t>
            </a:r>
            <a:r>
              <a:rPr lang="fi-FI" dirty="0"/>
              <a:t>, </a:t>
            </a:r>
            <a:r>
              <a:rPr lang="fi-FI" dirty="0" err="1"/>
              <a:t>või</a:t>
            </a:r>
            <a:r>
              <a:rPr lang="fi-FI" dirty="0"/>
              <a:t> </a:t>
            </a:r>
            <a:r>
              <a:rPr lang="fi-FI" dirty="0" err="1"/>
              <a:t>seal</a:t>
            </a:r>
            <a:r>
              <a:rPr lang="fi-FI" dirty="0"/>
              <a:t> oleva </a:t>
            </a:r>
            <a:r>
              <a:rPr lang="fi-FI" dirty="0" err="1"/>
              <a:t>loomse</a:t>
            </a:r>
            <a:r>
              <a:rPr lang="fi-FI" dirty="0"/>
              <a:t> </a:t>
            </a:r>
            <a:r>
              <a:rPr lang="fi-FI" dirty="0" err="1"/>
              <a:t>paljundusmaterjali</a:t>
            </a:r>
            <a:r>
              <a:rPr lang="fi-FI" dirty="0"/>
              <a:t> </a:t>
            </a:r>
            <a:r>
              <a:rPr lang="fi-FI" b="1" u="sng" dirty="0" err="1"/>
              <a:t>kategooriad</a:t>
            </a:r>
            <a:r>
              <a:rPr lang="fi-FI" b="1" u="sng" dirty="0"/>
              <a:t>, </a:t>
            </a:r>
            <a:r>
              <a:rPr lang="fi-FI" b="1" u="sng" dirty="0" err="1"/>
              <a:t>liigid</a:t>
            </a:r>
            <a:r>
              <a:rPr lang="fi-FI" b="1" u="sng" dirty="0"/>
              <a:t> ja </a:t>
            </a:r>
            <a:r>
              <a:rPr lang="fi-FI" b="1" u="sng" dirty="0" err="1"/>
              <a:t>arv</a:t>
            </a:r>
            <a:r>
              <a:rPr lang="fi-FI" b="1" u="sng" dirty="0"/>
              <a:t> </a:t>
            </a:r>
            <a:r>
              <a:rPr lang="fi-FI" b="1" u="sng" dirty="0" err="1"/>
              <a:t>või</a:t>
            </a:r>
            <a:r>
              <a:rPr lang="fi-FI" b="1" u="sng" dirty="0"/>
              <a:t> </a:t>
            </a:r>
            <a:r>
              <a:rPr lang="fi-FI" b="1" u="sng" dirty="0" err="1"/>
              <a:t>hulk</a:t>
            </a:r>
            <a:r>
              <a:rPr lang="fi-FI" b="1" u="sng" dirty="0"/>
              <a:t> </a:t>
            </a:r>
            <a:r>
              <a:rPr lang="fi-FI" b="1" u="sng" dirty="0" err="1"/>
              <a:t>ning</a:t>
            </a:r>
            <a:r>
              <a:rPr lang="fi-FI" b="1" u="sng" dirty="0"/>
              <a:t> </a:t>
            </a:r>
            <a:r>
              <a:rPr lang="fi-FI" b="1" u="sng" dirty="0" err="1"/>
              <a:t>ettevõtte</a:t>
            </a:r>
            <a:r>
              <a:rPr lang="fi-FI" b="1" u="sng" dirty="0"/>
              <a:t> </a:t>
            </a:r>
            <a:r>
              <a:rPr lang="fi-FI" b="1" u="sng" dirty="0" err="1"/>
              <a:t>tootmisvõimsus</a:t>
            </a:r>
            <a:r>
              <a:rPr lang="fi-FI" dirty="0"/>
              <a:t>;</a:t>
            </a:r>
            <a:endParaRPr lang="et-EE" dirty="0"/>
          </a:p>
          <a:p>
            <a:r>
              <a:rPr lang="fi-FI" dirty="0"/>
              <a:t> iv) </a:t>
            </a:r>
            <a:r>
              <a:rPr lang="fi-FI" dirty="0" err="1"/>
              <a:t>ettevõtte</a:t>
            </a:r>
            <a:r>
              <a:rPr lang="fi-FI" dirty="0"/>
              <a:t> </a:t>
            </a:r>
            <a:r>
              <a:rPr lang="fi-FI" dirty="0" err="1"/>
              <a:t>tüüp</a:t>
            </a:r>
            <a:r>
              <a:rPr lang="fi-FI" dirty="0"/>
              <a:t> </a:t>
            </a:r>
            <a:endParaRPr lang="et-EE" dirty="0"/>
          </a:p>
          <a:p>
            <a:r>
              <a:rPr lang="fi-FI" dirty="0"/>
              <a:t> v) </a:t>
            </a:r>
            <a:r>
              <a:rPr lang="fi-FI" dirty="0" err="1"/>
              <a:t>muud</a:t>
            </a:r>
            <a:r>
              <a:rPr lang="fi-FI" dirty="0"/>
              <a:t> </a:t>
            </a:r>
            <a:r>
              <a:rPr lang="fi-FI" dirty="0" err="1"/>
              <a:t>ettevõttega</a:t>
            </a:r>
            <a:r>
              <a:rPr lang="fi-FI" dirty="0"/>
              <a:t> </a:t>
            </a:r>
            <a:r>
              <a:rPr lang="fi-FI" dirty="0" err="1"/>
              <a:t>seotud</a:t>
            </a:r>
            <a:r>
              <a:rPr lang="fi-FI" dirty="0"/>
              <a:t> </a:t>
            </a:r>
            <a:r>
              <a:rPr lang="fi-FI" dirty="0" err="1"/>
              <a:t>aspektid</a:t>
            </a:r>
            <a:r>
              <a:rPr lang="fi-FI" dirty="0"/>
              <a:t>, </a:t>
            </a:r>
            <a:r>
              <a:rPr lang="fi-FI" dirty="0" err="1"/>
              <a:t>mis</a:t>
            </a:r>
            <a:r>
              <a:rPr lang="fi-FI" dirty="0"/>
              <a:t> on </a:t>
            </a:r>
            <a:r>
              <a:rPr lang="fi-FI" dirty="0" err="1"/>
              <a:t>asjakohased</a:t>
            </a:r>
            <a:r>
              <a:rPr lang="fi-FI" dirty="0"/>
              <a:t> </a:t>
            </a:r>
            <a:r>
              <a:rPr lang="fi-FI" dirty="0" err="1"/>
              <a:t>ettevõttest</a:t>
            </a:r>
            <a:r>
              <a:rPr lang="fi-FI" dirty="0"/>
              <a:t> </a:t>
            </a:r>
            <a:r>
              <a:rPr lang="fi-FI" dirty="0" err="1"/>
              <a:t>tuleneva</a:t>
            </a:r>
            <a:r>
              <a:rPr lang="fi-FI" dirty="0"/>
              <a:t> riski </a:t>
            </a:r>
            <a:r>
              <a:rPr lang="fi-FI" dirty="0" err="1"/>
              <a:t>kindlaksmääramisel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776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Muutustest teavitamise kohustus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/>
              <a:t>Loomatervise määrus art 84 punkt 2.</a:t>
            </a:r>
          </a:p>
          <a:p>
            <a:r>
              <a:rPr lang="et-EE" dirty="0"/>
              <a:t>Artiklis 84 lõikes 1 osutatud ettevõtteid käitavad </a:t>
            </a:r>
            <a:r>
              <a:rPr lang="et-EE" b="1" dirty="0"/>
              <a:t>ettevõtjad teavitavad pädevat asutust</a:t>
            </a:r>
            <a:r>
              <a:rPr lang="et-EE" dirty="0"/>
              <a:t>:</a:t>
            </a:r>
          </a:p>
          <a:p>
            <a:r>
              <a:rPr lang="et-EE" dirty="0"/>
              <a:t> a) lõike 1 punktis b osutatud </a:t>
            </a:r>
            <a:r>
              <a:rPr lang="et-EE" b="1" dirty="0"/>
              <a:t>asjaoludega </a:t>
            </a:r>
            <a:r>
              <a:rPr lang="et-EE" b="1" u="sng" dirty="0"/>
              <a:t>seotud muutustest asjaomases ettevõttes</a:t>
            </a:r>
            <a:r>
              <a:rPr lang="et-EE" dirty="0"/>
              <a:t>;</a:t>
            </a:r>
          </a:p>
          <a:p>
            <a:r>
              <a:rPr lang="et-EE" dirty="0"/>
              <a:t> b) </a:t>
            </a:r>
            <a:r>
              <a:rPr lang="et-EE" b="1" u="sng" dirty="0"/>
              <a:t>tegevuse lõpetamisest </a:t>
            </a:r>
            <a:r>
              <a:rPr lang="et-EE" dirty="0"/>
              <a:t>ettevõtja poolt või </a:t>
            </a:r>
            <a:r>
              <a:rPr lang="et-EE" b="1" u="sng" dirty="0"/>
              <a:t>asjaomase ettevõtte tegevuse lõpetamisest</a:t>
            </a:r>
            <a:r>
              <a:rPr lang="et-EE" dirty="0"/>
              <a:t>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30057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Arvestuse pidamise kohustus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b="1" dirty="0"/>
              <a:t>Loomatervise määrus art </a:t>
            </a:r>
            <a:r>
              <a:rPr lang="et-EE" b="1" dirty="0" err="1"/>
              <a:t>art</a:t>
            </a:r>
            <a:r>
              <a:rPr lang="et-EE" b="1" dirty="0"/>
              <a:t> 102 punkt 1.</a:t>
            </a:r>
          </a:p>
          <a:p>
            <a:r>
              <a:rPr lang="et-EE" dirty="0"/>
              <a:t>a) nende ettevõtte peetavate </a:t>
            </a:r>
            <a:r>
              <a:rPr lang="et-EE" b="1" dirty="0"/>
              <a:t>maismaaloomade liigid, kategooriad, arv</a:t>
            </a:r>
            <a:r>
              <a:rPr lang="et-EE" dirty="0"/>
              <a:t> ja </a:t>
            </a:r>
            <a:r>
              <a:rPr lang="et-EE" dirty="0" err="1"/>
              <a:t>kohaldatavuse</a:t>
            </a:r>
            <a:r>
              <a:rPr lang="et-EE" dirty="0"/>
              <a:t> korral identifitseerimistunnused; </a:t>
            </a:r>
          </a:p>
          <a:p>
            <a:r>
              <a:rPr lang="et-EE" dirty="0"/>
              <a:t>b) peetavate maismaaloomade </a:t>
            </a:r>
            <a:r>
              <a:rPr lang="et-EE" b="1" dirty="0"/>
              <a:t>liikumine nende ettevõttesse ja sealt välja</a:t>
            </a:r>
            <a:r>
              <a:rPr lang="et-EE" dirty="0"/>
              <a:t>, märkides vajaduse korral: i) nende </a:t>
            </a:r>
            <a:r>
              <a:rPr lang="et-EE" b="1" u="sng" dirty="0"/>
              <a:t>päritolu- ja sihtkoha</a:t>
            </a:r>
            <a:r>
              <a:rPr lang="et-EE" dirty="0"/>
              <a:t>; ii) sellise </a:t>
            </a:r>
            <a:r>
              <a:rPr lang="et-EE" b="1" u="sng" dirty="0"/>
              <a:t>liikumise kuupäeva</a:t>
            </a:r>
            <a:r>
              <a:rPr lang="et-EE" dirty="0"/>
              <a:t>;</a:t>
            </a:r>
          </a:p>
          <a:p>
            <a:r>
              <a:rPr lang="et-EE" dirty="0"/>
              <a:t> c) </a:t>
            </a:r>
            <a:r>
              <a:rPr lang="et-EE" b="1" dirty="0"/>
              <a:t>dokumendid</a:t>
            </a:r>
            <a:r>
              <a:rPr lang="et-EE" dirty="0"/>
              <a:t> ettevõttesse saabuvate või sealt lahkuvate peetavate maismaaloomadega kaasas olema; </a:t>
            </a:r>
          </a:p>
          <a:p>
            <a:r>
              <a:rPr lang="et-EE" dirty="0"/>
              <a:t>d) peetavate maismaaloomade </a:t>
            </a:r>
            <a:r>
              <a:rPr lang="et-EE" b="1" u="sng" dirty="0"/>
              <a:t>suremus nende ettevõttes</a:t>
            </a:r>
            <a:r>
              <a:rPr lang="et-EE" dirty="0"/>
              <a:t>;</a:t>
            </a:r>
          </a:p>
          <a:p>
            <a:r>
              <a:rPr lang="et-EE" dirty="0"/>
              <a:t>e) </a:t>
            </a:r>
            <a:r>
              <a:rPr lang="et-EE" b="1" u="sng" dirty="0" err="1"/>
              <a:t>bioturvameetmed</a:t>
            </a:r>
            <a:r>
              <a:rPr lang="et-EE" b="1" u="sng" dirty="0"/>
              <a:t>, jälgimine, ravi, testide tulemused </a:t>
            </a:r>
            <a:r>
              <a:rPr lang="et-EE" dirty="0"/>
              <a:t>ja muu asjakohane teave</a:t>
            </a:r>
          </a:p>
          <a:p>
            <a:r>
              <a:rPr lang="et-EE" dirty="0"/>
              <a:t>f) artikli 25 lõike 1 kohaselt nõutavate </a:t>
            </a:r>
            <a:r>
              <a:rPr lang="et-EE" b="1" u="sng" dirty="0"/>
              <a:t>loomatervise ülevaatuste tulemused</a:t>
            </a:r>
            <a:r>
              <a:rPr lang="et-EE" dirty="0"/>
              <a:t>.</a:t>
            </a:r>
          </a:p>
          <a:p>
            <a:r>
              <a:rPr lang="fi-FI" dirty="0" err="1"/>
              <a:t>Arvestust</a:t>
            </a:r>
            <a:r>
              <a:rPr lang="fi-FI" dirty="0"/>
              <a:t> </a:t>
            </a:r>
            <a:r>
              <a:rPr lang="fi-FI" dirty="0" err="1"/>
              <a:t>tuleb</a:t>
            </a:r>
            <a:r>
              <a:rPr lang="fi-FI" dirty="0"/>
              <a:t> </a:t>
            </a:r>
            <a:r>
              <a:rPr lang="fi-FI" dirty="0" err="1"/>
              <a:t>pidada</a:t>
            </a:r>
            <a:r>
              <a:rPr lang="fi-FI" dirty="0"/>
              <a:t> ja </a:t>
            </a:r>
            <a:r>
              <a:rPr lang="fi-FI" dirty="0" err="1"/>
              <a:t>säilitada</a:t>
            </a:r>
            <a:r>
              <a:rPr lang="fi-FI" dirty="0"/>
              <a:t> </a:t>
            </a:r>
            <a:r>
              <a:rPr lang="fi-FI" b="1" u="sng" dirty="0" err="1"/>
              <a:t>paberil</a:t>
            </a:r>
            <a:r>
              <a:rPr lang="fi-FI" b="1" u="sng" dirty="0"/>
              <a:t> </a:t>
            </a:r>
            <a:r>
              <a:rPr lang="fi-FI" b="1" u="sng" dirty="0" err="1"/>
              <a:t>või</a:t>
            </a:r>
            <a:r>
              <a:rPr lang="fi-FI" b="1" u="sng" dirty="0"/>
              <a:t> </a:t>
            </a:r>
            <a:r>
              <a:rPr lang="fi-FI" b="1" u="sng" dirty="0" err="1"/>
              <a:t>elektrooniliselt</a:t>
            </a:r>
            <a:r>
              <a:rPr lang="fi-FI" dirty="0"/>
              <a:t>.</a:t>
            </a:r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6329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Milline on teavitamise ajavahemik, sagedus?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480" y="1960034"/>
            <a:ext cx="10058400" cy="4023360"/>
          </a:xfrm>
        </p:spPr>
        <p:txBody>
          <a:bodyPr/>
          <a:lstStyle/>
          <a:p>
            <a:r>
              <a:rPr lang="et-EE" dirty="0"/>
              <a:t>EL loomatervise määruses on kehtestatud nõue, et peetavate maismaaloomade </a:t>
            </a:r>
            <a:r>
              <a:rPr lang="et-EE" b="1" dirty="0"/>
              <a:t>arvu kohta teavitus peab olema </a:t>
            </a:r>
            <a:r>
              <a:rPr lang="et-EE" b="1" u="sng" dirty="0">
                <a:solidFill>
                  <a:srgbClr val="FF0000"/>
                </a:solidFill>
              </a:rPr>
              <a:t>ajakohane. </a:t>
            </a:r>
          </a:p>
          <a:p>
            <a:pPr marL="0" indent="0">
              <a:buNone/>
            </a:pPr>
            <a:r>
              <a:rPr lang="et-EE" dirty="0">
                <a:solidFill>
                  <a:schemeClr val="tx1"/>
                </a:solidFill>
              </a:rPr>
              <a:t>Millised on teavitused ja sagedus teistes Euroopa liikmesriikides?</a:t>
            </a:r>
          </a:p>
          <a:p>
            <a:pPr marL="0" indent="0">
              <a:buNone/>
            </a:pPr>
            <a:r>
              <a:rPr lang="et-EE" b="1" dirty="0">
                <a:solidFill>
                  <a:schemeClr val="tx1"/>
                </a:solidFill>
              </a:rPr>
              <a:t>Millised on mesinike kohustused </a:t>
            </a:r>
            <a:r>
              <a:rPr lang="et-EE" dirty="0">
                <a:solidFill>
                  <a:schemeClr val="tx1"/>
                </a:solidFill>
              </a:rPr>
              <a:t>seoses EL </a:t>
            </a:r>
            <a:r>
              <a:rPr lang="et-EE" dirty="0" err="1">
                <a:solidFill>
                  <a:schemeClr val="tx1"/>
                </a:solidFill>
              </a:rPr>
              <a:t>reg</a:t>
            </a:r>
            <a:r>
              <a:rPr lang="et-EE" dirty="0">
                <a:solidFill>
                  <a:schemeClr val="tx1"/>
                </a:solidFill>
              </a:rPr>
              <a:t>. 2016/429 (AHL) artikkel 84 asutuste </a:t>
            </a:r>
            <a:r>
              <a:rPr lang="et-EE" b="1" u="sng" dirty="0">
                <a:solidFill>
                  <a:schemeClr val="tx1"/>
                </a:solidFill>
              </a:rPr>
              <a:t>registreerimise ja teabe edastamise kohta </a:t>
            </a:r>
            <a:r>
              <a:rPr lang="et-EE" dirty="0">
                <a:solidFill>
                  <a:schemeClr val="tx1"/>
                </a:solidFill>
              </a:rPr>
              <a:t>teie riigi pädevale asutusele?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Kas </a:t>
            </a:r>
            <a:r>
              <a:rPr lang="fi-FI" dirty="0" err="1">
                <a:solidFill>
                  <a:schemeClr val="tx1"/>
                </a:solidFill>
              </a:rPr>
              <a:t>mesinik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peab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teatama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b="1" u="sng" dirty="0" err="1">
                <a:solidFill>
                  <a:schemeClr val="tx1"/>
                </a:solidFill>
              </a:rPr>
              <a:t>mesilasperede</a:t>
            </a:r>
            <a:r>
              <a:rPr lang="fi-FI" b="1" u="sng" dirty="0">
                <a:solidFill>
                  <a:schemeClr val="tx1"/>
                </a:solidFill>
              </a:rPr>
              <a:t> </a:t>
            </a:r>
            <a:r>
              <a:rPr lang="fi-FI" b="1" u="sng" dirty="0" err="1">
                <a:solidFill>
                  <a:schemeClr val="tx1"/>
                </a:solidFill>
              </a:rPr>
              <a:t>arvu</a:t>
            </a:r>
            <a:r>
              <a:rPr lang="fi-FI" b="1" u="sng" dirty="0">
                <a:solidFill>
                  <a:schemeClr val="tx1"/>
                </a:solidFill>
              </a:rPr>
              <a:t> </a:t>
            </a:r>
            <a:r>
              <a:rPr lang="fi-FI" b="1" u="sng" dirty="0" err="1">
                <a:solidFill>
                  <a:schemeClr val="tx1"/>
                </a:solidFill>
              </a:rPr>
              <a:t>muutustest</a:t>
            </a:r>
            <a:r>
              <a:rPr lang="fi-FI" b="1" u="sng" dirty="0">
                <a:solidFill>
                  <a:schemeClr val="tx1"/>
                </a:solidFill>
              </a:rPr>
              <a:t> ja </a:t>
            </a:r>
            <a:r>
              <a:rPr lang="fi-FI" b="1" u="sng" dirty="0" err="1">
                <a:solidFill>
                  <a:schemeClr val="tx1"/>
                </a:solidFill>
              </a:rPr>
              <a:t>kui</a:t>
            </a:r>
            <a:r>
              <a:rPr lang="fi-FI" b="1" u="sng" dirty="0">
                <a:solidFill>
                  <a:schemeClr val="tx1"/>
                </a:solidFill>
              </a:rPr>
              <a:t> </a:t>
            </a:r>
            <a:r>
              <a:rPr lang="fi-FI" b="1" u="sng" dirty="0" err="1">
                <a:solidFill>
                  <a:schemeClr val="tx1"/>
                </a:solidFill>
              </a:rPr>
              <a:t>jah</a:t>
            </a:r>
            <a:r>
              <a:rPr lang="fi-FI" b="1" u="sng" dirty="0">
                <a:solidFill>
                  <a:schemeClr val="tx1"/>
                </a:solidFill>
              </a:rPr>
              <a:t>, siis </a:t>
            </a:r>
            <a:r>
              <a:rPr lang="fi-FI" b="1" u="sng" dirty="0" err="1">
                <a:solidFill>
                  <a:schemeClr val="tx1"/>
                </a:solidFill>
              </a:rPr>
              <a:t>millal</a:t>
            </a:r>
            <a:r>
              <a:rPr lang="fi-FI" b="1" u="sng" dirty="0">
                <a:solidFill>
                  <a:schemeClr val="tx1"/>
                </a:solidFill>
              </a:rPr>
              <a:t>; </a:t>
            </a:r>
            <a:r>
              <a:rPr lang="fi-FI" b="1" u="sng" dirty="0" err="1">
                <a:solidFill>
                  <a:schemeClr val="tx1"/>
                </a:solidFill>
              </a:rPr>
              <a:t>kui</a:t>
            </a:r>
            <a:r>
              <a:rPr lang="fi-FI" b="1" u="sng" dirty="0">
                <a:solidFill>
                  <a:schemeClr val="tx1"/>
                </a:solidFill>
              </a:rPr>
              <a:t> </a:t>
            </a:r>
            <a:r>
              <a:rPr lang="fi-FI" b="1" u="sng" dirty="0" err="1">
                <a:solidFill>
                  <a:schemeClr val="tx1"/>
                </a:solidFill>
              </a:rPr>
              <a:t>tihti</a:t>
            </a:r>
            <a:r>
              <a:rPr lang="fi-FI" dirty="0">
                <a:solidFill>
                  <a:schemeClr val="tx1"/>
                </a:solidFill>
              </a:rPr>
              <a:t>?</a:t>
            </a:r>
            <a:endParaRPr lang="et-E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t-EE" dirty="0">
                <a:solidFill>
                  <a:schemeClr val="tx1"/>
                </a:solidFill>
              </a:rPr>
              <a:t>Kas </a:t>
            </a:r>
            <a:r>
              <a:rPr lang="et-EE" b="1" u="sng" dirty="0">
                <a:solidFill>
                  <a:schemeClr val="tx1"/>
                </a:solidFill>
              </a:rPr>
              <a:t>mesilaspere on defineeritud </a:t>
            </a:r>
            <a:r>
              <a:rPr lang="et-EE" dirty="0">
                <a:solidFill>
                  <a:schemeClr val="tx1"/>
                </a:solidFill>
              </a:rPr>
              <a:t>ja kui jah, siis mis läheb nõutavate andmete esitamise ja registreerimise kontekstis arvesse mesilasperena?</a:t>
            </a:r>
          </a:p>
          <a:p>
            <a:pPr marL="0" indent="0">
              <a:buNone/>
            </a:pPr>
            <a:endParaRPr lang="et-EE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8200" y="286603"/>
            <a:ext cx="1760414" cy="137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81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Itaalia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Mesinik teavitab enne tegevuse alustamist määruse artiklis 84 sätestatud registreeringuga. Teate saamisel kohalik veterinaarteenistus registreerib ettevõtte ja selle tegevuse riikliku andmebaasi (viidatud AHL artiklis 108).</a:t>
            </a:r>
          </a:p>
          <a:p>
            <a:r>
              <a:rPr lang="et-EE" dirty="0"/>
              <a:t>Mesinik peab lisaks üldistele kontaktandmetele registreerima mesilaspere ja sülemite arvu. Iga mesila identifitseeritakse mesindustegevuse kordumatu registreerimisnumbriga vastavalt määruse (EL) 2021/520 I lisale ja progresseeruva numbri järgi.</a:t>
            </a:r>
          </a:p>
          <a:p>
            <a:r>
              <a:rPr lang="et-EE" dirty="0"/>
              <a:t>Enne mesilaste liikumist peab ettevõtja </a:t>
            </a:r>
            <a:r>
              <a:rPr lang="et-EE" dirty="0" err="1"/>
              <a:t>jälgitavuse</a:t>
            </a:r>
            <a:r>
              <a:rPr lang="et-EE" dirty="0"/>
              <a:t> tagamiseks täitma saatedokumendi riiklikus andmebaasis. Käitaja peab edastama kõik muudatused, nagu omanikuvahetus, äritegevuse lõpetamine, olulised muutused registreeritud ja kinnitatud varades, vargused jne ...</a:t>
            </a:r>
          </a:p>
          <a:p>
            <a:r>
              <a:rPr lang="et-EE" b="1" dirty="0"/>
              <a:t>Jah.</a:t>
            </a:r>
            <a:r>
              <a:rPr lang="et-EE" dirty="0"/>
              <a:t> Mesinik peab iga aasta </a:t>
            </a:r>
            <a:r>
              <a:rPr lang="et-EE" b="1" dirty="0"/>
              <a:t>1. novembrist 31. detsembrini</a:t>
            </a:r>
            <a:r>
              <a:rPr lang="et-EE" dirty="0"/>
              <a:t> registreerima riiklikus andmebaasis iga-aastase loenduse, s.o. kõigi o</a:t>
            </a:r>
            <a:r>
              <a:rPr lang="et-EE" i="1" dirty="0"/>
              <a:t>m</a:t>
            </a:r>
            <a:r>
              <a:rPr lang="et-EE" dirty="0"/>
              <a:t>anduses olevate mesilate, tarude ja </a:t>
            </a:r>
            <a:r>
              <a:rPr lang="et-EE" dirty="0" err="1"/>
              <a:t>sülemide</a:t>
            </a:r>
            <a:r>
              <a:rPr lang="et-EE" dirty="0"/>
              <a:t> suurus ja asukoht (aadress ja geograafilised koordinaadid).</a:t>
            </a:r>
          </a:p>
          <a:p>
            <a:r>
              <a:rPr lang="et-EE" dirty="0"/>
              <a:t>Mesilaspere: mesilaspere mesilasemaga. Mesilaste koloonia koosneb ühest mesilasemast, paljudest töömesilastest (steriilsed emased), vähesest arvust leskedest (isased) ja haudmest (vastsed). Taru koosneb ühest mesilasperest või perekonnast.</a:t>
            </a:r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539" y="218515"/>
            <a:ext cx="2224709" cy="148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24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706" y="319196"/>
            <a:ext cx="10058400" cy="1450757"/>
          </a:xfrm>
        </p:spPr>
        <p:txBody>
          <a:bodyPr/>
          <a:lstStyle/>
          <a:p>
            <a:r>
              <a:rPr lang="et-EE" dirty="0"/>
              <a:t>Soome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u="sng" dirty="0"/>
              <a:t>Kõik mesilasi pidavad ettevõtjad peavad registreerima</a:t>
            </a:r>
            <a:r>
              <a:rPr lang="et-EE" dirty="0"/>
              <a:t> oma ettevõtted enne loomade/mesilaste pidamise algust meie </a:t>
            </a:r>
            <a:r>
              <a:rPr lang="et-EE" b="1" u="sng" dirty="0">
                <a:solidFill>
                  <a:schemeClr val="accent2"/>
                </a:solidFill>
              </a:rPr>
              <a:t>riiklikus registris/ettevõtete andmebaasis. </a:t>
            </a:r>
            <a:r>
              <a:rPr lang="et-EE" dirty="0"/>
              <a:t>Registreerida saab kas elektrooniliselt otse andmebaasis või esitades vormi vallale.</a:t>
            </a:r>
          </a:p>
          <a:p>
            <a:r>
              <a:rPr lang="et-EE" dirty="0"/>
              <a:t>Kõikidest artikli 84 nõuete muudatustest </a:t>
            </a:r>
            <a:r>
              <a:rPr lang="et-EE" b="1" u="sng" dirty="0"/>
              <a:t>tuleb teatada 30 päeva jooksul.</a:t>
            </a:r>
          </a:p>
          <a:p>
            <a:r>
              <a:rPr lang="et-EE" b="1" u="sng" dirty="0"/>
              <a:t>Mesilaspere ei ole defineeritud.</a:t>
            </a:r>
          </a:p>
        </p:txBody>
      </p:sp>
      <p:sp>
        <p:nvSpPr>
          <p:cNvPr id="4" name="AutoShape 2" descr="LIPP- SOOME, 30 x 45 cm"/>
          <p:cNvSpPr>
            <a:spLocks noChangeAspect="1" noChangeArrowheads="1"/>
          </p:cNvSpPr>
          <p:nvPr/>
        </p:nvSpPr>
        <p:spPr bwMode="auto">
          <a:xfrm>
            <a:off x="155575" y="-822325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sp>
        <p:nvSpPr>
          <p:cNvPr id="5" name="AutoShape 4" descr="LIPP- SOOME, 30 x 45 cm"/>
          <p:cNvSpPr>
            <a:spLocks noChangeAspect="1" noChangeArrowheads="1"/>
          </p:cNvSpPr>
          <p:nvPr/>
        </p:nvSpPr>
        <p:spPr bwMode="auto">
          <a:xfrm>
            <a:off x="307975" y="-669925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669" y="69573"/>
            <a:ext cx="2762445" cy="170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437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528</TotalTime>
  <Words>1274</Words>
  <Application>Microsoft Office PowerPoint</Application>
  <PresentationFormat>Widescreen</PresentationFormat>
  <Paragraphs>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Times New Roman</vt:lpstr>
      <vt:lpstr>Retrospect</vt:lpstr>
      <vt:lpstr>Mesilasperede teatamise kohustus  </vt:lpstr>
      <vt:lpstr>Maaeluministri 25.11.2021.a määrus nr 74</vt:lpstr>
      <vt:lpstr>Jälgimise kohustus </vt:lpstr>
      <vt:lpstr>Mesila registreerimis kohustus</vt:lpstr>
      <vt:lpstr>Muutustest teavitamise kohustus</vt:lpstr>
      <vt:lpstr>Arvestuse pidamise kohustus</vt:lpstr>
      <vt:lpstr>Milline on teavitamise ajavahemik, sagedus?</vt:lpstr>
      <vt:lpstr>Itaalia</vt:lpstr>
      <vt:lpstr>Soome</vt:lpstr>
      <vt:lpstr>Slovakkia</vt:lpstr>
      <vt:lpstr>Läti</vt:lpstr>
      <vt:lpstr>Taani</vt:lpstr>
      <vt:lpstr>Hispaania</vt:lpstr>
      <vt:lpstr>Rootsi</vt:lpstr>
      <vt:lpstr>Ungari</vt:lpstr>
      <vt:lpstr>Suured tänud kuulamast!</vt:lpstr>
    </vt:vector>
  </TitlesOfParts>
  <Company>Maaeluministeerium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Mesilaste haigused ja selle tõrje.</dc:title>
  <dc:creator>Arvi Raie</dc:creator>
  <cp:lastModifiedBy>Liina Maasik</cp:lastModifiedBy>
  <cp:revision>42</cp:revision>
  <dcterms:created xsi:type="dcterms:W3CDTF">2022-02-10T14:13:54Z</dcterms:created>
  <dcterms:modified xsi:type="dcterms:W3CDTF">2022-02-18T09:31:50Z</dcterms:modified>
</cp:coreProperties>
</file>