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90" r:id="rId3"/>
    <p:sldId id="309" r:id="rId4"/>
    <p:sldId id="312" r:id="rId5"/>
    <p:sldId id="313" r:id="rId6"/>
    <p:sldId id="314" r:id="rId7"/>
    <p:sldId id="311" r:id="rId8"/>
    <p:sldId id="310" r:id="rId9"/>
    <p:sldId id="308" r:id="rId10"/>
    <p:sldId id="293" r:id="rId11"/>
    <p:sldId id="294" r:id="rId12"/>
    <p:sldId id="295" r:id="rId13"/>
    <p:sldId id="305" r:id="rId14"/>
    <p:sldId id="297" r:id="rId15"/>
    <p:sldId id="298" r:id="rId16"/>
    <p:sldId id="299" r:id="rId17"/>
    <p:sldId id="306" r:id="rId18"/>
    <p:sldId id="307" r:id="rId19"/>
    <p:sldId id="315" r:id="rId20"/>
    <p:sldId id="317" r:id="rId21"/>
    <p:sldId id="316" r:id="rId22"/>
    <p:sldId id="266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F04EA-914B-C34A-B20D-CBD73358AA63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588C7-700D-8749-83FA-4FB94B513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8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err="1">
                <a:latin typeface="Arial"/>
                <a:cs typeface="Arial"/>
              </a:rPr>
              <a:t>Mikk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Pärnits</a:t>
            </a:r>
            <a:r>
              <a:rPr lang="en-US" sz="4000" baseline="0" dirty="0">
                <a:latin typeface="Arial"/>
                <a:cs typeface="Arial"/>
              </a:rPr>
              <a:t> on </a:t>
            </a:r>
            <a:r>
              <a:rPr lang="en-US" sz="4000" baseline="0" dirty="0" err="1">
                <a:latin typeface="Arial"/>
                <a:cs typeface="Arial"/>
              </a:rPr>
              <a:t>Eesti</a:t>
            </a:r>
            <a:r>
              <a:rPr lang="en-US" sz="4000" baseline="0" dirty="0">
                <a:latin typeface="Arial"/>
                <a:cs typeface="Arial"/>
              </a:rPr>
              <a:t> </a:t>
            </a:r>
            <a:r>
              <a:rPr lang="en-US" sz="4000" baseline="0" dirty="0" err="1">
                <a:latin typeface="Arial"/>
                <a:cs typeface="Arial"/>
              </a:rPr>
              <a:t>kirjanik</a:t>
            </a:r>
            <a:r>
              <a:rPr lang="en-US" sz="4000" baseline="0" dirty="0">
                <a:latin typeface="Arial"/>
                <a:cs typeface="Arial"/>
              </a:rPr>
              <a:t>, </a:t>
            </a:r>
            <a:r>
              <a:rPr lang="en-US" sz="4000" baseline="0" dirty="0" err="1">
                <a:latin typeface="Arial"/>
                <a:cs typeface="Arial"/>
              </a:rPr>
              <a:t>tõlkija</a:t>
            </a:r>
            <a:r>
              <a:rPr lang="en-US" sz="4000" baseline="0" dirty="0">
                <a:latin typeface="Arial"/>
                <a:cs typeface="Arial"/>
              </a:rPr>
              <a:t> </a:t>
            </a:r>
            <a:r>
              <a:rPr lang="en-US" sz="4000" baseline="0" dirty="0" err="1">
                <a:latin typeface="Arial"/>
                <a:cs typeface="Arial"/>
              </a:rPr>
              <a:t>ja</a:t>
            </a:r>
            <a:r>
              <a:rPr lang="en-US" sz="4000" baseline="0" dirty="0">
                <a:latin typeface="Arial"/>
                <a:cs typeface="Arial"/>
              </a:rPr>
              <a:t> </a:t>
            </a:r>
            <a:r>
              <a:rPr lang="en-US" sz="4000" baseline="0" dirty="0" err="1">
                <a:latin typeface="Arial"/>
                <a:cs typeface="Arial"/>
              </a:rPr>
              <a:t>kultuurikriitik</a:t>
            </a:r>
            <a:r>
              <a:rPr lang="en-US" sz="4000" baseline="0" dirty="0">
                <a:latin typeface="Arial"/>
                <a:cs typeface="Arial"/>
              </a:rPr>
              <a:t>. Ta </a:t>
            </a:r>
            <a:r>
              <a:rPr lang="en-US" sz="4000" baseline="0" dirty="0" err="1">
                <a:latin typeface="Arial"/>
                <a:cs typeface="Arial"/>
              </a:rPr>
              <a:t>peab</a:t>
            </a:r>
            <a:r>
              <a:rPr lang="en-US" sz="4000" baseline="0" dirty="0">
                <a:latin typeface="Arial"/>
                <a:cs typeface="Arial"/>
              </a:rPr>
              <a:t> </a:t>
            </a:r>
            <a:r>
              <a:rPr lang="en-US" sz="4000" baseline="0" dirty="0" err="1">
                <a:latin typeface="Arial"/>
                <a:cs typeface="Arial"/>
              </a:rPr>
              <a:t>oluliseks</a:t>
            </a:r>
            <a:r>
              <a:rPr lang="en-US" sz="4000" baseline="0" dirty="0">
                <a:latin typeface="Arial"/>
                <a:cs typeface="Arial"/>
              </a:rPr>
              <a:t> </a:t>
            </a:r>
            <a:r>
              <a:rPr lang="en-US" sz="4000" baseline="0" dirty="0" err="1">
                <a:latin typeface="Arial"/>
                <a:cs typeface="Arial"/>
              </a:rPr>
              <a:t>inimese</a:t>
            </a:r>
            <a:r>
              <a:rPr lang="en-US" sz="4000" baseline="0" dirty="0">
                <a:latin typeface="Arial"/>
                <a:cs typeface="Arial"/>
              </a:rPr>
              <a:t> </a:t>
            </a:r>
            <a:r>
              <a:rPr lang="en-US" sz="4000" baseline="0" dirty="0" err="1">
                <a:latin typeface="Arial"/>
                <a:cs typeface="Arial"/>
              </a:rPr>
              <a:t>vabadust</a:t>
            </a:r>
            <a:r>
              <a:rPr lang="en-US" sz="4000" baseline="0" dirty="0">
                <a:latin typeface="Arial"/>
                <a:cs typeface="Arial"/>
              </a:rPr>
              <a:t> olla </a:t>
            </a:r>
            <a:r>
              <a:rPr lang="en-US" sz="4000" baseline="0" dirty="0" err="1">
                <a:latin typeface="Arial"/>
                <a:cs typeface="Arial"/>
              </a:rPr>
              <a:t>ühiskonna</a:t>
            </a:r>
            <a:r>
              <a:rPr lang="en-US" sz="4000" baseline="0" dirty="0">
                <a:latin typeface="Arial"/>
                <a:cs typeface="Arial"/>
              </a:rPr>
              <a:t> </a:t>
            </a:r>
            <a:r>
              <a:rPr lang="en-US" sz="4000" baseline="0" dirty="0" err="1">
                <a:latin typeface="Arial"/>
                <a:cs typeface="Arial"/>
              </a:rPr>
              <a:t>nirmidest</a:t>
            </a:r>
            <a:r>
              <a:rPr lang="en-US" sz="4000" baseline="0" dirty="0">
                <a:latin typeface="Arial"/>
                <a:cs typeface="Arial"/>
              </a:rPr>
              <a:t> </a:t>
            </a:r>
            <a:r>
              <a:rPr lang="en-US" sz="4000" baseline="0" dirty="0" err="1">
                <a:latin typeface="Arial"/>
                <a:cs typeface="Arial"/>
              </a:rPr>
              <a:t>erinev</a:t>
            </a:r>
            <a:r>
              <a:rPr lang="en-US" sz="4000" baseline="0" dirty="0">
                <a:latin typeface="Arial"/>
                <a:cs typeface="Arial"/>
              </a:rPr>
              <a:t>. </a:t>
            </a:r>
          </a:p>
          <a:p>
            <a:r>
              <a:rPr lang="en-US" sz="4000" dirty="0">
                <a:latin typeface="Arial"/>
                <a:cs typeface="Arial"/>
              </a:rPr>
              <a:t>18. </a:t>
            </a:r>
            <a:r>
              <a:rPr lang="en-US" sz="4000" dirty="0" err="1">
                <a:latin typeface="Arial"/>
                <a:cs typeface="Arial"/>
              </a:rPr>
              <a:t>augustil</a:t>
            </a:r>
            <a:r>
              <a:rPr lang="en-US" sz="4000" dirty="0">
                <a:latin typeface="Arial"/>
                <a:cs typeface="Arial"/>
              </a:rPr>
              <a:t> 2020 anti </a:t>
            </a:r>
            <a:r>
              <a:rPr lang="en-US" sz="4000" dirty="0" err="1">
                <a:latin typeface="Arial"/>
                <a:cs typeface="Arial"/>
              </a:rPr>
              <a:t>Mikk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Pärnitsale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vägivallaennetuse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auhind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Instagrami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kampaania</a:t>
            </a:r>
            <a:r>
              <a:rPr lang="en-US" sz="4000" dirty="0">
                <a:latin typeface="Arial"/>
                <a:cs typeface="Arial"/>
              </a:rPr>
              <a:t> "See pole </a:t>
            </a:r>
            <a:r>
              <a:rPr lang="en-US" sz="4000" dirty="0" err="1">
                <a:latin typeface="Arial"/>
                <a:cs typeface="Arial"/>
              </a:rPr>
              <a:t>okei</a:t>
            </a:r>
            <a:r>
              <a:rPr lang="en-US" sz="4000" dirty="0">
                <a:latin typeface="Arial"/>
                <a:cs typeface="Arial"/>
              </a:rPr>
              <a:t>" </a:t>
            </a:r>
            <a:r>
              <a:rPr lang="en-US" sz="4000" dirty="0" err="1">
                <a:latin typeface="Arial"/>
                <a:cs typeface="Arial"/>
              </a:rPr>
              <a:t>algatamise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lang="en-US" sz="4000" dirty="0" err="1">
                <a:latin typeface="Arial"/>
                <a:cs typeface="Arial"/>
              </a:rPr>
              <a:t>eest</a:t>
            </a:r>
            <a:r>
              <a:rPr lang="en-US" sz="4000" dirty="0"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588C7-700D-8749-83FA-4FB94B513C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9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kysk.ee</a:t>
            </a:r>
            <a:r>
              <a:rPr lang="en-US" dirty="0"/>
              <a:t>/</a:t>
            </a:r>
            <a:r>
              <a:rPr lang="en-US" dirty="0" err="1"/>
              <a:t>taotlejale</a:t>
            </a:r>
            <a:r>
              <a:rPr lang="en-US" dirty="0"/>
              <a:t>/</a:t>
            </a:r>
            <a:r>
              <a:rPr lang="en-US" dirty="0" err="1"/>
              <a:t>vabauhenduste-arendamine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588C7-700D-8749-83FA-4FB94B513C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1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kysk.ee</a:t>
            </a:r>
            <a:r>
              <a:rPr lang="en-US" dirty="0"/>
              <a:t>/</a:t>
            </a:r>
            <a:r>
              <a:rPr lang="en-US" dirty="0" err="1"/>
              <a:t>taotlejale</a:t>
            </a:r>
            <a:r>
              <a:rPr lang="en-US" dirty="0"/>
              <a:t>/</a:t>
            </a:r>
            <a:r>
              <a:rPr lang="en-US" dirty="0" err="1"/>
              <a:t>vabauhenduste-arendamine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588C7-700D-8749-83FA-4FB94B513C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1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kysk.ee</a:t>
            </a:r>
            <a:r>
              <a:rPr lang="en-US" dirty="0"/>
              <a:t>/</a:t>
            </a:r>
            <a:r>
              <a:rPr lang="en-US" dirty="0" err="1"/>
              <a:t>taotlejale</a:t>
            </a:r>
            <a:r>
              <a:rPr lang="en-US" dirty="0"/>
              <a:t>/</a:t>
            </a:r>
            <a:r>
              <a:rPr lang="en-US" dirty="0" err="1"/>
              <a:t>vabauhenduste-arendamine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588C7-700D-8749-83FA-4FB94B513C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1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t-EE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t-E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Training.weebly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mesinduskogu.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image" Target="../media/image22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>
                <a:solidFill>
                  <a:srgbClr val="FFCC00"/>
                </a:solidFill>
              </a:rPr>
              <a:t>Meemüügi edendamine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Koolitaja</a:t>
            </a:r>
            <a:r>
              <a:rPr lang="en-US" dirty="0"/>
              <a:t> </a:t>
            </a:r>
            <a:r>
              <a:rPr lang="en-US" dirty="0" err="1"/>
              <a:t>Katrin</a:t>
            </a:r>
            <a:r>
              <a:rPr lang="en-US" dirty="0"/>
              <a:t> </a:t>
            </a:r>
            <a:r>
              <a:rPr lang="en-US" dirty="0" err="1"/>
              <a:t>Aedma</a:t>
            </a:r>
            <a:r>
              <a:rPr lang="en-US" dirty="0"/>
              <a:t> 27.märts 2022</a:t>
            </a:r>
          </a:p>
          <a:p>
            <a:r>
              <a:rPr lang="en-US" sz="2000" dirty="0">
                <a:hlinkClick r:id="rId2"/>
              </a:rPr>
              <a:t>www.KaTraining.weebly.com</a:t>
            </a:r>
            <a:r>
              <a:rPr lang="en-US" sz="20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628" y="6174241"/>
            <a:ext cx="849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dirty="0">
                <a:solidFill>
                  <a:srgbClr val="FFFFFF"/>
                </a:solidFill>
              </a:rPr>
              <a:t>Eesti Kutseliste Mesinike Ühing MTÜ</a:t>
            </a:r>
          </a:p>
          <a:p>
            <a:pPr algn="ctr"/>
            <a:r>
              <a:rPr lang="et-EE" dirty="0">
                <a:solidFill>
                  <a:srgbClr val="FFFFFF"/>
                </a:solidFill>
              </a:rPr>
              <a:t>Mesinike Vabariiklikud Teabepäevad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34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Millise</a:t>
            </a:r>
            <a:r>
              <a:rPr lang="en-US" dirty="0"/>
              <a:t> </a:t>
            </a:r>
            <a:r>
              <a:rPr lang="en-US" dirty="0" err="1"/>
              <a:t>maa</a:t>
            </a:r>
            <a:r>
              <a:rPr lang="en-US" dirty="0"/>
              <a:t> </a:t>
            </a:r>
            <a:r>
              <a:rPr lang="en-US" dirty="0" err="1"/>
              <a:t>mett</a:t>
            </a:r>
            <a:r>
              <a:rPr lang="en-US" dirty="0"/>
              <a:t> </a:t>
            </a:r>
            <a:r>
              <a:rPr lang="en-US" dirty="0" err="1"/>
              <a:t>ostan</a:t>
            </a:r>
            <a:r>
              <a:rPr lang="en-US" dirty="0"/>
              <a:t>?</a:t>
            </a:r>
          </a:p>
        </p:txBody>
      </p:sp>
      <p:pic>
        <p:nvPicPr>
          <p:cNvPr id="4" name="Picture 3" descr="Screenshot 2022-03-06 at 23.25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12" y="2884416"/>
            <a:ext cx="8027682" cy="387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Millise</a:t>
            </a:r>
            <a:r>
              <a:rPr lang="en-US" dirty="0"/>
              <a:t> </a:t>
            </a:r>
            <a:r>
              <a:rPr lang="en-US" dirty="0" err="1"/>
              <a:t>tootja</a:t>
            </a:r>
            <a:r>
              <a:rPr lang="en-US" dirty="0"/>
              <a:t> </a:t>
            </a:r>
            <a:r>
              <a:rPr lang="en-US" dirty="0" err="1"/>
              <a:t>mett</a:t>
            </a:r>
            <a:r>
              <a:rPr lang="en-US" dirty="0"/>
              <a:t> </a:t>
            </a:r>
            <a:r>
              <a:rPr lang="en-US" dirty="0" err="1"/>
              <a:t>ostan</a:t>
            </a:r>
            <a:r>
              <a:rPr lang="en-US" dirty="0"/>
              <a:t>?</a:t>
            </a:r>
          </a:p>
        </p:txBody>
      </p:sp>
      <p:pic>
        <p:nvPicPr>
          <p:cNvPr id="4" name="Picture 3" descr="Screenshot 2022-03-06 at 23.25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0" y="2930124"/>
            <a:ext cx="8009380" cy="38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Kuskohast</a:t>
            </a:r>
            <a:r>
              <a:rPr lang="en-US" dirty="0"/>
              <a:t> </a:t>
            </a:r>
            <a:r>
              <a:rPr lang="en-US" dirty="0" err="1"/>
              <a:t>üldjuhul</a:t>
            </a:r>
            <a:r>
              <a:rPr lang="en-US" dirty="0"/>
              <a:t> </a:t>
            </a:r>
            <a:r>
              <a:rPr lang="en-US" dirty="0" err="1"/>
              <a:t>ostan</a:t>
            </a:r>
            <a:r>
              <a:rPr lang="en-US" dirty="0"/>
              <a:t>? </a:t>
            </a:r>
          </a:p>
        </p:txBody>
      </p:sp>
      <p:pic>
        <p:nvPicPr>
          <p:cNvPr id="6" name="Picture 5" descr="Screenshot 2022-03-06 at 23.2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5" y="2928281"/>
            <a:ext cx="8100864" cy="379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Millal</a:t>
            </a:r>
            <a:r>
              <a:rPr lang="en-US" dirty="0"/>
              <a:t> </a:t>
            </a:r>
            <a:r>
              <a:rPr lang="en-US" dirty="0" err="1"/>
              <a:t>ostan</a:t>
            </a:r>
            <a:r>
              <a:rPr lang="en-US" dirty="0"/>
              <a:t>? </a:t>
            </a:r>
          </a:p>
        </p:txBody>
      </p:sp>
      <p:pic>
        <p:nvPicPr>
          <p:cNvPr id="5" name="Picture 4" descr="Screenshot 2022-03-06 at 23.2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88" y="2892709"/>
            <a:ext cx="7573472" cy="384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68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Kas</a:t>
            </a:r>
            <a:r>
              <a:rPr lang="en-US" dirty="0"/>
              <a:t> ma </a:t>
            </a:r>
            <a:r>
              <a:rPr lang="en-US" dirty="0" err="1"/>
              <a:t>usaldan</a:t>
            </a:r>
            <a:r>
              <a:rPr lang="en-US" dirty="0"/>
              <a:t> </a:t>
            </a:r>
            <a:r>
              <a:rPr lang="en-US" dirty="0" err="1"/>
              <a:t>laadal</a:t>
            </a:r>
            <a:r>
              <a:rPr lang="en-US" dirty="0"/>
              <a:t> </a:t>
            </a:r>
            <a:r>
              <a:rPr lang="en-US" dirty="0" err="1"/>
              <a:t>mittetuttavat</a:t>
            </a:r>
            <a:r>
              <a:rPr lang="en-US" dirty="0"/>
              <a:t> </a:t>
            </a:r>
            <a:r>
              <a:rPr lang="en-US" dirty="0" err="1"/>
              <a:t>meemüüjat</a:t>
            </a:r>
            <a:r>
              <a:rPr lang="en-US" dirty="0"/>
              <a:t>? </a:t>
            </a:r>
          </a:p>
        </p:txBody>
      </p:sp>
      <p:pic>
        <p:nvPicPr>
          <p:cNvPr id="4" name="Picture 3" descr="Screenshot 2022-03-06 at 23.25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87" y="2976019"/>
            <a:ext cx="8121317" cy="37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mee</a:t>
            </a:r>
            <a:r>
              <a:rPr lang="en-US" dirty="0"/>
              <a:t> </a:t>
            </a:r>
            <a:r>
              <a:rPr lang="en-US" dirty="0" err="1"/>
              <a:t>kohta</a:t>
            </a:r>
            <a:r>
              <a:rPr lang="en-US" dirty="0"/>
              <a:t> </a:t>
            </a:r>
            <a:r>
              <a:rPr lang="en-US" dirty="0" err="1"/>
              <a:t>usud</a:t>
            </a:r>
            <a:r>
              <a:rPr lang="en-US" dirty="0"/>
              <a:t>? </a:t>
            </a:r>
          </a:p>
        </p:txBody>
      </p:sp>
      <p:pic>
        <p:nvPicPr>
          <p:cNvPr id="7" name="Picture 6" descr="Screenshot 2022-03-06 at 23.26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06" y="2916496"/>
            <a:ext cx="7460745" cy="378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müügileti</a:t>
            </a:r>
            <a:r>
              <a:rPr lang="en-US" dirty="0"/>
              <a:t> </a:t>
            </a:r>
            <a:r>
              <a:rPr lang="en-US" dirty="0" err="1"/>
              <a:t>juurde</a:t>
            </a:r>
            <a:r>
              <a:rPr lang="en-US" dirty="0"/>
              <a:t> </a:t>
            </a:r>
            <a:r>
              <a:rPr lang="en-US" dirty="0" err="1"/>
              <a:t>meelitab</a:t>
            </a:r>
            <a:r>
              <a:rPr lang="en-US" dirty="0"/>
              <a:t>?</a:t>
            </a:r>
          </a:p>
        </p:txBody>
      </p:sp>
      <p:pic>
        <p:nvPicPr>
          <p:cNvPr id="4" name="Picture 3" descr="Screenshot 2022-03-06 at 23.2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1" y="2941948"/>
            <a:ext cx="7885138" cy="372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Mis</a:t>
            </a:r>
            <a:r>
              <a:rPr lang="en-US" dirty="0"/>
              <a:t> </a:t>
            </a:r>
            <a:r>
              <a:rPr lang="en-US" dirty="0" err="1"/>
              <a:t>müügileti</a:t>
            </a:r>
            <a:r>
              <a:rPr lang="en-US" dirty="0"/>
              <a:t> </a:t>
            </a:r>
            <a:r>
              <a:rPr lang="en-US" dirty="0" err="1"/>
              <a:t>juurdest</a:t>
            </a:r>
            <a:r>
              <a:rPr lang="en-US" dirty="0"/>
              <a:t> </a:t>
            </a:r>
            <a:r>
              <a:rPr lang="en-US" dirty="0" err="1"/>
              <a:t>ära</a:t>
            </a:r>
            <a:r>
              <a:rPr lang="en-US" dirty="0"/>
              <a:t> </a:t>
            </a:r>
            <a:r>
              <a:rPr lang="en-US" dirty="0" err="1"/>
              <a:t>hirmutab</a:t>
            </a:r>
            <a:r>
              <a:rPr lang="en-US" dirty="0"/>
              <a:t>?</a:t>
            </a:r>
          </a:p>
        </p:txBody>
      </p:sp>
      <p:pic>
        <p:nvPicPr>
          <p:cNvPr id="2" name="Picture 1" descr="Screenshot 2022-03-06 at 23.2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9" y="2929248"/>
            <a:ext cx="7855835" cy="380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Soovitused</a:t>
            </a:r>
            <a:r>
              <a:rPr lang="en-US" dirty="0"/>
              <a:t> </a:t>
            </a:r>
            <a:r>
              <a:rPr lang="en-US" dirty="0" err="1"/>
              <a:t>meemüüjale</a:t>
            </a:r>
            <a:endParaRPr lang="en-US" dirty="0"/>
          </a:p>
        </p:txBody>
      </p:sp>
      <p:pic>
        <p:nvPicPr>
          <p:cNvPr id="4" name="Picture 3" descr="Screenshot 2022-03-06 at 23.39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01" y="2819400"/>
            <a:ext cx="7268906" cy="387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üldse</a:t>
            </a:r>
            <a:r>
              <a:rPr lang="en-US" dirty="0"/>
              <a:t> on </a:t>
            </a:r>
            <a:r>
              <a:rPr lang="en-US" dirty="0" err="1"/>
              <a:t>vaja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meemüüki</a:t>
            </a:r>
            <a:r>
              <a:rPr lang="en-US" dirty="0"/>
              <a:t> </a:t>
            </a:r>
            <a:r>
              <a:rPr lang="en-US" dirty="0" err="1"/>
              <a:t>edendada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t-EE" dirty="0">
                <a:effectLst/>
              </a:rPr>
              <a:t>Kui palju toodad? 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Kas jääb üle? 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Kas soovid/ vajad rohkem kliente? 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Kas soovid olemasolevatele klientidele lisaväärtust pakkuda? Positiivselt üllatada? Lisapurk? Ilus sõnum purgi küljes? Mõni oma toode kingiks? ... Küsi, ära oleta! ...</a:t>
            </a:r>
          </a:p>
        </p:txBody>
      </p:sp>
      <p:pic>
        <p:nvPicPr>
          <p:cNvPr id="4" name="Picture 3" descr="bee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0" b="99020" l="654" r="99020">
                        <a14:foregroundMark x1="24183" y1="77614" x2="24183" y2="77614"/>
                        <a14:foregroundMark x1="21569" y1="70098" x2="21569" y2="70098"/>
                        <a14:foregroundMark x1="28268" y1="74837" x2="28268" y2="74837"/>
                        <a14:foregroundMark x1="79412" y1="77614" x2="79412" y2="77614"/>
                        <a14:foregroundMark x1="74837" y1="71569" x2="74837" y2="71569"/>
                        <a14:foregroundMark x1="82190" y1="72222" x2="82190" y2="72222"/>
                        <a14:foregroundMark x1="41667" y1="43137" x2="41667" y2="43137"/>
                        <a14:foregroundMark x1="27614" y1="53268" x2="27614" y2="53268"/>
                        <a14:foregroundMark x1="11438" y1="62092" x2="11438" y2="62092"/>
                        <a14:foregroundMark x1="45098" y1="39052" x2="45098" y2="39052"/>
                        <a14:foregroundMark x1="39706" y1="37092" x2="39706" y2="37092"/>
                        <a14:foregroundMark x1="23529" y1="45915" x2="22876" y2="49183"/>
                        <a14:foregroundMark x1="74837" y1="76961" x2="83497" y2="71569"/>
                        <a14:foregroundMark x1="70098" y1="66176" x2="74020" y2="74183"/>
                        <a14:foregroundMark x1="16176" y1="79575" x2="24837" y2="78268"/>
                        <a14:foregroundMark x1="16830" y1="69444" x2="28268" y2="7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970">
            <a:off x="6798533" y="140592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04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Kokkulepped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t-EE" dirty="0">
                <a:effectLst/>
              </a:rPr>
              <a:t>Sinatame? 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Osaleme aktiivselt </a:t>
            </a:r>
            <a:r>
              <a:rPr lang="mr-IN" dirty="0">
                <a:effectLst/>
              </a:rPr>
              <a:t>–</a:t>
            </a:r>
            <a:r>
              <a:rPr lang="et-EE" dirty="0">
                <a:effectLst/>
              </a:rPr>
              <a:t> küsime, vastame, arutleme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Kasutame kaamerat ja ei peida ennast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Keskendume! Hoiame mõtted seal, kus on jalad! 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Austame ennast ja teisi! Oleme täpsed, avame suu jne... </a:t>
            </a:r>
            <a:endParaRPr lang="en-GB" dirty="0">
              <a:effectLst/>
            </a:endParaRPr>
          </a:p>
        </p:txBody>
      </p:sp>
      <p:pic>
        <p:nvPicPr>
          <p:cNvPr id="4" name="Picture 3" descr="bee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0" b="99020" l="654" r="99020">
                        <a14:foregroundMark x1="24183" y1="77614" x2="24183" y2="77614"/>
                        <a14:foregroundMark x1="21569" y1="70098" x2="21569" y2="70098"/>
                        <a14:foregroundMark x1="28268" y1="74837" x2="28268" y2="74837"/>
                        <a14:foregroundMark x1="79412" y1="77614" x2="79412" y2="77614"/>
                        <a14:foregroundMark x1="74837" y1="71569" x2="74837" y2="71569"/>
                        <a14:foregroundMark x1="82190" y1="72222" x2="82190" y2="72222"/>
                        <a14:foregroundMark x1="41667" y1="43137" x2="41667" y2="43137"/>
                        <a14:foregroundMark x1="27614" y1="53268" x2="27614" y2="53268"/>
                        <a14:foregroundMark x1="11438" y1="62092" x2="11438" y2="62092"/>
                        <a14:foregroundMark x1="45098" y1="39052" x2="45098" y2="39052"/>
                        <a14:foregroundMark x1="39706" y1="37092" x2="39706" y2="37092"/>
                        <a14:foregroundMark x1="23529" y1="45915" x2="22876" y2="49183"/>
                        <a14:foregroundMark x1="74837" y1="76961" x2="83497" y2="71569"/>
                        <a14:foregroundMark x1="70098" y1="66176" x2="74020" y2="74183"/>
                        <a14:foregroundMark x1="16176" y1="79575" x2="24837" y2="78268"/>
                        <a14:foregroundMark x1="16830" y1="69444" x2="28268" y2="7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6474">
            <a:off x="4303754" y="819931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0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müüki</a:t>
            </a:r>
            <a:r>
              <a:rPr lang="en-US" dirty="0"/>
              <a:t> </a:t>
            </a:r>
            <a:r>
              <a:rPr lang="en-US" dirty="0" err="1"/>
              <a:t>edendame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t-EE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Koostöö</a:t>
            </a:r>
            <a:r>
              <a:rPr lang="et-EE" dirty="0">
                <a:effectLst/>
              </a:rPr>
              <a:t> (Mesinduskogu </a:t>
            </a:r>
            <a:r>
              <a:rPr lang="mr-IN" dirty="0">
                <a:effectLst/>
              </a:rPr>
              <a:t>–</a:t>
            </a:r>
            <a:r>
              <a:rPr lang="et-EE" dirty="0">
                <a:effectLst/>
              </a:rPr>
              <a:t> Mario Kalvet, 7a mesindusprogramm, mesinduse arengukava...)</a:t>
            </a:r>
          </a:p>
          <a:p>
            <a:pPr marL="457200" indent="-457200">
              <a:buAutoNum type="arabicPeriod"/>
            </a:pPr>
            <a:r>
              <a:rPr lang="et-EE" dirty="0">
                <a:solidFill>
                  <a:srgbClr val="FFE066"/>
                </a:solidFill>
                <a:effectLst/>
              </a:rPr>
              <a:t>Turundus</a:t>
            </a:r>
            <a:r>
              <a:rPr lang="et-EE" dirty="0">
                <a:effectLst/>
              </a:rPr>
              <a:t> - kodumaise mee marketing (ühine sõnum) </a:t>
            </a:r>
          </a:p>
          <a:p>
            <a:pPr marL="457200" indent="-457200">
              <a:buAutoNum type="arabicPeriod"/>
            </a:pPr>
            <a:r>
              <a:rPr lang="et-EE" dirty="0">
                <a:solidFill>
                  <a:schemeClr val="accent3"/>
                </a:solidFill>
                <a:effectLst/>
              </a:rPr>
              <a:t> Plaanid =&gt; tegevus</a:t>
            </a:r>
          </a:p>
          <a:p>
            <a:pPr marL="0" indent="0" algn="ctr">
              <a:buNone/>
            </a:pPr>
            <a:r>
              <a:rPr lang="et-EE" dirty="0">
                <a:effectLst/>
              </a:rPr>
              <a:t>Ausus * Austus * Kvaliteet * Koostöö * Suhtlemine</a:t>
            </a:r>
            <a:endParaRPr lang="en-GB" dirty="0">
              <a:effectLst/>
            </a:endParaRPr>
          </a:p>
        </p:txBody>
      </p:sp>
      <p:pic>
        <p:nvPicPr>
          <p:cNvPr id="4" name="Picture 3" descr="bee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0" b="99020" l="654" r="99020">
                        <a14:foregroundMark x1="24183" y1="77614" x2="24183" y2="77614"/>
                        <a14:foregroundMark x1="21569" y1="70098" x2="21569" y2="70098"/>
                        <a14:foregroundMark x1="28268" y1="74837" x2="28268" y2="74837"/>
                        <a14:foregroundMark x1="79412" y1="77614" x2="79412" y2="77614"/>
                        <a14:foregroundMark x1="74837" y1="71569" x2="74837" y2="71569"/>
                        <a14:foregroundMark x1="82190" y1="72222" x2="82190" y2="72222"/>
                        <a14:foregroundMark x1="41667" y1="43137" x2="41667" y2="43137"/>
                        <a14:foregroundMark x1="27614" y1="53268" x2="27614" y2="53268"/>
                        <a14:foregroundMark x1="11438" y1="62092" x2="11438" y2="62092"/>
                        <a14:foregroundMark x1="45098" y1="39052" x2="45098" y2="39052"/>
                        <a14:foregroundMark x1="39706" y1="37092" x2="39706" y2="37092"/>
                        <a14:foregroundMark x1="23529" y1="45915" x2="22876" y2="49183"/>
                        <a14:foregroundMark x1="74837" y1="76961" x2="83497" y2="71569"/>
                        <a14:foregroundMark x1="70098" y1="66176" x2="74020" y2="74183"/>
                        <a14:foregroundMark x1="16176" y1="79575" x2="24837" y2="78268"/>
                        <a14:foregroundMark x1="16830" y1="69444" x2="28268" y2="7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970">
            <a:off x="6798533" y="140592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8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Kes</a:t>
            </a:r>
            <a:r>
              <a:rPr lang="en-US" dirty="0"/>
              <a:t> on </a:t>
            </a:r>
            <a:r>
              <a:rPr lang="en-US" dirty="0" err="1"/>
              <a:t>toeks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t-EE" dirty="0">
                <a:effectLst/>
              </a:rPr>
              <a:t>MTÜ? Arenguhüpe </a:t>
            </a:r>
            <a:r>
              <a:rPr lang="mr-IN" dirty="0">
                <a:effectLst/>
              </a:rPr>
              <a:t>–</a:t>
            </a:r>
            <a:r>
              <a:rPr lang="et-EE" dirty="0">
                <a:effectLst/>
              </a:rPr>
              <a:t> maakondlikud arenduskeskused =&gt; plaanid, koolitused jm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KÜSK.ee toetused </a:t>
            </a:r>
            <a:r>
              <a:rPr lang="mr-IN" dirty="0">
                <a:effectLst/>
              </a:rPr>
              <a:t>–</a:t>
            </a:r>
            <a:r>
              <a:rPr lang="et-EE" dirty="0">
                <a:effectLst/>
              </a:rPr>
              <a:t> Katrin Aedma on üks KÜSKi arenguekspert e konsultant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Mesinduskogu </a:t>
            </a:r>
            <a:r>
              <a:rPr lang="et-EE" dirty="0">
                <a:effectLst/>
                <a:hlinkClick r:id="rId3"/>
              </a:rPr>
              <a:t>info@mesinduskogu.ee</a:t>
            </a:r>
            <a:r>
              <a:rPr lang="et-EE" dirty="0">
                <a:effectLst/>
              </a:rPr>
              <a:t> </a:t>
            </a:r>
          </a:p>
          <a:p>
            <a:pPr marL="457200" indent="-457200">
              <a:buAutoNum type="arabicPeriod"/>
            </a:pPr>
            <a:r>
              <a:rPr lang="et-EE" dirty="0">
                <a:effectLst/>
              </a:rPr>
              <a:t>Küsi ja Sulle antakse</a:t>
            </a:r>
            <a:endParaRPr lang="en-GB" dirty="0">
              <a:effectLst/>
            </a:endParaRPr>
          </a:p>
        </p:txBody>
      </p:sp>
      <p:pic>
        <p:nvPicPr>
          <p:cNvPr id="4" name="Picture 3" descr="bee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70" b="99020" l="654" r="99020">
                        <a14:foregroundMark x1="24183" y1="77614" x2="24183" y2="77614"/>
                        <a14:foregroundMark x1="21569" y1="70098" x2="21569" y2="70098"/>
                        <a14:foregroundMark x1="28268" y1="74837" x2="28268" y2="74837"/>
                        <a14:foregroundMark x1="79412" y1="77614" x2="79412" y2="77614"/>
                        <a14:foregroundMark x1="74837" y1="71569" x2="74837" y2="71569"/>
                        <a14:foregroundMark x1="82190" y1="72222" x2="82190" y2="72222"/>
                        <a14:foregroundMark x1="41667" y1="43137" x2="41667" y2="43137"/>
                        <a14:foregroundMark x1="27614" y1="53268" x2="27614" y2="53268"/>
                        <a14:foregroundMark x1="11438" y1="62092" x2="11438" y2="62092"/>
                        <a14:foregroundMark x1="45098" y1="39052" x2="45098" y2="39052"/>
                        <a14:foregroundMark x1="39706" y1="37092" x2="39706" y2="37092"/>
                        <a14:foregroundMark x1="23529" y1="45915" x2="22876" y2="49183"/>
                        <a14:foregroundMark x1="74837" y1="76961" x2="83497" y2="71569"/>
                        <a14:foregroundMark x1="70098" y1="66176" x2="74020" y2="74183"/>
                        <a14:foregroundMark x1="16176" y1="79575" x2="24837" y2="78268"/>
                        <a14:foregroundMark x1="16830" y1="69444" x2="28268" y2="7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970">
            <a:off x="6798533" y="140592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5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Edukat</a:t>
            </a:r>
            <a:r>
              <a:rPr lang="en-US" dirty="0"/>
              <a:t> </a:t>
            </a:r>
            <a:r>
              <a:rPr lang="en-US" dirty="0" err="1"/>
              <a:t>meemüüki</a:t>
            </a:r>
            <a:r>
              <a:rPr lang="en-US" dirty="0"/>
              <a:t>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048" y="3827881"/>
            <a:ext cx="5945558" cy="163147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err="1">
                <a:solidFill>
                  <a:srgbClr val="FFCC00"/>
                </a:solidFill>
              </a:rPr>
              <a:t>Pakend</a:t>
            </a:r>
            <a:r>
              <a:rPr lang="en-US" sz="3600" dirty="0">
                <a:solidFill>
                  <a:srgbClr val="FFCC00"/>
                </a:solidFill>
              </a:rPr>
              <a:t> </a:t>
            </a:r>
            <a:r>
              <a:rPr lang="en-US" sz="3600" dirty="0" err="1">
                <a:solidFill>
                  <a:srgbClr val="FFCC00"/>
                </a:solidFill>
              </a:rPr>
              <a:t>ja</a:t>
            </a:r>
            <a:r>
              <a:rPr lang="en-US" sz="3600" dirty="0">
                <a:solidFill>
                  <a:srgbClr val="FFCC00"/>
                </a:solidFill>
              </a:rPr>
              <a:t> </a:t>
            </a:r>
            <a:r>
              <a:rPr lang="en-US" sz="3600" dirty="0" err="1">
                <a:solidFill>
                  <a:srgbClr val="FFCC00"/>
                </a:solidFill>
              </a:rPr>
              <a:t>ausus</a:t>
            </a:r>
            <a:r>
              <a:rPr lang="en-US" sz="3600" dirty="0">
                <a:solidFill>
                  <a:srgbClr val="FFCC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CC00"/>
                </a:solidFill>
              </a:rPr>
              <a:t>on </a:t>
            </a:r>
            <a:r>
              <a:rPr lang="en-US" sz="3600" dirty="0" err="1">
                <a:solidFill>
                  <a:srgbClr val="FFCC00"/>
                </a:solidFill>
              </a:rPr>
              <a:t>olulised</a:t>
            </a:r>
            <a:r>
              <a:rPr lang="en-US" sz="3600" dirty="0">
                <a:solidFill>
                  <a:srgbClr val="FFCC00"/>
                </a:solidFill>
              </a:rPr>
              <a:t>! </a:t>
            </a:r>
            <a:endParaRPr lang="en-US" dirty="0"/>
          </a:p>
        </p:txBody>
      </p:sp>
      <p:pic>
        <p:nvPicPr>
          <p:cNvPr id="4" name="Picture 3" descr="bee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0" b="99020" l="654" r="99020">
                        <a14:foregroundMark x1="24183" y1="77614" x2="24183" y2="77614"/>
                        <a14:foregroundMark x1="21569" y1="70098" x2="21569" y2="70098"/>
                        <a14:foregroundMark x1="28268" y1="74837" x2="28268" y2="74837"/>
                        <a14:foregroundMark x1="79412" y1="77614" x2="79412" y2="77614"/>
                        <a14:foregroundMark x1="74837" y1="71569" x2="74837" y2="71569"/>
                        <a14:foregroundMark x1="82190" y1="72222" x2="82190" y2="72222"/>
                        <a14:foregroundMark x1="41667" y1="43137" x2="41667" y2="43137"/>
                        <a14:foregroundMark x1="27614" y1="53268" x2="27614" y2="53268"/>
                        <a14:foregroundMark x1="11438" y1="62092" x2="11438" y2="62092"/>
                        <a14:foregroundMark x1="45098" y1="39052" x2="45098" y2="39052"/>
                        <a14:foregroundMark x1="39706" y1="37092" x2="39706" y2="37092"/>
                        <a14:foregroundMark x1="23529" y1="45915" x2="22876" y2="49183"/>
                        <a14:foregroundMark x1="74837" y1="76961" x2="83497" y2="71569"/>
                        <a14:foregroundMark x1="70098" y1="66176" x2="74020" y2="74183"/>
                        <a14:foregroundMark x1="16176" y1="79575" x2="24837" y2="78268"/>
                        <a14:foregroundMark x1="16830" y1="69444" x2="28268" y2="7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23285" flipH="1">
            <a:off x="1348600" y="3930945"/>
            <a:ext cx="2230099" cy="2230099"/>
          </a:xfrm>
          <a:prstGeom prst="rect">
            <a:avLst/>
          </a:prstGeom>
        </p:spPr>
      </p:pic>
      <p:pic>
        <p:nvPicPr>
          <p:cNvPr id="5" name="Picture 4" descr="bee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0" b="99020" l="654" r="99020">
                        <a14:foregroundMark x1="24183" y1="77614" x2="24183" y2="77614"/>
                        <a14:foregroundMark x1="21569" y1="70098" x2="21569" y2="70098"/>
                        <a14:foregroundMark x1="28268" y1="74837" x2="28268" y2="74837"/>
                        <a14:foregroundMark x1="79412" y1="77614" x2="79412" y2="77614"/>
                        <a14:foregroundMark x1="74837" y1="71569" x2="74837" y2="71569"/>
                        <a14:foregroundMark x1="82190" y1="72222" x2="82190" y2="72222"/>
                        <a14:foregroundMark x1="41667" y1="43137" x2="41667" y2="43137"/>
                        <a14:foregroundMark x1="27614" y1="53268" x2="27614" y2="53268"/>
                        <a14:foregroundMark x1="11438" y1="62092" x2="11438" y2="62092"/>
                        <a14:foregroundMark x1="45098" y1="39052" x2="45098" y2="39052"/>
                        <a14:foregroundMark x1="39706" y1="37092" x2="39706" y2="37092"/>
                        <a14:foregroundMark x1="23529" y1="45915" x2="22876" y2="49183"/>
                        <a14:foregroundMark x1="74837" y1="76961" x2="83497" y2="71569"/>
                        <a14:foregroundMark x1="70098" y1="66176" x2="74020" y2="74183"/>
                        <a14:foregroundMark x1="16176" y1="79575" x2="24837" y2="78268"/>
                        <a14:foregroundMark x1="16830" y1="69444" x2="28268" y2="7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6029" flipH="1" flipV="1">
            <a:off x="6156658" y="2429323"/>
            <a:ext cx="2232933" cy="22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51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Edukat</a:t>
            </a:r>
            <a:r>
              <a:rPr lang="en-US" dirty="0"/>
              <a:t> </a:t>
            </a:r>
            <a:r>
              <a:rPr lang="en-US" dirty="0" err="1"/>
              <a:t>meemüüki</a:t>
            </a:r>
            <a:r>
              <a:rPr lang="en-US" dirty="0"/>
              <a:t>! </a:t>
            </a:r>
            <a:br>
              <a:rPr lang="en-US" dirty="0"/>
            </a:br>
            <a:r>
              <a:rPr lang="en-US" dirty="0" err="1"/>
              <a:t>Joonistage</a:t>
            </a:r>
            <a:r>
              <a:rPr lang="en-US" dirty="0"/>
              <a:t>! </a:t>
            </a:r>
            <a:r>
              <a:rPr lang="en-US" dirty="0" err="1"/>
              <a:t>Kirjutage</a:t>
            </a:r>
            <a:r>
              <a:rPr lang="en-US" dirty="0"/>
              <a:t>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88" y="3325905"/>
            <a:ext cx="7716838" cy="3665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Arial "/>
                <a:cs typeface="Arial "/>
              </a:rPr>
              <a:t>Katrin.Aedma@gmail.com</a:t>
            </a:r>
            <a:r>
              <a:rPr lang="en-US" sz="3600" dirty="0">
                <a:latin typeface="Arial "/>
                <a:cs typeface="Arial "/>
              </a:rPr>
              <a:t> </a:t>
            </a:r>
          </a:p>
          <a:p>
            <a:pPr marL="0" indent="0" algn="ctr">
              <a:buNone/>
            </a:pPr>
            <a:r>
              <a:rPr lang="en-US" sz="3600" dirty="0" err="1">
                <a:latin typeface="Arial "/>
                <a:cs typeface="Arial "/>
              </a:rPr>
              <a:t>Tänan</a:t>
            </a:r>
            <a:r>
              <a:rPr lang="en-US" sz="3600" dirty="0">
                <a:latin typeface="Arial "/>
                <a:cs typeface="Arial "/>
              </a:rPr>
              <a:t>!</a:t>
            </a:r>
            <a:endParaRPr lang="en-US" dirty="0">
              <a:latin typeface="Arial "/>
              <a:cs typeface="Arial "/>
            </a:endParaRPr>
          </a:p>
        </p:txBody>
      </p:sp>
      <p:pic>
        <p:nvPicPr>
          <p:cNvPr id="5" name="Picture 4" descr="bee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0" b="99020" l="654" r="99020">
                        <a14:foregroundMark x1="24183" y1="77614" x2="24183" y2="77614"/>
                        <a14:foregroundMark x1="21569" y1="70098" x2="21569" y2="70098"/>
                        <a14:foregroundMark x1="28268" y1="74837" x2="28268" y2="74837"/>
                        <a14:foregroundMark x1="79412" y1="77614" x2="79412" y2="77614"/>
                        <a14:foregroundMark x1="74837" y1="71569" x2="74837" y2="71569"/>
                        <a14:foregroundMark x1="82190" y1="72222" x2="82190" y2="72222"/>
                        <a14:foregroundMark x1="41667" y1="43137" x2="41667" y2="43137"/>
                        <a14:foregroundMark x1="27614" y1="53268" x2="27614" y2="53268"/>
                        <a14:foregroundMark x1="11438" y1="62092" x2="11438" y2="62092"/>
                        <a14:foregroundMark x1="45098" y1="39052" x2="45098" y2="39052"/>
                        <a14:foregroundMark x1="39706" y1="37092" x2="39706" y2="37092"/>
                        <a14:foregroundMark x1="23529" y1="45915" x2="22876" y2="49183"/>
                        <a14:foregroundMark x1="74837" y1="76961" x2="83497" y2="71569"/>
                        <a14:foregroundMark x1="70098" y1="66176" x2="74020" y2="74183"/>
                        <a14:foregroundMark x1="16176" y1="79575" x2="24837" y2="78268"/>
                        <a14:foregroundMark x1="16830" y1="69444" x2="28268" y2="76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6029" flipH="1" flipV="1">
            <a:off x="6131016" y="255134"/>
            <a:ext cx="2232933" cy="2232933"/>
          </a:xfrm>
          <a:prstGeom prst="rect">
            <a:avLst/>
          </a:prstGeom>
        </p:spPr>
      </p:pic>
      <p:pic>
        <p:nvPicPr>
          <p:cNvPr id="7" name="Picture 6" descr="20220305_1702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8" y="4148135"/>
            <a:ext cx="1794062" cy="251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3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6" name="Applause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Oled</a:t>
            </a:r>
            <a:r>
              <a:rPr lang="en-US" dirty="0"/>
              <a:t> juba </a:t>
            </a:r>
            <a:r>
              <a:rPr lang="en-US" dirty="0" err="1"/>
              <a:t>saanud</a:t>
            </a:r>
            <a:r>
              <a:rPr lang="en-US" dirty="0"/>
              <a:t> </a:t>
            </a:r>
            <a:r>
              <a:rPr lang="en-US" dirty="0" err="1"/>
              <a:t>ideid</a:t>
            </a:r>
            <a:r>
              <a:rPr lang="en-US" dirty="0"/>
              <a:t>,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müüki</a:t>
            </a:r>
            <a:r>
              <a:rPr lang="en-US" dirty="0"/>
              <a:t> </a:t>
            </a:r>
            <a:r>
              <a:rPr lang="en-US" dirty="0" err="1"/>
              <a:t>edendada</a:t>
            </a:r>
            <a:r>
              <a:rPr lang="en-US" dirty="0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effectLst/>
              </a:rPr>
              <a:t>Mis on see see 1 kõige olulisem mõte, mis aitab meemüügile kaasa ja mille oled koolituste jooksul jooksul kõrva taha pannud?</a:t>
            </a:r>
          </a:p>
          <a:p>
            <a:pPr marL="0" indent="0">
              <a:buNone/>
            </a:pPr>
            <a:r>
              <a:rPr lang="et-EE" dirty="0">
                <a:effectLst/>
              </a:rPr>
              <a:t>Millal ja kuidas selle sealt ära võtad? </a:t>
            </a:r>
          </a:p>
          <a:p>
            <a:pPr marL="0" indent="0">
              <a:buNone/>
            </a:pPr>
            <a:endParaRPr lang="en-GB" dirty="0">
              <a:effectLst/>
            </a:endParaRPr>
          </a:p>
        </p:txBody>
      </p:sp>
      <p:pic>
        <p:nvPicPr>
          <p:cNvPr id="4" name="Picture 3" descr="Screenshot 2022-03-25 at 00.13.09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1" b="96247" l="4101" r="99685">
                        <a14:foregroundMark x1="22713" y1="5077" x2="11356" y2="11921"/>
                        <a14:foregroundMark x1="58360" y1="86755" x2="58360" y2="86755"/>
                        <a14:backgroundMark x1="60252" y1="93598" x2="72240" y2="92053"/>
                        <a14:backgroundMark x1="54259" y1="84106" x2="51420" y2="77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8724" y="3688070"/>
            <a:ext cx="2277162" cy="31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1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Laseme</a:t>
            </a:r>
            <a:r>
              <a:rPr lang="en-US" dirty="0"/>
              <a:t> end </a:t>
            </a:r>
            <a:r>
              <a:rPr lang="en-US" dirty="0" err="1"/>
              <a:t>meeostjatel</a:t>
            </a:r>
            <a:r>
              <a:rPr lang="en-US" dirty="0"/>
              <a:t> </a:t>
            </a:r>
            <a:r>
              <a:rPr lang="en-US" dirty="0" err="1"/>
              <a:t>aidata</a:t>
            </a:r>
            <a:r>
              <a:rPr lang="en-US" dirty="0"/>
              <a:t>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>
                <a:effectLst/>
              </a:rPr>
              <a:t>Meeostjate käitumisuuring: </a:t>
            </a:r>
          </a:p>
          <a:p>
            <a:pPr marL="0" indent="0">
              <a:buNone/>
            </a:pPr>
            <a:r>
              <a:rPr lang="et-EE" dirty="0">
                <a:effectLst/>
              </a:rPr>
              <a:t>10 küsimust</a:t>
            </a:r>
          </a:p>
          <a:p>
            <a:pPr marL="0" indent="0">
              <a:buNone/>
            </a:pPr>
            <a:r>
              <a:rPr lang="et-EE" dirty="0">
                <a:effectLst/>
              </a:rPr>
              <a:t>40 vastanut</a:t>
            </a:r>
          </a:p>
          <a:p>
            <a:pPr marL="0" indent="0">
              <a:buNone/>
            </a:pPr>
            <a:r>
              <a:rPr lang="et-EE" dirty="0">
                <a:effectLst/>
              </a:rPr>
              <a:t>Eesmärk ainult tänase esinemise jaoks teha tagasihoidlik taustauuring</a:t>
            </a:r>
          </a:p>
          <a:p>
            <a:pPr marL="0" indent="0">
              <a:buNone/>
            </a:pPr>
            <a:r>
              <a:rPr lang="et-EE" dirty="0">
                <a:effectLst/>
              </a:rPr>
              <a:t>Miks? Üks asi on oletus, teine on küsitlus...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067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arvata</a:t>
            </a:r>
            <a:r>
              <a:rPr lang="en-US" dirty="0"/>
              <a:t>? </a:t>
            </a:r>
          </a:p>
        </p:txBody>
      </p:sp>
      <p:pic>
        <p:nvPicPr>
          <p:cNvPr id="5" name="Picture 4" descr="31d8762b-2d07-450f-9be8-cbc0312557f3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57" y="2331536"/>
            <a:ext cx="2082042" cy="414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2788" y="3027489"/>
            <a:ext cx="55185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Mikk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Pärnits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on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Eesti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kirjanik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tõlkija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ja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kultuurikriitik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Ta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peab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oluliseks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inimese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vabadust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olla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ühiskonna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normidest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erinev</a:t>
            </a:r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18.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augustil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2020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andis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president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Kersti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Kaljulaid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Mikk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Pärnitsale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vägivallaennetuse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auhinna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Instagrami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kampaania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"See pole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okei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"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algatamise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eest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ja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mr-IN" b="1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t-EE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t-EE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mr-IN" b="1" dirty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see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võeti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temalt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pärast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uuesti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ära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kuna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ta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julges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sellises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riietuses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rahva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ette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/>
                <a:cs typeface="Arial"/>
              </a:rPr>
              <a:t>tulla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?!?</a:t>
            </a:r>
          </a:p>
        </p:txBody>
      </p:sp>
    </p:spTree>
    <p:extLst>
      <p:ext uri="{BB962C8B-B14F-4D97-AF65-F5344CB8AC3E}">
        <p14:creationId xmlns:p14="http://schemas.microsoft.com/office/powerpoint/2010/main" val="373042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iganes</a:t>
            </a:r>
            <a:r>
              <a:rPr lang="en-US" dirty="0"/>
              <a:t> </a:t>
            </a:r>
            <a:r>
              <a:rPr lang="en-US" dirty="0" err="1"/>
              <a:t>inimene</a:t>
            </a:r>
            <a:r>
              <a:rPr lang="en-US" dirty="0"/>
              <a:t> </a:t>
            </a:r>
            <a:r>
              <a:rPr lang="en-US" dirty="0" err="1"/>
              <a:t>teeb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>
                <a:effectLst/>
              </a:rPr>
              <a:t>...on tal selleks põhjus ja meie ei pea seda alati teadma... </a:t>
            </a:r>
            <a:r>
              <a:rPr lang="en-US" dirty="0">
                <a:effectLst/>
              </a:rPr>
              <a:t>V</a:t>
            </a:r>
            <a:r>
              <a:rPr lang="et-EE" dirty="0">
                <a:effectLst/>
              </a:rPr>
              <a:t>eelgi vähem selle üle arutlema või midagi oletama. </a:t>
            </a:r>
          </a:p>
          <a:p>
            <a:pPr marL="0" indent="0">
              <a:buNone/>
            </a:pPr>
            <a:r>
              <a:rPr lang="en-GB" dirty="0" err="1">
                <a:effectLst/>
              </a:rPr>
              <a:t>Inimlik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inimene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mõistab</a:t>
            </a:r>
            <a:r>
              <a:rPr lang="en-GB" dirty="0">
                <a:effectLst/>
              </a:rPr>
              <a:t>, et </a:t>
            </a:r>
            <a:r>
              <a:rPr lang="en-GB" dirty="0" err="1">
                <a:effectLst/>
              </a:rPr>
              <a:t>inimesel</a:t>
            </a:r>
            <a:r>
              <a:rPr lang="en-GB" dirty="0">
                <a:effectLst/>
              </a:rPr>
              <a:t> on </a:t>
            </a:r>
            <a:r>
              <a:rPr lang="en-GB" dirty="0" err="1">
                <a:effectLst/>
              </a:rPr>
              <a:t>põhjus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aktsepteerib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seda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ja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liigub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oma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mõtete</a:t>
            </a:r>
            <a:r>
              <a:rPr lang="en-GB" dirty="0">
                <a:effectLst/>
              </a:rPr>
              <a:t>, </a:t>
            </a:r>
            <a:r>
              <a:rPr lang="en-GB" dirty="0" err="1">
                <a:effectLst/>
              </a:rPr>
              <a:t>ütlemiste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ja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tegemistega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lahenduste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suunas</a:t>
            </a:r>
            <a:r>
              <a:rPr lang="mr-IN" dirty="0">
                <a:effectLst/>
              </a:rPr>
              <a:t>…</a:t>
            </a:r>
            <a:r>
              <a:rPr lang="et-EE" dirty="0">
                <a:effectLst/>
              </a:rPr>
              <a:t>.</a:t>
            </a:r>
          </a:p>
          <a:p>
            <a:pPr marL="0" indent="0">
              <a:buNone/>
            </a:pPr>
            <a:r>
              <a:rPr lang="et-EE" dirty="0">
                <a:effectLst/>
              </a:rPr>
              <a:t>Kuidas oleks kriitika ja hinnangutevaba eluga? Alustame kohe? Proovi olla 1 päev selline inimene....</a:t>
            </a:r>
          </a:p>
        </p:txBody>
      </p:sp>
    </p:spTree>
    <p:extLst>
      <p:ext uri="{BB962C8B-B14F-4D97-AF65-F5344CB8AC3E}">
        <p14:creationId xmlns:p14="http://schemas.microsoft.com/office/powerpoint/2010/main" val="395658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Ära</a:t>
            </a:r>
            <a:r>
              <a:rPr lang="en-US" dirty="0"/>
              <a:t> </a:t>
            </a:r>
            <a:r>
              <a:rPr lang="en-US" dirty="0" err="1"/>
              <a:t>oleta</a:t>
            </a:r>
            <a:r>
              <a:rPr lang="en-US" dirty="0"/>
              <a:t>! </a:t>
            </a:r>
            <a:r>
              <a:rPr lang="en-US" dirty="0" err="1"/>
              <a:t>Küsi</a:t>
            </a:r>
            <a:r>
              <a:rPr lang="en-US" dirty="0"/>
              <a:t>! </a:t>
            </a:r>
            <a:r>
              <a:rPr lang="en-US" dirty="0" err="1"/>
              <a:t>Täpsusta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877" y="6219063"/>
            <a:ext cx="4778102" cy="515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>
                <a:latin typeface="Arial "/>
                <a:cs typeface="Arial "/>
              </a:rPr>
              <a:t>https://</a:t>
            </a:r>
            <a:r>
              <a:rPr lang="en-US" sz="1800" dirty="0" err="1">
                <a:latin typeface="Arial "/>
                <a:cs typeface="Arial "/>
              </a:rPr>
              <a:t>youtu.be</a:t>
            </a:r>
            <a:r>
              <a:rPr lang="en-US" sz="1800" dirty="0">
                <a:latin typeface="Arial "/>
                <a:cs typeface="Arial "/>
              </a:rPr>
              <a:t>/9T3X0hRbTek</a:t>
            </a:r>
          </a:p>
        </p:txBody>
      </p:sp>
      <p:pic>
        <p:nvPicPr>
          <p:cNvPr id="4" name="Picture 3" descr="Screenshot 2022-03-07 at 11.07.3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77" y="2578364"/>
            <a:ext cx="4941103" cy="3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Mesinike</a:t>
            </a:r>
            <a:r>
              <a:rPr lang="en-US" dirty="0"/>
              <a:t> </a:t>
            </a:r>
            <a:r>
              <a:rPr lang="en-US" dirty="0" err="1"/>
              <a:t>vanasõna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617" y="2337175"/>
            <a:ext cx="7716838" cy="6052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t-EE" dirty="0">
                <a:effectLst/>
              </a:rPr>
              <a:t>Sa ei tea, mis toimub taru sees, kui ise seisad taru ees! </a:t>
            </a:r>
            <a:endParaRPr lang="en-GB" dirty="0">
              <a:effectLst/>
            </a:endParaRPr>
          </a:p>
        </p:txBody>
      </p:sp>
      <p:pic>
        <p:nvPicPr>
          <p:cNvPr id="4" name="Picture 3" descr="Screenshot 2022-03-06 at 23.52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307" y="3049065"/>
            <a:ext cx="3985403" cy="3526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shot 2022-03-06 at 23.53.42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16" b="97368" l="9140" r="897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80" y="4131504"/>
            <a:ext cx="1740774" cy="21338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2688" y="2819400"/>
            <a:ext cx="2129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Katrin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/>
                <a:cs typeface="Arial"/>
              </a:rPr>
              <a:t>Aedma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363274" y="4476861"/>
            <a:ext cx="1783256" cy="1577805"/>
          </a:xfrm>
          <a:prstGeom prst="wedgeRoundRectCallout">
            <a:avLst>
              <a:gd name="adj1" fmla="val 103627"/>
              <a:gd name="adj2" fmla="val 9339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Ära</a:t>
            </a:r>
            <a:r>
              <a:rPr lang="en-US" sz="2400" dirty="0"/>
              <a:t> </a:t>
            </a:r>
            <a:r>
              <a:rPr lang="en-US" sz="2400" dirty="0" err="1"/>
              <a:t>oleta</a:t>
            </a:r>
            <a:r>
              <a:rPr lang="en-US" sz="2400" dirty="0"/>
              <a:t>! </a:t>
            </a:r>
            <a:r>
              <a:rPr lang="en-US" sz="2400" dirty="0" err="1"/>
              <a:t>Uuri</a:t>
            </a:r>
            <a:r>
              <a:rPr lang="en-US" sz="2400" dirty="0"/>
              <a:t> </a:t>
            </a:r>
            <a:r>
              <a:rPr lang="en-US" sz="2400" dirty="0" err="1"/>
              <a:t>asja</a:t>
            </a:r>
            <a:r>
              <a:rPr lang="en-US" sz="2400" dirty="0"/>
              <a:t>! 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1325876" y="3463472"/>
            <a:ext cx="1599178" cy="1077525"/>
          </a:xfrm>
          <a:prstGeom prst="cloudCallout">
            <a:avLst>
              <a:gd name="adj1" fmla="val 71475"/>
              <a:gd name="adj2" fmla="val 66155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85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8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</p:spPr>
        <p:txBody>
          <a:bodyPr/>
          <a:lstStyle/>
          <a:p>
            <a:r>
              <a:rPr lang="en-US" dirty="0" err="1"/>
              <a:t>Millist</a:t>
            </a:r>
            <a:r>
              <a:rPr lang="en-US" dirty="0"/>
              <a:t> </a:t>
            </a:r>
            <a:r>
              <a:rPr lang="en-US" dirty="0" err="1"/>
              <a:t>mett</a:t>
            </a:r>
            <a:r>
              <a:rPr lang="en-US" dirty="0"/>
              <a:t> ma </a:t>
            </a:r>
            <a:r>
              <a:rPr lang="en-US" dirty="0" err="1"/>
              <a:t>soovin</a:t>
            </a:r>
            <a:r>
              <a:rPr lang="en-US" dirty="0"/>
              <a:t>?</a:t>
            </a:r>
          </a:p>
        </p:txBody>
      </p:sp>
      <p:pic>
        <p:nvPicPr>
          <p:cNvPr id="6" name="Picture 5" descr="Screenshot 2022-03-06 at 23.25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9" y="2883539"/>
            <a:ext cx="8124533" cy="383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9478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8595</TotalTime>
  <Words>582</Words>
  <Application>Microsoft Office PowerPoint</Application>
  <PresentationFormat>On-screen Show (4:3)</PresentationFormat>
  <Paragraphs>79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 </vt:lpstr>
      <vt:lpstr>Arial Rounded MT Bold</vt:lpstr>
      <vt:lpstr>Calibri</vt:lpstr>
      <vt:lpstr>Sky</vt:lpstr>
      <vt:lpstr>Meemüügi edendamine</vt:lpstr>
      <vt:lpstr>Kokkulepped</vt:lpstr>
      <vt:lpstr>Oled juba saanud ideid, kuidas müüki edendada? </vt:lpstr>
      <vt:lpstr>Laseme end meeostjatel aidata! </vt:lpstr>
      <vt:lpstr>Mida arvata? </vt:lpstr>
      <vt:lpstr>Mida iganes inimene teeb…</vt:lpstr>
      <vt:lpstr>Ära oleta! Küsi! Täpsusta!</vt:lpstr>
      <vt:lpstr>Mesinike vanasõna</vt:lpstr>
      <vt:lpstr>Millist mett ma soovin?</vt:lpstr>
      <vt:lpstr>Millise maa mett ostan?</vt:lpstr>
      <vt:lpstr>Millise tootja mett ostan?</vt:lpstr>
      <vt:lpstr>Kuskohast üldjuhul ostan? </vt:lpstr>
      <vt:lpstr>Millal ostan? </vt:lpstr>
      <vt:lpstr>Kas ma usaldan laadal mittetuttavat meemüüjat? </vt:lpstr>
      <vt:lpstr>Mida mee kohta usud? </vt:lpstr>
      <vt:lpstr>Mis müügileti juurde meelitab?</vt:lpstr>
      <vt:lpstr>Mis müügileti juurdest ära hirmutab?</vt:lpstr>
      <vt:lpstr>Soovitused meemüüjale</vt:lpstr>
      <vt:lpstr>Kas üldse on vaja Sul meemüüki edendada? </vt:lpstr>
      <vt:lpstr>Kuidas müüki edendame? </vt:lpstr>
      <vt:lpstr>Kes on toeks? </vt:lpstr>
      <vt:lpstr>Edukat meemüüki!</vt:lpstr>
      <vt:lpstr>Edukat meemüüki!  Joonistage! Kirjutage!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Sise- ja väliskommunikatsiooni põhimõtted mesindussektoris</dc:title>
  <dc:creator>KATRIN</dc:creator>
  <cp:lastModifiedBy>Liina Maasik</cp:lastModifiedBy>
  <cp:revision>70</cp:revision>
  <dcterms:created xsi:type="dcterms:W3CDTF">2022-03-01T18:29:52Z</dcterms:created>
  <dcterms:modified xsi:type="dcterms:W3CDTF">2022-03-27T11:08:45Z</dcterms:modified>
</cp:coreProperties>
</file>