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72" r:id="rId6"/>
    <p:sldId id="273" r:id="rId7"/>
    <p:sldId id="274" r:id="rId8"/>
    <p:sldId id="275" r:id="rId9"/>
    <p:sldId id="276" r:id="rId10"/>
    <p:sldId id="271" r:id="rId11"/>
    <p:sldId id="265" r:id="rId12"/>
    <p:sldId id="261" r:id="rId13"/>
    <p:sldId id="267" r:id="rId14"/>
    <p:sldId id="268" r:id="rId15"/>
    <p:sldId id="270" r:id="rId16"/>
    <p:sldId id="269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1" autoAdjust="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gu\OneDrive\Desktop\Uurimust&#246;&#246;%202020-21\VALMIS\STATISTILINE%20ANAL&#220;&#220;S_(standar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Лист1!$J$25</c:f>
              <c:strCache>
                <c:ptCount val="1"/>
                <c:pt idx="0">
                  <c:v>Diastaas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Лист1!$K$24:$L$24</c:f>
              <c:strCache>
                <c:ptCount val="2"/>
                <c:pt idx="0">
                  <c:v>Linnas</c:v>
                </c:pt>
                <c:pt idx="1">
                  <c:v>Maal</c:v>
                </c:pt>
              </c:strCache>
            </c:strRef>
          </c:cat>
          <c:val>
            <c:numRef>
              <c:f>Лист1!$K$25:$L$25</c:f>
              <c:numCache>
                <c:formatCode>General</c:formatCode>
                <c:ptCount val="2"/>
                <c:pt idx="0">
                  <c:v>18.079999999999998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4-4070-A8B4-82486373A74B}"/>
            </c:ext>
          </c:extLst>
        </c:ser>
        <c:ser>
          <c:idx val="1"/>
          <c:order val="1"/>
          <c:tx>
            <c:strRef>
              <c:f>Лист1!$J$26</c:f>
              <c:strCache>
                <c:ptCount val="1"/>
                <c:pt idx="0">
                  <c:v>Invertaas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Лист1!$K$24:$L$24</c:f>
              <c:strCache>
                <c:ptCount val="2"/>
                <c:pt idx="0">
                  <c:v>Linnas</c:v>
                </c:pt>
                <c:pt idx="1">
                  <c:v>Maal</c:v>
                </c:pt>
              </c:strCache>
            </c:strRef>
          </c:cat>
          <c:val>
            <c:numRef>
              <c:f>Лист1!$K$26:$L$26</c:f>
              <c:numCache>
                <c:formatCode>General</c:formatCode>
                <c:ptCount val="2"/>
                <c:pt idx="0">
                  <c:v>90.55</c:v>
                </c:pt>
                <c:pt idx="1">
                  <c:v>176.85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4-4070-A8B4-82486373A7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2341632"/>
        <c:axId val="1982342464"/>
      </c:barChart>
      <c:catAx>
        <c:axId val="19823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982342464"/>
        <c:crosses val="autoZero"/>
        <c:auto val="1"/>
        <c:lblAlgn val="ctr"/>
        <c:lblOffset val="100"/>
        <c:noMultiLvlLbl val="0"/>
      </c:catAx>
      <c:valAx>
        <c:axId val="198234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9823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8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4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5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4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AFF0-79CD-4D44-979F-92BCCD6920BF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6040-6876-4774-A4B1-59462AFE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LINNAMESINDUSE ARENDAMISE VÕIMALUSED TALLINNAS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z="3200" dirty="0"/>
              <a:t>Jaagup Randi</a:t>
            </a:r>
          </a:p>
          <a:p>
            <a:r>
              <a:rPr lang="et-EE" sz="2800" dirty="0"/>
              <a:t>Juhendajad: Mae Sutrop, Liina Maasik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583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+mn-lt"/>
                <a:ea typeface="Calibri" panose="020F0502020204030204" pitchFamily="34" charset="0"/>
              </a:rPr>
              <a:t>Linna- ja maamesindust võrdlev tabel 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02749"/>
              </p:ext>
            </p:extLst>
          </p:nvPr>
        </p:nvGraphicFramePr>
        <p:xfrm>
          <a:off x="1598245" y="1134377"/>
          <a:ext cx="8995510" cy="4930361"/>
        </p:xfrm>
        <a:graphic>
          <a:graphicData uri="http://schemas.openxmlformats.org/drawingml/2006/table">
            <a:tbl>
              <a:tblPr/>
              <a:tblGrid>
                <a:gridCol w="3093508">
                  <a:extLst>
                    <a:ext uri="{9D8B030D-6E8A-4147-A177-3AD203B41FA5}">
                      <a16:colId xmlns:a16="http://schemas.microsoft.com/office/drawing/2014/main" val="220350196"/>
                    </a:ext>
                  </a:extLst>
                </a:gridCol>
                <a:gridCol w="2951001">
                  <a:extLst>
                    <a:ext uri="{9D8B030D-6E8A-4147-A177-3AD203B41FA5}">
                      <a16:colId xmlns:a16="http://schemas.microsoft.com/office/drawing/2014/main" val="3168206698"/>
                    </a:ext>
                  </a:extLst>
                </a:gridCol>
                <a:gridCol w="2951001">
                  <a:extLst>
                    <a:ext uri="{9D8B030D-6E8A-4147-A177-3AD203B41FA5}">
                      <a16:colId xmlns:a16="http://schemas.microsoft.com/office/drawing/2014/main" val="1484762905"/>
                    </a:ext>
                  </a:extLst>
                </a:gridCol>
              </a:tblGrid>
              <a:tr h="461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Teemad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Maamesindus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Linnamesindus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316243"/>
                  </a:ext>
                </a:extLst>
              </a:tr>
              <a:tr h="986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Korjemaa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Korje keskendub looduslikule konveierile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Korje keskendub kultuurtaimedele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30117"/>
                  </a:ext>
                </a:extLst>
              </a:tr>
              <a:tr h="461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Keskkond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Puhas õhk ja vesi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Suurem õhureostus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58859"/>
                  </a:ext>
                </a:extLst>
              </a:tr>
              <a:tr h="986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Ohutegurid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Närilised, ulukid (nugised, karud)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Vandaalid, tugev tuul katustel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89967"/>
                  </a:ext>
                </a:extLst>
              </a:tr>
              <a:tr h="2035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Pestitsiidid/kemikaalid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Võib esineda ümbritsevatel kultuurpõldudel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Võib esineda kultuurtaimedel, olenevalt linnas kehtestatud normidest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7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038"/>
            <a:ext cx="10515600" cy="5077925"/>
          </a:xfrm>
        </p:spPr>
        <p:txBody>
          <a:bodyPr/>
          <a:lstStyle/>
          <a:p>
            <a:pPr marL="0" indent="0">
              <a:buNone/>
            </a:pPr>
            <a:r>
              <a:rPr lang="et-EE" sz="4000" b="1" dirty="0"/>
              <a:t>Teooria 2. alapeatükist selgub:</a:t>
            </a:r>
            <a:endParaRPr lang="et-EE" b="1" dirty="0"/>
          </a:p>
          <a:p>
            <a:r>
              <a:rPr lang="et-EE" sz="3200" dirty="0"/>
              <a:t>Mesilaste jätkusuutlikuks eluks on olulised mitmekesine korjebaas ja korjepidevus</a:t>
            </a:r>
          </a:p>
          <a:p>
            <a:r>
              <a:rPr lang="et-EE" sz="3200" dirty="0"/>
              <a:t>Tallinnas on palju looduslikult mitmekesist korjemaad </a:t>
            </a:r>
          </a:p>
          <a:p>
            <a:r>
              <a:rPr lang="et-EE" sz="3200" dirty="0"/>
              <a:t>Keskkonna kvaliteedi hindamiseks peab analüüsima mett</a:t>
            </a:r>
          </a:p>
          <a:p>
            <a:r>
              <a:rPr lang="et-EE" sz="3200" dirty="0"/>
              <a:t>Tähtsaimad analüüsi näidud mees: diastaasi ja invertaasi aktiivsus; elektrijuhtivus; pH tase; suhkrute vahekord; õietolmu koostis; raskemetallide ning pestitsiidide sisaldus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Tulemused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3600" b="1" dirty="0"/>
              <a:t>Intervjuust selgus:</a:t>
            </a:r>
          </a:p>
          <a:p>
            <a:r>
              <a:rPr lang="et-EE" sz="3200" dirty="0"/>
              <a:t>Linnaruumi eeliseks on soojem mikrokliima</a:t>
            </a:r>
          </a:p>
          <a:p>
            <a:r>
              <a:rPr lang="et-EE" sz="3200" dirty="0"/>
              <a:t>Linnamesinduse suurimaks probleemiks on transport</a:t>
            </a:r>
          </a:p>
          <a:p>
            <a:r>
              <a:rPr lang="et-EE" sz="3200" dirty="0"/>
              <a:t>Suurimaks ohuteguriks linnaruumis on suurtes kogustes kasutatav glüfosaat</a:t>
            </a:r>
          </a:p>
          <a:p>
            <a:r>
              <a:rPr lang="et-EE" sz="3200" dirty="0"/>
              <a:t>Tallinna linnamesinduse on arenemas</a:t>
            </a:r>
          </a:p>
          <a:p>
            <a:r>
              <a:rPr lang="et-EE" sz="3200" dirty="0"/>
              <a:t>Inimesed eeldavad linnamees suurt raskemetallide ja taimekaitsevahendite sisaldust</a:t>
            </a:r>
          </a:p>
          <a:p>
            <a:r>
              <a:rPr lang="et-EE" sz="3200" dirty="0"/>
              <a:t>Inimesed on umbusklikud mesilaste suhtes ja ajavad neid segamini teiste putukatega</a:t>
            </a:r>
          </a:p>
        </p:txBody>
      </p:sp>
    </p:spTree>
    <p:extLst>
      <p:ext uri="{BB962C8B-B14F-4D97-AF65-F5344CB8AC3E}">
        <p14:creationId xmlns:p14="http://schemas.microsoft.com/office/powerpoint/2010/main" val="264038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723"/>
            <a:ext cx="10515600" cy="5056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600" b="1" dirty="0"/>
              <a:t>Statistiliste andmete analüüsist selgus:</a:t>
            </a:r>
          </a:p>
          <a:p>
            <a:r>
              <a:rPr lang="et-EE" sz="3200" dirty="0"/>
              <a:t>Maapiirkonna mees on oluliselt suurem bioloogiline aktiivsus</a:t>
            </a:r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b="1" dirty="0"/>
              <a:t>Invertaasi ja diastaasi aritmeetilised keskmised</a:t>
            </a:r>
            <a:endParaRPr lang="en-GB" sz="3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656391"/>
              </p:ext>
            </p:extLst>
          </p:nvPr>
        </p:nvGraphicFramePr>
        <p:xfrm>
          <a:off x="2366229" y="2493108"/>
          <a:ext cx="7459541" cy="418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55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4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54"/>
            <a:ext cx="10515600" cy="5212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t-EE" sz="3200" dirty="0"/>
          </a:p>
          <a:p>
            <a:pPr marL="0" indent="0" algn="ctr">
              <a:buNone/>
            </a:pPr>
            <a:r>
              <a:rPr lang="et-EE" b="1" dirty="0"/>
              <a:t>Linna- ja maamee õietolmu koostise aritmeetiline keskmine </a:t>
            </a:r>
            <a:endParaRPr lang="en-GB" b="1" dirty="0"/>
          </a:p>
          <a:p>
            <a:endParaRPr lang="et-E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75343"/>
              </p:ext>
            </p:extLst>
          </p:nvPr>
        </p:nvGraphicFramePr>
        <p:xfrm>
          <a:off x="2074983" y="1495777"/>
          <a:ext cx="8042033" cy="4231308"/>
        </p:xfrm>
        <a:graphic>
          <a:graphicData uri="http://schemas.openxmlformats.org/drawingml/2006/table">
            <a:tbl>
              <a:tblPr firstRow="1" firstCol="1" bandRow="1"/>
              <a:tblGrid>
                <a:gridCol w="3084859">
                  <a:extLst>
                    <a:ext uri="{9D8B030D-6E8A-4147-A177-3AD203B41FA5}">
                      <a16:colId xmlns:a16="http://schemas.microsoft.com/office/drawing/2014/main" val="1421900745"/>
                    </a:ext>
                  </a:extLst>
                </a:gridCol>
                <a:gridCol w="2478587">
                  <a:extLst>
                    <a:ext uri="{9D8B030D-6E8A-4147-A177-3AD203B41FA5}">
                      <a16:colId xmlns:a16="http://schemas.microsoft.com/office/drawing/2014/main" val="969404492"/>
                    </a:ext>
                  </a:extLst>
                </a:gridCol>
                <a:gridCol w="2478587">
                  <a:extLst>
                    <a:ext uri="{9D8B030D-6E8A-4147-A177-3AD203B41FA5}">
                      <a16:colId xmlns:a16="http://schemas.microsoft.com/office/drawing/2014/main" val="4214782108"/>
                    </a:ext>
                  </a:extLst>
                </a:gridCol>
              </a:tblGrid>
              <a:tr h="10309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t-E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Taim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Õietolmu keskmine kogus%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94089"/>
                  </a:ext>
                </a:extLst>
              </a:tr>
              <a:tr h="512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Linnas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39505"/>
                  </a:ext>
                </a:extLst>
              </a:tr>
              <a:tr h="512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Angervaks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69067"/>
                  </a:ext>
                </a:extLst>
              </a:tr>
              <a:tr h="512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Käokannus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88728"/>
                  </a:ext>
                </a:extLst>
              </a:tr>
              <a:tr h="512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Paju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42510"/>
                  </a:ext>
                </a:extLst>
              </a:tr>
              <a:tr h="5129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Valge ristik/mesikas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11.71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97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9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355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744200" cy="6176963"/>
          </a:xfrm>
        </p:spPr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b="1" dirty="0"/>
              <a:t>Tallinna kesklinna ja äärelinna õietolmukoostise aritmeetiline keskmine</a:t>
            </a:r>
          </a:p>
          <a:p>
            <a:pPr marL="0" indent="0" algn="ctr">
              <a:buNone/>
            </a:pPr>
            <a:r>
              <a:rPr lang="et-EE" b="1" dirty="0"/>
              <a:t> 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3506"/>
              </p:ext>
            </p:extLst>
          </p:nvPr>
        </p:nvGraphicFramePr>
        <p:xfrm>
          <a:off x="1600199" y="1099043"/>
          <a:ext cx="8352694" cy="5477604"/>
        </p:xfrm>
        <a:graphic>
          <a:graphicData uri="http://schemas.openxmlformats.org/drawingml/2006/table">
            <a:tbl>
              <a:tblPr firstRow="1" firstCol="1" bandRow="1"/>
              <a:tblGrid>
                <a:gridCol w="3204026">
                  <a:extLst>
                    <a:ext uri="{9D8B030D-6E8A-4147-A177-3AD203B41FA5}">
                      <a16:colId xmlns:a16="http://schemas.microsoft.com/office/drawing/2014/main" val="1226792677"/>
                    </a:ext>
                  </a:extLst>
                </a:gridCol>
                <a:gridCol w="2574334">
                  <a:extLst>
                    <a:ext uri="{9D8B030D-6E8A-4147-A177-3AD203B41FA5}">
                      <a16:colId xmlns:a16="http://schemas.microsoft.com/office/drawing/2014/main" val="35559201"/>
                    </a:ext>
                  </a:extLst>
                </a:gridCol>
                <a:gridCol w="2574334">
                  <a:extLst>
                    <a:ext uri="{9D8B030D-6E8A-4147-A177-3AD203B41FA5}">
                      <a16:colId xmlns:a16="http://schemas.microsoft.com/office/drawing/2014/main" val="982816063"/>
                    </a:ext>
                  </a:extLst>
                </a:gridCol>
              </a:tblGrid>
              <a:tr h="4979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Taim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Õietolmu keskmine kogus%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51413"/>
                  </a:ext>
                </a:extLst>
              </a:tr>
              <a:tr h="497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Kesklinnas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Äärelinnas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30806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Hobukastan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98576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Mets-viinapuu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1830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Muud ristõielised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33.97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093608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Muud roosõielised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22.36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49897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Paju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21.02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39742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Pärn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4.34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086511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Sarikalised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884889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Vaher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842288"/>
                  </a:ext>
                </a:extLst>
              </a:tr>
              <a:tr h="497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Valge ristik/mesikas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t-EE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5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97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/>
              <a:t>Ettepanekud ja soovitused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t-EE" sz="3200" dirty="0"/>
              <a:t>Teha rohkem teavitustööd mesilastest kui linnakeskkonna tolmeldajatest</a:t>
            </a:r>
          </a:p>
          <a:p>
            <a:r>
              <a:rPr lang="et-EE" sz="3200" dirty="0"/>
              <a:t>Suurendada kontrolli linnaruumis kasutatavate taimekaitsevahendite üle</a:t>
            </a:r>
          </a:p>
          <a:p>
            <a:r>
              <a:rPr lang="et-EE" sz="3200" dirty="0"/>
              <a:t>Koostöös linnahaljastajatega istutada rohkem taimi, mida mesilased saaks tolmeldada</a:t>
            </a:r>
          </a:p>
          <a:p>
            <a:r>
              <a:rPr lang="et-EE" sz="3200" dirty="0"/>
              <a:t>Luua võimalusi kursuste läbiviimiseks linnamesinikele, mis hõlmaks teadmisi linnakeskkonna eripäradest</a:t>
            </a:r>
          </a:p>
        </p:txBody>
      </p:sp>
    </p:spTree>
    <p:extLst>
      <p:ext uri="{BB962C8B-B14F-4D97-AF65-F5344CB8AC3E}">
        <p14:creationId xmlns:p14="http://schemas.microsoft.com/office/powerpoint/2010/main" val="395305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Kokkuvõte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338"/>
            <a:ext cx="10515600" cy="5158154"/>
          </a:xfrm>
        </p:spPr>
        <p:txBody>
          <a:bodyPr>
            <a:noAutofit/>
          </a:bodyPr>
          <a:lstStyle/>
          <a:p>
            <a:r>
              <a:rPr lang="et-EE" sz="3200" dirty="0"/>
              <a:t>Linnamesinduse viimaste aastate areng Tallinnas on pigem posiitivne ning järjepidev</a:t>
            </a:r>
          </a:p>
          <a:p>
            <a:r>
              <a:rPr lang="et-EE" sz="3200" dirty="0"/>
              <a:t>Linnaruumis kogutud mesi vastab meele seatud normidele ja on kvaliteetne</a:t>
            </a:r>
          </a:p>
          <a:p>
            <a:r>
              <a:rPr lang="et-EE" sz="3200" dirty="0"/>
              <a:t>Mesilased on linnaruumile olulised tolmeldajad </a:t>
            </a:r>
          </a:p>
          <a:p>
            <a:r>
              <a:rPr lang="et-EE" sz="3200" dirty="0"/>
              <a:t>Tallinna linnavalitsuse ja mesinike vaheline sihikindel koostöö on tähtis edendamaks jätkusuutlikku linnamesindust </a:t>
            </a:r>
            <a:endParaRPr lang="et-EE" sz="3200" b="1" dirty="0"/>
          </a:p>
          <a:p>
            <a:pPr marL="0" indent="0">
              <a:buNone/>
            </a:pPr>
            <a:r>
              <a:rPr lang="et-EE" sz="3600" b="1" dirty="0"/>
              <a:t>Edaspidiseks:</a:t>
            </a:r>
          </a:p>
          <a:p>
            <a:r>
              <a:rPr lang="en-GB" sz="3200" dirty="0" err="1"/>
              <a:t>Kas</a:t>
            </a:r>
            <a:r>
              <a:rPr lang="en-GB" sz="3200" dirty="0"/>
              <a:t> </a:t>
            </a:r>
            <a:r>
              <a:rPr lang="en-GB" sz="3200" dirty="0" err="1"/>
              <a:t>linnakeskkond</a:t>
            </a:r>
            <a:r>
              <a:rPr lang="en-GB" sz="3200" dirty="0"/>
              <a:t> </a:t>
            </a:r>
            <a:r>
              <a:rPr lang="en-GB" sz="3200" dirty="0" err="1"/>
              <a:t>lühendab</a:t>
            </a:r>
            <a:r>
              <a:rPr lang="en-GB" sz="3200" dirty="0"/>
              <a:t> </a:t>
            </a:r>
            <a:r>
              <a:rPr lang="en-GB" sz="3200" dirty="0" err="1"/>
              <a:t>mesilase</a:t>
            </a:r>
            <a:r>
              <a:rPr lang="en-GB" sz="3200" dirty="0"/>
              <a:t> </a:t>
            </a:r>
            <a:r>
              <a:rPr lang="en-GB" sz="3200" dirty="0" err="1"/>
              <a:t>eluiga</a:t>
            </a:r>
            <a:r>
              <a:rPr lang="en-GB" sz="3200" dirty="0"/>
              <a:t> </a:t>
            </a:r>
            <a:r>
              <a:rPr lang="en-GB" sz="3200" dirty="0" err="1"/>
              <a:t>ning</a:t>
            </a:r>
            <a:r>
              <a:rPr lang="en-GB" sz="3200" dirty="0"/>
              <a:t> </a:t>
            </a:r>
            <a:r>
              <a:rPr lang="en-GB" sz="3200" dirty="0" err="1"/>
              <a:t>halvendab</a:t>
            </a:r>
            <a:r>
              <a:rPr lang="en-GB" sz="3200" dirty="0"/>
              <a:t> </a:t>
            </a:r>
            <a:r>
              <a:rPr lang="en-GB" sz="3200" dirty="0" err="1"/>
              <a:t>tema</a:t>
            </a:r>
            <a:r>
              <a:rPr lang="en-GB" sz="3200" dirty="0"/>
              <a:t> </a:t>
            </a:r>
            <a:r>
              <a:rPr lang="en-GB" sz="3200" dirty="0" err="1"/>
              <a:t>tervislikku</a:t>
            </a:r>
            <a:r>
              <a:rPr lang="en-GB" sz="3200" dirty="0"/>
              <a:t> </a:t>
            </a:r>
            <a:r>
              <a:rPr lang="en-GB" sz="3200" dirty="0" err="1"/>
              <a:t>seisundit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062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Tänan tähelepanu eest!</a:t>
            </a:r>
            <a:endParaRPr lang="en-GB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49" y="1690688"/>
            <a:ext cx="7245502" cy="4830334"/>
          </a:xfrm>
        </p:spPr>
      </p:pic>
      <p:sp>
        <p:nvSpPr>
          <p:cNvPr id="3" name="TextBox 2"/>
          <p:cNvSpPr txBox="1"/>
          <p:nvPr/>
        </p:nvSpPr>
        <p:spPr>
          <a:xfrm>
            <a:off x="5267087" y="6521022"/>
            <a:ext cx="16578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>
                <a:solidFill>
                  <a:schemeClr val="bg2">
                    <a:lumMod val="50000"/>
                  </a:schemeClr>
                </a:solidFill>
              </a:rPr>
              <a:t>(Erki Naumanise erakogu)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5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Teema aktuaalsus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M</a:t>
            </a:r>
            <a:r>
              <a:rPr lang="en-GB" sz="3200" dirty="0" err="1"/>
              <a:t>esilaste</a:t>
            </a:r>
            <a:r>
              <a:rPr lang="en-GB" sz="3200" dirty="0"/>
              <a:t>  </a:t>
            </a:r>
            <a:r>
              <a:rPr lang="en-GB" sz="3200" dirty="0" err="1"/>
              <a:t>pidajate</a:t>
            </a:r>
            <a:r>
              <a:rPr lang="et-EE" sz="3200" dirty="0"/>
              <a:t> arv on </a:t>
            </a:r>
            <a:r>
              <a:rPr lang="en-GB" sz="3200" dirty="0" err="1"/>
              <a:t>aastatel</a:t>
            </a:r>
            <a:r>
              <a:rPr lang="en-GB" sz="3200" dirty="0"/>
              <a:t>  </a:t>
            </a:r>
            <a:r>
              <a:rPr lang="en-GB" sz="3200" b="1" dirty="0"/>
              <a:t>2016–2018</a:t>
            </a:r>
            <a:r>
              <a:rPr lang="en-GB" sz="3200" dirty="0"/>
              <a:t>  </a:t>
            </a:r>
            <a:r>
              <a:rPr lang="en-GB" sz="3200" dirty="0" err="1"/>
              <a:t>kasvanud</a:t>
            </a:r>
            <a:r>
              <a:rPr lang="en-GB" sz="3200" dirty="0"/>
              <a:t> </a:t>
            </a:r>
            <a:r>
              <a:rPr lang="en-GB" sz="3200" b="1" dirty="0"/>
              <a:t>29%</a:t>
            </a:r>
            <a:r>
              <a:rPr lang="et-EE" sz="3200" b="1" dirty="0"/>
              <a:t> </a:t>
            </a:r>
            <a:r>
              <a:rPr lang="et-EE" sz="3200" dirty="0"/>
              <a:t>ja linnamesindus on Eestis arenev valdkond</a:t>
            </a:r>
          </a:p>
          <a:p>
            <a:r>
              <a:rPr lang="et-EE" sz="3200" dirty="0"/>
              <a:t>Meetoodang on Eestis </a:t>
            </a:r>
            <a:r>
              <a:rPr lang="et-EE" sz="3200" b="1" dirty="0"/>
              <a:t>2008</a:t>
            </a:r>
            <a:r>
              <a:rPr lang="en-GB" sz="3200" b="1" dirty="0"/>
              <a:t>–</a:t>
            </a:r>
            <a:r>
              <a:rPr lang="et-EE" sz="3200" b="1" dirty="0"/>
              <a:t>2017 </a:t>
            </a:r>
            <a:r>
              <a:rPr lang="et-EE" sz="3200" dirty="0"/>
              <a:t>kasvanud </a:t>
            </a:r>
            <a:r>
              <a:rPr lang="et-EE" sz="3200" b="1" dirty="0"/>
              <a:t>57%</a:t>
            </a:r>
            <a:endParaRPr lang="et-EE" sz="3200" dirty="0"/>
          </a:p>
          <a:p>
            <a:r>
              <a:rPr lang="et-EE" sz="3200" dirty="0"/>
              <a:t>Linnamesindus on populaarne paljudes suurlinnades</a:t>
            </a:r>
          </a:p>
          <a:p>
            <a:r>
              <a:rPr lang="en-GB" sz="3200" dirty="0" err="1"/>
              <a:t>Lähtuvalt</a:t>
            </a:r>
            <a:r>
              <a:rPr lang="en-GB" sz="3200" dirty="0"/>
              <a:t> PRIA </a:t>
            </a:r>
            <a:r>
              <a:rPr lang="en-GB" sz="3200" dirty="0" err="1"/>
              <a:t>andmetest</a:t>
            </a:r>
            <a:r>
              <a:rPr lang="en-GB" sz="3200" dirty="0"/>
              <a:t> on </a:t>
            </a:r>
            <a:r>
              <a:rPr lang="en-GB" sz="3200" dirty="0" err="1"/>
              <a:t>hetkel</a:t>
            </a:r>
            <a:r>
              <a:rPr lang="en-GB" sz="3200" dirty="0"/>
              <a:t> </a:t>
            </a:r>
            <a:r>
              <a:rPr lang="en-GB" sz="3200" dirty="0" err="1"/>
              <a:t>Tallinnas</a:t>
            </a:r>
            <a:r>
              <a:rPr lang="en-GB" sz="3200" dirty="0"/>
              <a:t> </a:t>
            </a:r>
            <a:r>
              <a:rPr lang="en-GB" sz="3200" dirty="0" err="1"/>
              <a:t>registreeritud</a:t>
            </a:r>
            <a:r>
              <a:rPr lang="en-GB" sz="3200" dirty="0"/>
              <a:t> </a:t>
            </a:r>
            <a:r>
              <a:rPr lang="en-GB" sz="3200" b="1" dirty="0"/>
              <a:t>32</a:t>
            </a:r>
            <a:r>
              <a:rPr lang="en-GB" sz="3200" dirty="0"/>
              <a:t> </a:t>
            </a:r>
            <a:r>
              <a:rPr lang="en-GB" sz="3200" dirty="0" err="1"/>
              <a:t>mesilasgruppi</a:t>
            </a:r>
            <a:r>
              <a:rPr lang="et-EE" sz="3200" dirty="0"/>
              <a:t>, mis on võrreldes maailma suurlinnadega marginaalne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7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1072661"/>
          </a:xfrm>
        </p:spPr>
        <p:txBody>
          <a:bodyPr>
            <a:normAutofit/>
          </a:bodyPr>
          <a:lstStyle/>
          <a:p>
            <a:pPr algn="ctr"/>
            <a:r>
              <a:rPr lang="et-EE" sz="5400" b="1" dirty="0"/>
              <a:t>Töö eesmärk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7153"/>
            <a:ext cx="10515600" cy="6198578"/>
          </a:xfrm>
        </p:spPr>
        <p:txBody>
          <a:bodyPr>
            <a:normAutofit/>
          </a:bodyPr>
          <a:lstStyle/>
          <a:p>
            <a:r>
              <a:rPr lang="en-GB" dirty="0" err="1"/>
              <a:t>Uurimistöö</a:t>
            </a:r>
            <a:r>
              <a:rPr lang="en-GB" dirty="0"/>
              <a:t> </a:t>
            </a:r>
            <a:r>
              <a:rPr lang="en-GB" dirty="0" err="1"/>
              <a:t>eesmärk</a:t>
            </a:r>
            <a:r>
              <a:rPr lang="en-GB" dirty="0"/>
              <a:t> o</a:t>
            </a:r>
            <a:r>
              <a:rPr lang="et-EE" dirty="0"/>
              <a:t>li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selgitada</a:t>
            </a:r>
            <a:r>
              <a:rPr lang="en-GB" dirty="0"/>
              <a:t> </a:t>
            </a:r>
            <a:r>
              <a:rPr lang="et-EE" dirty="0"/>
              <a:t>jätkusuutliku </a:t>
            </a:r>
            <a:r>
              <a:rPr lang="en-GB" dirty="0" err="1"/>
              <a:t>linnamesinduse</a:t>
            </a:r>
            <a:r>
              <a:rPr lang="en-GB" dirty="0"/>
              <a:t> </a:t>
            </a:r>
            <a:r>
              <a:rPr lang="en-GB" dirty="0" err="1"/>
              <a:t>arendamise</a:t>
            </a:r>
            <a:r>
              <a:rPr lang="en-GB" dirty="0"/>
              <a:t> </a:t>
            </a:r>
            <a:r>
              <a:rPr lang="en-GB" dirty="0" err="1"/>
              <a:t>võimalused</a:t>
            </a:r>
            <a:r>
              <a:rPr lang="en-GB" dirty="0"/>
              <a:t> </a:t>
            </a:r>
            <a:r>
              <a:rPr lang="en-GB" dirty="0" err="1"/>
              <a:t>Tallinnas</a:t>
            </a:r>
            <a:endParaRPr lang="et-EE" sz="3200" dirty="0"/>
          </a:p>
          <a:p>
            <a:endParaRPr lang="et-EE" sz="3200" dirty="0"/>
          </a:p>
          <a:p>
            <a:endParaRPr lang="et-EE" sz="3200" dirty="0"/>
          </a:p>
          <a:p>
            <a:endParaRPr lang="et-EE" sz="3200" dirty="0"/>
          </a:p>
          <a:p>
            <a:endParaRPr lang="et-EE" sz="3200" dirty="0"/>
          </a:p>
          <a:p>
            <a:endParaRPr lang="et-EE" sz="3200" dirty="0"/>
          </a:p>
          <a:p>
            <a:endParaRPr lang="et-EE" sz="3200" dirty="0"/>
          </a:p>
          <a:p>
            <a:pPr marL="0" indent="0">
              <a:buNone/>
            </a:pPr>
            <a:endParaRPr lang="et-E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t-EE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t-EE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t-EE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t-EE" sz="1100" dirty="0">
                <a:solidFill>
                  <a:schemeClr val="bg2">
                    <a:lumMod val="50000"/>
                  </a:schemeClr>
                </a:solidFill>
              </a:rPr>
              <a:t>(Erki Naumanise erakogu)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8" y="1765543"/>
            <a:ext cx="7190279" cy="4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9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Teoreetiline raamistik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t-EE" sz="4000" b="1" dirty="0"/>
              <a:t>Teooria 1. alapeatükist selgub:</a:t>
            </a:r>
          </a:p>
          <a:p>
            <a:r>
              <a:rPr lang="et-EE" sz="3200" dirty="0"/>
              <a:t>Mesindus kui valdkond on eksisteerinud inimkonna kõrval tuhandeid aastaid</a:t>
            </a:r>
          </a:p>
          <a:p>
            <a:r>
              <a:rPr lang="et-EE" sz="3200" dirty="0"/>
              <a:t>Massiline mesilaste hukkumine 2000ndatel</a:t>
            </a:r>
          </a:p>
          <a:p>
            <a:r>
              <a:rPr lang="et-EE" sz="3200" dirty="0"/>
              <a:t>Linnamesinduse populaarsuse kiire kasv välismaal viimase  20 aasta jooksul (Chicago, Berliin, London)</a:t>
            </a:r>
          </a:p>
          <a:p>
            <a:endParaRPr lang="et-EE" sz="3200" dirty="0"/>
          </a:p>
          <a:p>
            <a:endParaRPr lang="et-EE" sz="3600" dirty="0"/>
          </a:p>
          <a:p>
            <a:endParaRPr lang="et-EE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52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7" y="0"/>
            <a:ext cx="9999085" cy="6467425"/>
          </a:xfrm>
        </p:spPr>
      </p:pic>
      <p:sp>
        <p:nvSpPr>
          <p:cNvPr id="3" name="TextBox 2"/>
          <p:cNvSpPr txBox="1"/>
          <p:nvPr/>
        </p:nvSpPr>
        <p:spPr>
          <a:xfrm>
            <a:off x="2463434" y="6467425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https://www.researchgate.net/publication/330535663_Urban_Beekeeping_in_Antiquity_Ethnoentomology_2018_2_52-61</a:t>
            </a:r>
          </a:p>
        </p:txBody>
      </p:sp>
    </p:spTree>
    <p:extLst>
      <p:ext uri="{BB962C8B-B14F-4D97-AF65-F5344CB8AC3E}">
        <p14:creationId xmlns:p14="http://schemas.microsoft.com/office/powerpoint/2010/main" val="37880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89" y="183406"/>
            <a:ext cx="9694622" cy="6425213"/>
          </a:xfrm>
        </p:spPr>
      </p:pic>
      <p:sp>
        <p:nvSpPr>
          <p:cNvPr id="3" name="TextBox 2"/>
          <p:cNvSpPr txBox="1"/>
          <p:nvPr/>
        </p:nvSpPr>
        <p:spPr>
          <a:xfrm>
            <a:off x="2463435" y="6608619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https://www.researchgate.net/publication/330535663_Urban_Beekeeping_in_Antiquity_Ethnoentomology_2018_2_52-61</a:t>
            </a:r>
          </a:p>
        </p:txBody>
      </p:sp>
    </p:spTree>
    <p:extLst>
      <p:ext uri="{BB962C8B-B14F-4D97-AF65-F5344CB8AC3E}">
        <p14:creationId xmlns:p14="http://schemas.microsoft.com/office/powerpoint/2010/main" val="30874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8" y="-143435"/>
            <a:ext cx="9458498" cy="6843503"/>
          </a:xfrm>
        </p:spPr>
      </p:pic>
      <p:sp>
        <p:nvSpPr>
          <p:cNvPr id="3" name="TextBox 2"/>
          <p:cNvSpPr txBox="1"/>
          <p:nvPr/>
        </p:nvSpPr>
        <p:spPr>
          <a:xfrm>
            <a:off x="2651202" y="6578461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https://www.researchgate.net/publication/330535663_Urban_Beekeeping_in_Antiquity_Ethnoentomology_2018_2_52-61</a:t>
            </a:r>
          </a:p>
        </p:txBody>
      </p:sp>
    </p:spTree>
    <p:extLst>
      <p:ext uri="{BB962C8B-B14F-4D97-AF65-F5344CB8AC3E}">
        <p14:creationId xmlns:p14="http://schemas.microsoft.com/office/powerpoint/2010/main" val="318234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655"/>
            <a:ext cx="9144000" cy="6555833"/>
          </a:xfrm>
        </p:spPr>
      </p:pic>
      <p:sp>
        <p:nvSpPr>
          <p:cNvPr id="3" name="TextBox 2"/>
          <p:cNvSpPr txBox="1"/>
          <p:nvPr/>
        </p:nvSpPr>
        <p:spPr>
          <a:xfrm>
            <a:off x="2463435" y="6610523"/>
            <a:ext cx="7265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https://www.researchgate.net/publication/330535663_Urban_Beekeeping_in_Antiquity_Ethnoentomology_2018_2_52-61</a:t>
            </a:r>
          </a:p>
        </p:txBody>
      </p:sp>
    </p:spTree>
    <p:extLst>
      <p:ext uri="{BB962C8B-B14F-4D97-AF65-F5344CB8AC3E}">
        <p14:creationId xmlns:p14="http://schemas.microsoft.com/office/powerpoint/2010/main" val="15606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/>
              <a:t>Teoreetiline raamistik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t-EE" sz="4000" b="1" dirty="0"/>
              <a:t>Teooria 1. alapeatükist selgub:</a:t>
            </a:r>
          </a:p>
          <a:p>
            <a:r>
              <a:rPr lang="et-EE" sz="3200" dirty="0"/>
              <a:t>Mesindus kui valdkond on eksisteerinud inimkonna kõrval tuhandeid aastaid</a:t>
            </a:r>
          </a:p>
          <a:p>
            <a:r>
              <a:rPr lang="et-EE" sz="3200" dirty="0"/>
              <a:t>Massiline mesilaste hukkumine 2000ndatel</a:t>
            </a:r>
          </a:p>
          <a:p>
            <a:r>
              <a:rPr lang="et-EE" sz="3200" dirty="0"/>
              <a:t>Linnamesinduse populaarsuse kiire kasv välismaal viimase  20 aasta jooksul (Chicago, Berliin, London)</a:t>
            </a:r>
          </a:p>
          <a:p>
            <a:endParaRPr lang="et-EE" sz="3200" dirty="0"/>
          </a:p>
          <a:p>
            <a:endParaRPr lang="et-EE" sz="3600" dirty="0"/>
          </a:p>
          <a:p>
            <a:endParaRPr lang="et-EE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5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939</TotalTime>
  <Words>584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LINNAMESINDUSE ARENDAMISE VÕIMALUSED TALLINNAS</vt:lpstr>
      <vt:lpstr>Teema aktuaalsus</vt:lpstr>
      <vt:lpstr>Töö eesmärk</vt:lpstr>
      <vt:lpstr>Teoreetiline raamistik</vt:lpstr>
      <vt:lpstr>PowerPoint Presentation</vt:lpstr>
      <vt:lpstr>PowerPoint Presentation</vt:lpstr>
      <vt:lpstr>PowerPoint Presentation</vt:lpstr>
      <vt:lpstr>PowerPoint Presentation</vt:lpstr>
      <vt:lpstr>Teoreetiline raamistik</vt:lpstr>
      <vt:lpstr>Linna- ja maamesindust võrdlev tabel </vt:lpstr>
      <vt:lpstr>PowerPoint Presentation</vt:lpstr>
      <vt:lpstr>Tulemused</vt:lpstr>
      <vt:lpstr>PowerPoint Presentation</vt:lpstr>
      <vt:lpstr>PowerPoint Presentation</vt:lpstr>
      <vt:lpstr>PowerPoint Presentation</vt:lpstr>
      <vt:lpstr>Ettepanekud ja soovitused</vt:lpstr>
      <vt:lpstr>Kokkuvõte</vt:lpstr>
      <vt:lpstr>Tänan tähelepanu eest!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Jaagup Randi</dc:creator>
  <cp:lastModifiedBy>Liina Maasik</cp:lastModifiedBy>
  <cp:revision>58</cp:revision>
  <dcterms:created xsi:type="dcterms:W3CDTF">2021-04-26T19:45:21Z</dcterms:created>
  <dcterms:modified xsi:type="dcterms:W3CDTF">2022-03-27T12:02:39Z</dcterms:modified>
</cp:coreProperties>
</file>