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1" r:id="rId5"/>
    <p:sldId id="295" r:id="rId6"/>
    <p:sldId id="298" r:id="rId7"/>
    <p:sldId id="292" r:id="rId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1756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B5DF-D8C7-40EE-BB76-8473383C5CFE}" type="datetimeFigureOut">
              <a:rPr lang="et-EE" smtClean="0"/>
              <a:t>26.03.2022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EF68-6D99-41EA-A102-B5A3ED3882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1418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B5DF-D8C7-40EE-BB76-8473383C5CFE}" type="datetimeFigureOut">
              <a:rPr lang="et-EE" smtClean="0"/>
              <a:t>26.03.2022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EF68-6D99-41EA-A102-B5A3ED3882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24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Tx/>
              <a:buBlip>
                <a:blip r:embed="rId2"/>
              </a:buBlip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B5DF-D8C7-40EE-BB76-8473383C5CFE}" type="datetimeFigureOut">
              <a:rPr lang="et-EE" smtClean="0"/>
              <a:t>26.03.2022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EF68-6D99-41EA-A102-B5A3ED3882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902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B5DF-D8C7-40EE-BB76-8473383C5CFE}" type="datetimeFigureOut">
              <a:rPr lang="et-EE" smtClean="0"/>
              <a:t>26.03.2022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EF68-6D99-41EA-A102-B5A3ED3882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769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B5DF-D8C7-40EE-BB76-8473383C5CFE}" type="datetimeFigureOut">
              <a:rPr lang="et-EE" smtClean="0"/>
              <a:t>26.03.2022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EF68-6D99-41EA-A102-B5A3ED3882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940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B5DF-D8C7-40EE-BB76-8473383C5CFE}" type="datetimeFigureOut">
              <a:rPr lang="et-EE" smtClean="0"/>
              <a:t>26.03.2022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EF68-6D99-41EA-A102-B5A3ED3882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450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B5DF-D8C7-40EE-BB76-8473383C5CFE}" type="datetimeFigureOut">
              <a:rPr lang="et-EE" smtClean="0"/>
              <a:t>26.03.2022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EF68-6D99-41EA-A102-B5A3ED3882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8120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B5DF-D8C7-40EE-BB76-8473383C5CFE}" type="datetimeFigureOut">
              <a:rPr lang="et-EE" smtClean="0"/>
              <a:t>26.03.2022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EF68-6D99-41EA-A102-B5A3ED3882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5639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B5DF-D8C7-40EE-BB76-8473383C5CFE}" type="datetimeFigureOut">
              <a:rPr lang="et-EE" smtClean="0"/>
              <a:t>26.03.2022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EF68-6D99-41EA-A102-B5A3ED3882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6440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B5DF-D8C7-40EE-BB76-8473383C5CFE}" type="datetimeFigureOut">
              <a:rPr lang="et-EE" smtClean="0"/>
              <a:t>26.03.2022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EF68-6D99-41EA-A102-B5A3ED3882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906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7594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156857"/>
            <a:ext cx="10515600" cy="3020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2B5DF-D8C7-40EE-BB76-8473383C5CFE}" type="datetimeFigureOut">
              <a:rPr lang="et-EE" smtClean="0"/>
              <a:t>26.03.2022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8EF68-6D99-41EA-A102-B5A3ED388263}" type="slidenum">
              <a:rPr lang="et-EE" smtClean="0"/>
              <a:t>‹#›</a:t>
            </a:fld>
            <a:endParaRPr lang="et-E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2" y="164485"/>
            <a:ext cx="2754666" cy="106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0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ino" panose="020006030405040202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ino" panose="020006030405040202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ino" panose="020006030405040202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ino" panose="020006030405040202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ino" panose="020006030405040202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ino" panose="020006030405040202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914" y="5048915"/>
            <a:ext cx="7829550" cy="172878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57514" y="1046905"/>
            <a:ext cx="9120188" cy="2560020"/>
          </a:xfrm>
        </p:spPr>
        <p:txBody>
          <a:bodyPr>
            <a:noAutofit/>
          </a:bodyPr>
          <a:lstStyle/>
          <a:p>
            <a:r>
              <a:rPr lang="et-EE" sz="4400" dirty="0">
                <a:latin typeface="Aino Headline" panose="020B0303040504020204" pitchFamily="34" charset="0"/>
              </a:rPr>
              <a:t>Mesila registrisse kandmisest ning seal peetavate perede arvu ning selle muutusest teavitamise kord.</a:t>
            </a:r>
            <a:endParaRPr lang="en-GB" sz="4400" dirty="0">
              <a:latin typeface="Aino Headline" panose="020B0303040504020204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59105" y="4366541"/>
            <a:ext cx="9120188" cy="1651546"/>
          </a:xfrm>
        </p:spPr>
        <p:txBody>
          <a:bodyPr>
            <a:normAutofit fontScale="55000" lnSpcReduction="20000"/>
          </a:bodyPr>
          <a:lstStyle/>
          <a:p>
            <a:r>
              <a:rPr lang="et-EE" altLang="en-US" dirty="0" smtClean="0">
                <a:latin typeface="Aino" panose="02000603040504020204" pitchFamily="50" charset="0"/>
              </a:rPr>
              <a:t>Kiido Levin</a:t>
            </a:r>
          </a:p>
          <a:p>
            <a:r>
              <a:rPr lang="et-EE" altLang="en-US" dirty="0" smtClean="0">
                <a:latin typeface="Aino" panose="02000603040504020204" pitchFamily="50" charset="0"/>
              </a:rPr>
              <a:t>Põllumajanduse Registrite </a:t>
            </a:r>
            <a:r>
              <a:rPr lang="et-EE" altLang="en-US" dirty="0" smtClean="0"/>
              <a:t>ja Informatsiooni Amet</a:t>
            </a:r>
          </a:p>
          <a:p>
            <a:r>
              <a:rPr lang="et-EE" altLang="en-US" dirty="0" smtClean="0"/>
              <a:t>Registrite</a:t>
            </a:r>
            <a:r>
              <a:rPr lang="et-EE" altLang="en-US" dirty="0" smtClean="0">
                <a:latin typeface="Aino" panose="02000603040504020204" pitchFamily="50" charset="0"/>
              </a:rPr>
              <a:t> osakond </a:t>
            </a:r>
          </a:p>
          <a:p>
            <a:r>
              <a:rPr lang="et-EE" altLang="en-US" dirty="0" smtClean="0"/>
              <a:t>osakonna</a:t>
            </a:r>
            <a:r>
              <a:rPr lang="et-EE" altLang="en-US" dirty="0" smtClean="0">
                <a:latin typeface="Aino" panose="02000603040504020204" pitchFamily="50" charset="0"/>
              </a:rPr>
              <a:t> juhataja</a:t>
            </a:r>
          </a:p>
          <a:p>
            <a:endParaRPr lang="et-EE" altLang="en-US" dirty="0" smtClean="0">
              <a:latin typeface="Aino" panose="02000603040504020204" pitchFamily="50" charset="0"/>
            </a:endParaRPr>
          </a:p>
          <a:p>
            <a:r>
              <a:rPr lang="et-EE" altLang="en-US" dirty="0" smtClean="0"/>
              <a:t>26</a:t>
            </a:r>
            <a:r>
              <a:rPr lang="et-EE" altLang="en-US" dirty="0" smtClean="0">
                <a:latin typeface="Aino" panose="02000603040504020204" pitchFamily="50" charset="0"/>
              </a:rPr>
              <a:t>.03.2022</a:t>
            </a:r>
          </a:p>
          <a:p>
            <a:pPr algn="l"/>
            <a:endParaRPr lang="et-EE" altLang="en-US" dirty="0" smtClean="0">
              <a:latin typeface="Aino" panose="02000603040504020204" pitchFamily="50" charset="0"/>
            </a:endParaRPr>
          </a:p>
          <a:p>
            <a:endParaRPr lang="et-EE" altLang="en-US" dirty="0" smtClean="0"/>
          </a:p>
          <a:p>
            <a:endParaRPr lang="et-EE" alt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594" y="1854930"/>
            <a:ext cx="10856076" cy="3303667"/>
          </a:xfrm>
        </p:spPr>
        <p:txBody>
          <a:bodyPr>
            <a:norm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et-EE" sz="2200" dirty="0" smtClean="0"/>
              <a:t>L</a:t>
            </a:r>
            <a:r>
              <a:rPr lang="fi-FI" sz="2200" dirty="0" smtClean="0"/>
              <a:t>oomatervise määruse</a:t>
            </a:r>
            <a:r>
              <a:rPr lang="et-EE" sz="2200" dirty="0" smtClean="0"/>
              <a:t>s</a:t>
            </a:r>
            <a:r>
              <a:rPr lang="fi-FI" sz="2200" dirty="0" smtClean="0"/>
              <a:t> 2016/429</a:t>
            </a:r>
            <a:r>
              <a:rPr lang="et-EE" sz="2200" dirty="0" smtClean="0"/>
              <a:t> – artikkel 4 sätestab „maismaaloomad“ mõiste - </a:t>
            </a:r>
            <a:r>
              <a:rPr lang="fi-FI" sz="2200" dirty="0"/>
              <a:t>linnud, maismaaimetajad, mesilased ja </a:t>
            </a:r>
            <a:r>
              <a:rPr lang="fi-FI" sz="2200" dirty="0" smtClean="0"/>
              <a:t>kimalased</a:t>
            </a:r>
            <a:r>
              <a:rPr lang="et-EE" sz="2200" dirty="0"/>
              <a:t>.</a:t>
            </a:r>
            <a:endParaRPr lang="et-EE" sz="2200" dirty="0" smtClean="0"/>
          </a:p>
          <a:p>
            <a:pPr marL="457200" indent="-457200">
              <a:buBlip>
                <a:blip r:embed="rId2"/>
              </a:buBlip>
            </a:pPr>
            <a:r>
              <a:rPr lang="et-EE" sz="2200" dirty="0"/>
              <a:t>L</a:t>
            </a:r>
            <a:r>
              <a:rPr lang="fi-FI" sz="2200" dirty="0"/>
              <a:t>oomatervise </a:t>
            </a:r>
            <a:r>
              <a:rPr lang="fi-FI" sz="2200" dirty="0" smtClean="0"/>
              <a:t>määruse</a:t>
            </a:r>
            <a:r>
              <a:rPr lang="et-EE" sz="2200" dirty="0" smtClean="0"/>
              <a:t> artikkel 84 – sätestab kohustuse teavitada tegevusest enne tegevuse alustamist teavitada (s.h anda registrile teave peetavate maismaaloomade </a:t>
            </a:r>
            <a:r>
              <a:rPr lang="et-EE" sz="2200" dirty="0"/>
              <a:t>(</a:t>
            </a:r>
            <a:r>
              <a:rPr lang="et-EE" sz="2200" dirty="0" smtClean="0"/>
              <a:t>mesilasperede) arvu ja nende muutuste kohta.</a:t>
            </a:r>
            <a:endParaRPr lang="fi-FI" sz="2200" dirty="0"/>
          </a:p>
          <a:p>
            <a:pPr marL="457200" indent="-457200">
              <a:buBlip>
                <a:blip r:embed="rId2"/>
              </a:buBlip>
            </a:pPr>
            <a:r>
              <a:rPr lang="et-EE" sz="2200" dirty="0" smtClean="0"/>
              <a:t>Maaeluministri määrus nr 74  - 2021 aastast  </a:t>
            </a:r>
            <a:r>
              <a:rPr lang="et-EE" sz="2200" dirty="0"/>
              <a:t>- artikkel 1 lg 6 „Individuaalselt identifitseerimata loomade ning mesilas- ja kimalasperede kohta esitatakse andmed loomarühma suuruse või perede arvu muutumise kohta kuu viimase kuupäeva seisuga sündmusele järgneva kuu 5. kuupäevaks</a:t>
            </a:r>
            <a:r>
              <a:rPr lang="et-EE" sz="2200" dirty="0" smtClean="0"/>
              <a:t>.“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356" y="437349"/>
            <a:ext cx="5504727" cy="833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ino" panose="02000603040504020204" pitchFamily="50" charset="0"/>
                <a:ea typeface="+mj-ea"/>
                <a:cs typeface="+mj-cs"/>
              </a:defRPr>
            </a:lvl1pPr>
          </a:lstStyle>
          <a:p>
            <a:r>
              <a:rPr lang="et-EE" b="1" dirty="0" smtClean="0"/>
              <a:t>Seadusandlusest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4470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100" y="1363224"/>
            <a:ext cx="10856076" cy="482191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Blip>
                <a:blip r:embed="rId2"/>
              </a:buBlip>
            </a:pPr>
            <a:r>
              <a:rPr lang="et-EE" sz="2200" b="1" dirty="0" smtClean="0"/>
              <a:t>Mesila registrisse kandmine </a:t>
            </a:r>
            <a:r>
              <a:rPr lang="et-EE" sz="2200" dirty="0" smtClean="0"/>
              <a:t>(enne tegevuse alustamist)</a:t>
            </a:r>
          </a:p>
          <a:p>
            <a:pPr marL="914400" lvl="1" indent="-457200"/>
            <a:r>
              <a:rPr lang="et-EE" sz="1800" dirty="0" smtClean="0"/>
              <a:t>Tegevuskoha andmete muutmine</a:t>
            </a:r>
          </a:p>
          <a:p>
            <a:pPr marL="914400" lvl="1" indent="-457200"/>
            <a:r>
              <a:rPr lang="et-EE" sz="1800" dirty="0" smtClean="0"/>
              <a:t>Tegevuskohas tegevusest ajutine loobumine</a:t>
            </a:r>
          </a:p>
          <a:p>
            <a:pPr marL="914400" lvl="1" indent="-457200"/>
            <a:r>
              <a:rPr lang="et-EE" sz="1800" dirty="0" smtClean="0"/>
              <a:t>Tegevuskohas tegevusest loobumine</a:t>
            </a:r>
          </a:p>
          <a:p>
            <a:pPr marL="457200" lvl="1" indent="0">
              <a:buNone/>
            </a:pPr>
            <a:endParaRPr lang="et-EE" sz="1800" dirty="0" smtClean="0"/>
          </a:p>
          <a:p>
            <a:pPr marL="457200" lvl="1" indent="0">
              <a:buNone/>
            </a:pPr>
            <a:r>
              <a:rPr lang="et-EE" sz="1800" dirty="0" smtClean="0"/>
              <a:t>Esmalt </a:t>
            </a:r>
            <a:r>
              <a:rPr lang="et-EE" sz="1800" dirty="0"/>
              <a:t>tuleb valida esindatav, kelle nimel toiminguid tehakse. </a:t>
            </a:r>
            <a:endParaRPr lang="et-EE" sz="1800" dirty="0" smtClean="0"/>
          </a:p>
          <a:p>
            <a:pPr marL="457200" lvl="1" indent="0">
              <a:buNone/>
            </a:pPr>
            <a:r>
              <a:rPr lang="et-EE" sz="1800" dirty="0" smtClean="0"/>
              <a:t>Seejärel </a:t>
            </a:r>
            <a:r>
              <a:rPr lang="et-EE" sz="1800" dirty="0"/>
              <a:t>valida Registrid &gt; Tegevuskohaga seotud taotlused ja teavitused &gt; Majandustegevusteade/Loomapidamisega tegelemise </a:t>
            </a:r>
            <a:r>
              <a:rPr lang="et-EE" sz="1800" dirty="0" smtClean="0"/>
              <a:t>teade</a:t>
            </a:r>
          </a:p>
          <a:p>
            <a:pPr marL="457200" lvl="1" indent="0">
              <a:buNone/>
            </a:pPr>
            <a:endParaRPr lang="et-EE" sz="1800" dirty="0" smtClean="0"/>
          </a:p>
          <a:p>
            <a:pPr marL="457200" indent="-457200">
              <a:buBlip>
                <a:blip r:embed="rId2"/>
              </a:buBlip>
            </a:pPr>
            <a:r>
              <a:rPr lang="et-EE" sz="2200" b="1" dirty="0" smtClean="0"/>
              <a:t>Mesilasperede arvu teatamine</a:t>
            </a:r>
            <a:r>
              <a:rPr lang="et-EE" sz="2200" dirty="0" smtClean="0"/>
              <a:t>.</a:t>
            </a:r>
          </a:p>
          <a:p>
            <a:pPr marL="457200" lvl="1" indent="0">
              <a:buNone/>
            </a:pPr>
            <a:r>
              <a:rPr lang="et-EE" sz="1800" dirty="0"/>
              <a:t>Esmalt tuleb valida esindatav, kelle nimel toiminguid tehakse. </a:t>
            </a:r>
            <a:endParaRPr lang="et-EE" sz="1800" dirty="0" smtClean="0"/>
          </a:p>
          <a:p>
            <a:pPr marL="457200" lvl="1" indent="0">
              <a:buNone/>
            </a:pPr>
            <a:r>
              <a:rPr lang="et-EE" sz="1800" dirty="0" smtClean="0"/>
              <a:t>Seejärel </a:t>
            </a:r>
            <a:r>
              <a:rPr lang="et-EE" sz="1800" dirty="0"/>
              <a:t>valida Registrid &gt; Loomade register &gt; Alusta uut taotlust &gt; Tegevuskohas peetavate loomade arvu </a:t>
            </a:r>
            <a:r>
              <a:rPr lang="et-EE" sz="1800" dirty="0" smtClean="0"/>
              <a:t>teatamine</a:t>
            </a:r>
            <a:endParaRPr lang="et-EE" sz="1800" dirty="0" smtClean="0"/>
          </a:p>
          <a:p>
            <a:pPr marL="457200" lvl="1" indent="0">
              <a:buNone/>
            </a:pPr>
            <a:endParaRPr lang="et-EE" sz="1800" dirty="0"/>
          </a:p>
          <a:p>
            <a:pPr marL="457200" lvl="1" indent="0" algn="just">
              <a:buNone/>
            </a:pPr>
            <a:r>
              <a:rPr lang="et-EE" sz="1800" b="1" dirty="0"/>
              <a:t>Juhime tähelepanu, et perioodil 01.05-16.05.2022 saab taotleda registrisse kantud mesilasperedele mesilaspere toetust</a:t>
            </a:r>
            <a:r>
              <a:rPr lang="et-EE" sz="1800" dirty="0"/>
              <a:t>. Toetust antakse mesilaspere kohta, keda taotleja 30. aprilli 2022. a seisuga registri andmetel pidas ning kelle pidamisest ta teavitas registrit hiljemalt </a:t>
            </a:r>
            <a:r>
              <a:rPr lang="et-EE" sz="1800" b="1" dirty="0"/>
              <a:t>05.05.2022. </a:t>
            </a:r>
            <a:r>
              <a:rPr lang="et-EE" sz="1800" dirty="0" smtClean="0"/>
              <a:t>a. Mesilad</a:t>
            </a:r>
            <a:r>
              <a:rPr lang="et-EE" sz="1800" dirty="0"/>
              <a:t>, kus mesilaperesid peetakse, peavad olema registrisse kantud hiljemalt </a:t>
            </a:r>
            <a:r>
              <a:rPr lang="et-EE" sz="1800" b="1" dirty="0"/>
              <a:t>30. aprillil 2022</a:t>
            </a:r>
            <a:r>
              <a:rPr lang="et-EE" sz="1800" dirty="0"/>
              <a:t>. a. Pärast 30. aprilli </a:t>
            </a:r>
            <a:r>
              <a:rPr lang="et-EE" sz="1800" dirty="0" smtClean="0"/>
              <a:t>registrisse  </a:t>
            </a:r>
            <a:r>
              <a:rPr lang="et-EE" sz="1800" dirty="0"/>
              <a:t>kantud mesilatele 2022. aastal toetust taotleda ei saa.</a:t>
            </a:r>
          </a:p>
          <a:p>
            <a:pPr marL="457200" lvl="1" indent="0">
              <a:buNone/>
            </a:pPr>
            <a:endParaRPr lang="et-EE" sz="1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31786" y="178557"/>
            <a:ext cx="5504727" cy="833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ino" panose="02000603040504020204" pitchFamily="50" charset="0"/>
                <a:ea typeface="+mj-ea"/>
                <a:cs typeface="+mj-cs"/>
              </a:defRPr>
            </a:lvl1pPr>
          </a:lstStyle>
          <a:p>
            <a:r>
              <a:rPr lang="et-EE" b="1" dirty="0" smtClean="0"/>
              <a:t>Tegevused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4456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914" y="5048915"/>
            <a:ext cx="7829550" cy="1728788"/>
          </a:xfrm>
          <a:prstGeom prst="rect">
            <a:avLst/>
          </a:prstGeom>
        </p:spPr>
      </p:pic>
      <p:sp>
        <p:nvSpPr>
          <p:cNvPr id="9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t-EE" dirty="0" smtClean="0">
                <a:latin typeface="Aino" panose="02000603040504020204" pitchFamily="50" charset="0"/>
              </a:rPr>
              <a:t>Aitäh!</a:t>
            </a:r>
            <a:endParaRPr lang="et-EE" dirty="0">
              <a:latin typeface="Aino" panose="02000603040504020204" pitchFamily="50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4597878"/>
            <a:ext cx="7689011" cy="659921"/>
          </a:xfrm>
        </p:spPr>
        <p:txBody>
          <a:bodyPr/>
          <a:lstStyle/>
          <a:p>
            <a:r>
              <a:rPr lang="et-EE" dirty="0" smtClean="0"/>
              <a:t>Kiido Levin – kiido.levin@pria.ee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4488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64AF5E7DAC753448A6776A6DFC447E7" ma:contentTypeVersion="3" ma:contentTypeDescription="Loo uus dokument" ma:contentTypeScope="" ma:versionID="92d4090c8b714bce82386fd00ab8c593">
  <xsd:schema xmlns:xsd="http://www.w3.org/2001/XMLSchema" xmlns:xs="http://www.w3.org/2001/XMLSchema" xmlns:p="http://schemas.microsoft.com/office/2006/metadata/properties" xmlns:ns1="http://schemas.microsoft.com/sharepoint/v3" xmlns:ns2="3410f2f2-765d-4900-8d03-53dc21573ea2" targetNamespace="http://schemas.microsoft.com/office/2006/metadata/properties" ma:root="true" ma:fieldsID="ffb5ac83d6f438855295fc0c9f3677aa" ns1:_="" ns2:_="">
    <xsd:import namespace="http://schemas.microsoft.com/sharepoint/v3"/>
    <xsd:import namespace="3410f2f2-765d-4900-8d03-53dc21573ea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astamise alguskuupäev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astamise lõppkuupäev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10f2f2-765d-4900-8d03-53dc21573ea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Ühiskasutuse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3410f2f2-765d-4900-8d03-53dc21573ea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8CBD1E3-F920-442A-905E-CCCE9CEB7A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410f2f2-765d-4900-8d03-53dc21573e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6EE21E-35C3-4627-8E6A-E1ABF0B6E6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199AD3-115B-4430-9731-00B4E9401A80}">
  <ds:schemaRefs>
    <ds:schemaRef ds:uri="http://schemas.openxmlformats.org/package/2006/metadata/core-properties"/>
    <ds:schemaRef ds:uri="http://schemas.microsoft.com/office/2006/metadata/properties"/>
    <ds:schemaRef ds:uri="http://schemas.microsoft.com/sharepoint/v3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3410f2f2-765d-4900-8d03-53dc21573ea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273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Aino</vt:lpstr>
      <vt:lpstr>Aino Headline</vt:lpstr>
      <vt:lpstr>Arial</vt:lpstr>
      <vt:lpstr>Calibri</vt:lpstr>
      <vt:lpstr>Office Theme</vt:lpstr>
      <vt:lpstr>Mesila registrisse kandmisest ning seal peetavate perede arvu ning selle muutusest teavitamise kord.</vt:lpstr>
      <vt:lpstr>PowerPoint Presentation</vt:lpstr>
      <vt:lpstr>PowerPoint Presentation</vt:lpstr>
      <vt:lpstr>Aitäh!</vt:lpstr>
    </vt:vector>
  </TitlesOfParts>
  <Company>PRIA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Siret Varblane</dc:creator>
  <cp:lastModifiedBy>Kiido Levin</cp:lastModifiedBy>
  <cp:revision>59</cp:revision>
  <dcterms:created xsi:type="dcterms:W3CDTF">2021-01-27T11:31:10Z</dcterms:created>
  <dcterms:modified xsi:type="dcterms:W3CDTF">2022-03-26T07:27:19Z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0x010100064AF5E7DAC753448A6776A6DFC447E7</vt:lpwstr>
  </property>
  <property fmtid="{D5CDD505-2E9C-101B-9397-08002B2CF9AE}" pid="3" name="TemplateUrl">
    <vt:lpwstr/>
  </property>
  <property fmtid="{D5CDD505-2E9C-101B-9397-08002B2CF9AE}" pid="4" name="Order">
    <vt:r8>18500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