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8"/>
  </p:notesMasterIdLst>
  <p:sldIdLst>
    <p:sldId id="276" r:id="rId5"/>
    <p:sldId id="277" r:id="rId6"/>
    <p:sldId id="278" r:id="rId7"/>
    <p:sldId id="279" r:id="rId8"/>
    <p:sldId id="280" r:id="rId9"/>
    <p:sldId id="282" r:id="rId10"/>
    <p:sldId id="283" r:id="rId11"/>
    <p:sldId id="284" r:id="rId12"/>
    <p:sldId id="285" r:id="rId13"/>
    <p:sldId id="281" r:id="rId14"/>
    <p:sldId id="286" r:id="rId15"/>
    <p:sldId id="287" r:id="rId16"/>
    <p:sldId id="273" r:id="rId17"/>
  </p:sldIdLst>
  <p:sldSz cx="8999538" cy="6840538"/>
  <p:notesSz cx="7559675" cy="10691813"/>
  <p:defaultTextStyle>
    <a:defPPr>
      <a:defRPr lang="en-GB"/>
    </a:defPPr>
    <a:lvl1pPr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1pPr>
    <a:lvl2pPr marL="742950" indent="-28575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2pPr>
    <a:lvl3pPr marL="11430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3pPr>
    <a:lvl4pPr marL="16002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4pPr>
    <a:lvl5pPr marL="2057400" indent="-228600" algn="l" defTabSz="449263" rtl="0" fontAlgn="base" hangingPunct="0">
      <a:lnSpc>
        <a:spcPct val="110000"/>
      </a:lnSpc>
      <a:spcBef>
        <a:spcPct val="0"/>
      </a:spcBef>
      <a:spcAft>
        <a:spcPct val="0"/>
      </a:spcAft>
      <a:buClr>
        <a:srgbClr val="000000"/>
      </a:buClr>
      <a:buSzPct val="100000"/>
      <a:buFont typeface="Times New Roman" panose="02020603050405020304" pitchFamily="18" charset="0"/>
      <a:defRPr kern="1200">
        <a:solidFill>
          <a:schemeClr val="tx1"/>
        </a:solidFill>
        <a:latin typeface="Roboto Condensed" panose="02000000000000000000" pitchFamily="2" charset="0"/>
        <a:ea typeface="Microsoft YaHei" panose="020B0503020204020204" pitchFamily="34" charset="-122"/>
        <a:cs typeface="+mn-cs"/>
      </a:defRPr>
    </a:lvl5pPr>
    <a:lvl6pPr marL="22860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6pPr>
    <a:lvl7pPr marL="27432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7pPr>
    <a:lvl8pPr marL="32004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8pPr>
    <a:lvl9pPr marL="3657600" algn="l" defTabSz="914400" rtl="0" eaLnBrk="1" latinLnBrk="0" hangingPunct="1">
      <a:defRPr kern="1200">
        <a:solidFill>
          <a:schemeClr val="tx1"/>
        </a:solidFill>
        <a:latin typeface="Roboto Condensed" panose="02000000000000000000" pitchFamily="2"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9999"/>
    <a:srgbClr val="004586"/>
    <a:srgbClr val="83CAFF"/>
    <a:srgbClr val="008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664" y="5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a:p>
        </p:txBody>
      </p:sp>
      <p:sp>
        <p:nvSpPr>
          <p:cNvPr id="2051" name="Rectangle 3"/>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2" name="Rectangle 4"/>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3" name="Rectangle 5"/>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2054" name="Rectangle 6"/>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fld id="{9137B0FE-B827-43E6-9F1A-73A7AB4ED6CD}" type="slidenum">
              <a:rPr lang="et-EE" altLang="en-US"/>
              <a:pPr/>
              <a:t>‹#›</a:t>
            </a:fld>
            <a:endParaRPr lang="et-EE" altLang="en-US"/>
          </a:p>
        </p:txBody>
      </p:sp>
    </p:spTree>
    <p:extLst>
      <p:ext uri="{BB962C8B-B14F-4D97-AF65-F5344CB8AC3E}">
        <p14:creationId xmlns:p14="http://schemas.microsoft.com/office/powerpoint/2010/main" val="632586641"/>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lvl1pPr>
          </a:lstStyle>
          <a:p>
            <a:r>
              <a:rPr lang="en-US" dirty="0" err="1"/>
              <a:t>Esitlusslaidide</a:t>
            </a:r>
            <a:r>
              <a:rPr lang="en-US" dirty="0"/>
              <a:t> </a:t>
            </a:r>
            <a:r>
              <a:rPr lang="en-US" dirty="0" err="1"/>
              <a:t>kujundusest</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asutuse nimetus / ametinimetus</a:t>
            </a:r>
          </a:p>
          <a:p>
            <a:endParaRPr lang="et-EE" dirty="0"/>
          </a:p>
          <a:p>
            <a:r>
              <a:rPr lang="et-EE" dirty="0"/>
              <a:t>14.12.2013</a:t>
            </a:r>
            <a:endParaRPr lang="en-US" dirty="0"/>
          </a:p>
        </p:txBody>
      </p:sp>
      <p:pic>
        <p:nvPicPr>
          <p:cNvPr id="5"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713" y="215900"/>
            <a:ext cx="3467100" cy="13858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2675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Blue">
    <p:spTree>
      <p:nvGrpSpPr>
        <p:cNvPr id="1" name=""/>
        <p:cNvGrpSpPr/>
        <p:nvPr/>
      </p:nvGrpSpPr>
      <p:grpSpPr>
        <a:xfrm>
          <a:off x="0" y="0"/>
          <a:ext cx="0" cy="0"/>
          <a:chOff x="0" y="0"/>
          <a:chExt cx="0" cy="0"/>
        </a:xfrm>
      </p:grpSpPr>
      <p:sp>
        <p:nvSpPr>
          <p:cNvPr id="4" name="Rectangle 3"/>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2" name="Title 1"/>
          <p:cNvSpPr>
            <a:spLocks noGrp="1"/>
          </p:cNvSpPr>
          <p:nvPr>
            <p:ph type="ctrTitle" hasCustomPrompt="1"/>
          </p:nvPr>
        </p:nvSpPr>
        <p:spPr>
          <a:xfrm>
            <a:off x="1404000" y="2448000"/>
            <a:ext cx="7200000" cy="1800000"/>
          </a:xfrm>
        </p:spPr>
        <p:txBody>
          <a:bodyPr tIns="86400" anchor="t" anchorCtr="0"/>
          <a:lstStyle>
            <a:lvl1pPr algn="l">
              <a:defRPr sz="5700">
                <a:solidFill>
                  <a:schemeClr val="bg1"/>
                </a:solidFill>
              </a:defRPr>
            </a:lvl1pPr>
          </a:lstStyle>
          <a:p>
            <a:r>
              <a:rPr lang="et-EE" dirty="0"/>
              <a:t>Pealkiri</a:t>
            </a:r>
            <a:endParaRPr lang="en-US" dirty="0"/>
          </a:p>
        </p:txBody>
      </p:sp>
      <p:sp>
        <p:nvSpPr>
          <p:cNvPr id="3" name="Subtitle 2"/>
          <p:cNvSpPr>
            <a:spLocks noGrp="1"/>
          </p:cNvSpPr>
          <p:nvPr>
            <p:ph type="subTitle" idx="1" hasCustomPrompt="1"/>
          </p:nvPr>
        </p:nvSpPr>
        <p:spPr>
          <a:xfrm>
            <a:off x="1404000" y="4525200"/>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asutuse nimetus / ametinimetus</a:t>
            </a:r>
          </a:p>
          <a:p>
            <a:endParaRPr lang="et-EE" dirty="0"/>
          </a:p>
          <a:p>
            <a:r>
              <a:rPr lang="et-EE" dirty="0"/>
              <a:t>14.12.2013</a:t>
            </a:r>
            <a:endParaRPr lang="en-US" dirty="0"/>
          </a:p>
        </p:txBody>
      </p:sp>
      <p:pic>
        <p:nvPicPr>
          <p:cNvPr id="6" name="Picture 5"/>
          <p:cNvPicPr>
            <a:picLocks noChangeAspect="1"/>
          </p:cNvPicPr>
          <p:nvPr userDrawn="1"/>
        </p:nvPicPr>
        <p:blipFill>
          <a:blip r:embed="rId2"/>
          <a:stretch>
            <a:fillRect/>
          </a:stretch>
        </p:blipFill>
        <p:spPr>
          <a:xfrm>
            <a:off x="634225" y="228916"/>
            <a:ext cx="3505504" cy="1243692"/>
          </a:xfrm>
          <a:prstGeom prst="rect">
            <a:avLst/>
          </a:prstGeom>
        </p:spPr>
      </p:pic>
    </p:spTree>
    <p:extLst>
      <p:ext uri="{BB962C8B-B14F-4D97-AF65-F5344CB8AC3E}">
        <p14:creationId xmlns:p14="http://schemas.microsoft.com/office/powerpoint/2010/main" val="3114093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3237" y="540000"/>
            <a:ext cx="7920000" cy="1080000"/>
          </a:xfrm>
        </p:spPr>
        <p:txBody>
          <a:bodyPr tIns="54000" anchor="t" anchorCtr="0"/>
          <a:lstStyle>
            <a:lvl1pPr>
              <a:defRPr sz="3600" b="1"/>
            </a:lvl1pPr>
          </a:lstStyle>
          <a:p>
            <a:r>
              <a:rPr lang="en-US" dirty="0" err="1"/>
              <a:t>Slaidi</a:t>
            </a:r>
            <a:r>
              <a:rPr lang="en-US" dirty="0"/>
              <a:t> </a:t>
            </a:r>
            <a:r>
              <a:rPr lang="en-US" dirty="0" err="1"/>
              <a:t>pealkiri</a:t>
            </a:r>
            <a:r>
              <a:rPr lang="en-US" dirty="0"/>
              <a:t> </a:t>
            </a:r>
            <a:r>
              <a:rPr lang="en-US" dirty="0" err="1"/>
              <a:t>vajadusel</a:t>
            </a:r>
            <a:r>
              <a:rPr lang="en-US" dirty="0"/>
              <a:t> </a:t>
            </a:r>
            <a:br>
              <a:rPr lang="en-US" dirty="0"/>
            </a:br>
            <a:r>
              <a:rPr lang="en-US" dirty="0" err="1"/>
              <a:t>kahel</a:t>
            </a:r>
            <a:r>
              <a:rPr lang="en-US" dirty="0"/>
              <a:t> real</a:t>
            </a:r>
          </a:p>
        </p:txBody>
      </p:sp>
      <p:sp>
        <p:nvSpPr>
          <p:cNvPr id="3" name="Content Placeholder 2"/>
          <p:cNvSpPr>
            <a:spLocks noGrp="1"/>
          </p:cNvSpPr>
          <p:nvPr>
            <p:ph idx="1"/>
          </p:nvPr>
        </p:nvSpPr>
        <p:spPr>
          <a:xfrm>
            <a:off x="503239" y="1768475"/>
            <a:ext cx="7920000" cy="4513263"/>
          </a:xfrm>
        </p:spPr>
        <p:txBody>
          <a:bodyPr/>
          <a:lstStyle>
            <a:lvl1pPr marL="0" indent="0">
              <a:spcAft>
                <a:spcPts val="800"/>
              </a:spcAft>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a:t>Click to edit Master text styles</a:t>
            </a:r>
          </a:p>
        </p:txBody>
      </p:sp>
    </p:spTree>
    <p:extLst>
      <p:ext uri="{BB962C8B-B14F-4D97-AF65-F5344CB8AC3E}">
        <p14:creationId xmlns:p14="http://schemas.microsoft.com/office/powerpoint/2010/main" val="99600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Bullets">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1080000"/>
          </a:xfrm>
        </p:spPr>
        <p:txBody>
          <a:bodyPr tIns="54000" anchor="t" anchorCtr="0"/>
          <a:lstStyle>
            <a:lvl1pPr>
              <a:defRPr sz="3600" b="1"/>
            </a:lvl1pPr>
          </a:lstStyle>
          <a:p>
            <a:endParaRPr lang="en-US" dirty="0"/>
          </a:p>
        </p:txBody>
      </p:sp>
      <p:sp>
        <p:nvSpPr>
          <p:cNvPr id="3" name="Content Placeholder 2"/>
          <p:cNvSpPr>
            <a:spLocks noGrp="1"/>
          </p:cNvSpPr>
          <p:nvPr>
            <p:ph idx="1"/>
          </p:nvPr>
        </p:nvSpPr>
        <p:spPr>
          <a:xfrm>
            <a:off x="503239" y="1768475"/>
            <a:ext cx="7920000" cy="4513263"/>
          </a:xfrm>
        </p:spPr>
        <p:txBody>
          <a:bodyPr/>
          <a:lstStyle>
            <a:lvl1pPr marL="432000" indent="-324000">
              <a:spcAft>
                <a:spcPts val="800"/>
              </a:spcAft>
              <a:buClr>
                <a:srgbClr val="0084D1"/>
              </a:buClr>
              <a:buSzPct val="100000"/>
              <a:buFont typeface="Arial" panose="020B0604020202020204" pitchFamily="34" charset="0"/>
              <a:buChar char="•"/>
              <a:defRPr/>
            </a:lvl1pPr>
            <a:lvl2pPr marL="0" indent="0">
              <a:spcAft>
                <a:spcPts val="0"/>
              </a:spcAft>
              <a:defRPr/>
            </a:lvl2pPr>
            <a:lvl3pPr marL="0" indent="0">
              <a:spcAft>
                <a:spcPts val="0"/>
              </a:spcAft>
              <a:defRPr/>
            </a:lvl3pPr>
            <a:lvl4pPr marL="0" indent="0">
              <a:spcAft>
                <a:spcPts val="0"/>
              </a:spcAft>
              <a:defRPr/>
            </a:lvl4pPr>
            <a:lvl5pPr marL="0" indent="0">
              <a:spcAft>
                <a:spcPts val="0"/>
              </a:spcAft>
              <a:defRPr/>
            </a:lvl5pPr>
          </a:lstStyle>
          <a:p>
            <a:pPr lvl="0"/>
            <a:r>
              <a:rPr lang="en-US" dirty="0"/>
              <a:t>Click to edit Master text styles</a:t>
            </a:r>
          </a:p>
        </p:txBody>
      </p:sp>
    </p:spTree>
    <p:extLst>
      <p:ext uri="{BB962C8B-B14F-4D97-AF65-F5344CB8AC3E}">
        <p14:creationId xmlns:p14="http://schemas.microsoft.com/office/powerpoint/2010/main" val="4009672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err="1"/>
              <a:t>eesnimi@perenimi@amet.ee</a:t>
            </a:r>
            <a:endParaRPr lang="et-EE" dirty="0"/>
          </a:p>
          <a:p>
            <a:endParaRPr lang="et-EE" dirty="0"/>
          </a:p>
        </p:txBody>
      </p:sp>
      <p:pic>
        <p:nvPicPr>
          <p:cNvPr id="5"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6713" y="215900"/>
            <a:ext cx="3467100" cy="13858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19003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Blue">
    <p:spTree>
      <p:nvGrpSpPr>
        <p:cNvPr id="1" name=""/>
        <p:cNvGrpSpPr/>
        <p:nvPr/>
      </p:nvGrpSpPr>
      <p:grpSpPr>
        <a:xfrm>
          <a:off x="0" y="0"/>
          <a:ext cx="0" cy="0"/>
          <a:chOff x="0" y="0"/>
          <a:chExt cx="0" cy="0"/>
        </a:xfrm>
      </p:grpSpPr>
      <p:sp>
        <p:nvSpPr>
          <p:cNvPr id="5" name="Rectangle 4"/>
          <p:cNvSpPr/>
          <p:nvPr userDrawn="1"/>
        </p:nvSpPr>
        <p:spPr bwMode="auto">
          <a:xfrm>
            <a:off x="0" y="1800538"/>
            <a:ext cx="8999538" cy="5040000"/>
          </a:xfrm>
          <a:prstGeom prst="rect">
            <a:avLst/>
          </a:prstGeom>
          <a:solidFill>
            <a:srgbClr val="0084D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pPr>
            <a:endParaRPr kumimoji="0" lang="en-US" sz="1800" b="0" i="0" u="none" strike="noStrike" cap="none" normalizeH="0" baseline="0">
              <a:ln>
                <a:noFill/>
              </a:ln>
              <a:noFill/>
              <a:effectLst/>
              <a:latin typeface="Roboto Condensed" panose="02000000000000000000" pitchFamily="2" charset="0"/>
              <a:ea typeface="Microsoft YaHei" panose="020B0503020204020204" pitchFamily="34" charset="-122"/>
            </a:endParaRPr>
          </a:p>
        </p:txBody>
      </p:sp>
      <p:sp>
        <p:nvSpPr>
          <p:cNvPr id="7" name="Title 1"/>
          <p:cNvSpPr>
            <a:spLocks noGrp="1"/>
          </p:cNvSpPr>
          <p:nvPr>
            <p:ph type="ctrTitle" hasCustomPrompt="1"/>
          </p:nvPr>
        </p:nvSpPr>
        <p:spPr>
          <a:xfrm>
            <a:off x="1404000" y="2448000"/>
            <a:ext cx="7200000" cy="972269"/>
          </a:xfrm>
        </p:spPr>
        <p:txBody>
          <a:bodyPr tIns="86400" anchor="t" anchorCtr="0"/>
          <a:lstStyle>
            <a:lvl1pPr algn="l">
              <a:defRPr sz="5700">
                <a:solidFill>
                  <a:schemeClr val="bg1"/>
                </a:solidFill>
              </a:defRPr>
            </a:lvl1pPr>
          </a:lstStyle>
          <a:p>
            <a:r>
              <a:rPr lang="et-EE" dirty="0"/>
              <a:t>Aitäh!</a:t>
            </a:r>
            <a:endParaRPr lang="en-US" dirty="0"/>
          </a:p>
        </p:txBody>
      </p:sp>
      <p:sp>
        <p:nvSpPr>
          <p:cNvPr id="8" name="Subtitle 2"/>
          <p:cNvSpPr>
            <a:spLocks noGrp="1"/>
          </p:cNvSpPr>
          <p:nvPr>
            <p:ph type="subTitle" idx="1" hasCustomPrompt="1"/>
          </p:nvPr>
        </p:nvSpPr>
        <p:spPr>
          <a:xfrm>
            <a:off x="1404000" y="3636293"/>
            <a:ext cx="7200000" cy="1728000"/>
          </a:xfrm>
        </p:spPr>
        <p:txBody>
          <a:bodyPr/>
          <a:lstStyle>
            <a:lvl1pPr marL="0" indent="0" algn="l">
              <a:spcAft>
                <a:spcPts val="0"/>
              </a:spcAft>
              <a:buNone/>
              <a:defRPr sz="2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t-EE" dirty="0"/>
              <a:t>Eesnimi Perenimi</a:t>
            </a:r>
          </a:p>
          <a:p>
            <a:r>
              <a:rPr lang="et-EE" dirty="0"/>
              <a:t>eesnimi.perenimi@pma.agri.ee</a:t>
            </a:r>
          </a:p>
          <a:p>
            <a:endParaRPr lang="et-EE" dirty="0"/>
          </a:p>
        </p:txBody>
      </p:sp>
      <p:pic>
        <p:nvPicPr>
          <p:cNvPr id="6" name="Picture 5"/>
          <p:cNvPicPr>
            <a:picLocks noChangeAspect="1"/>
          </p:cNvPicPr>
          <p:nvPr userDrawn="1"/>
        </p:nvPicPr>
        <p:blipFill>
          <a:blip r:embed="rId2"/>
          <a:stretch>
            <a:fillRect/>
          </a:stretch>
        </p:blipFill>
        <p:spPr>
          <a:xfrm>
            <a:off x="562217" y="250739"/>
            <a:ext cx="3505504" cy="1243692"/>
          </a:xfrm>
          <a:prstGeom prst="rect">
            <a:avLst/>
          </a:prstGeom>
        </p:spPr>
      </p:pic>
    </p:spTree>
    <p:extLst>
      <p:ext uri="{BB962C8B-B14F-4D97-AF65-F5344CB8AC3E}">
        <p14:creationId xmlns:p14="http://schemas.microsoft.com/office/powerpoint/2010/main" val="3403631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541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6" name="Rectangle 2"/>
          <p:cNvSpPr>
            <a:spLocks noGrp="1" noChangeArrowheads="1"/>
          </p:cNvSpPr>
          <p:nvPr>
            <p:ph type="body" idx="1"/>
          </p:nvPr>
        </p:nvSpPr>
        <p:spPr bwMode="auto">
          <a:xfrm>
            <a:off x="503238" y="1768475"/>
            <a:ext cx="9069387" cy="4513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8" name="Rectangle 4"/>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Arial Unicode MS" panose="020B0604020202020204" pitchFamily="34" charset="-128"/>
              </a:defRPr>
            </a:lvl1pPr>
          </a:lstStyle>
          <a:p>
            <a:endParaRPr lang="et-EE" altLang="en-US"/>
          </a:p>
        </p:txBody>
      </p:sp>
      <p:sp>
        <p:nvSpPr>
          <p:cNvPr id="1029" name="Rectangle 5"/>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anose="02020603050405020304" pitchFamily="18" charset="0"/>
                <a:cs typeface="Arial Unicode MS" panose="020B0604020202020204" pitchFamily="34" charset="-128"/>
              </a:defRPr>
            </a:lvl1pPr>
          </a:lstStyle>
          <a:p>
            <a:fld id="{91A857D3-8977-4B76-8A8E-76EC884CC3A4}" type="slidenum">
              <a:rPr lang="et-EE" altLang="en-US"/>
              <a:pPr/>
              <a:t>‹#›</a:t>
            </a:fld>
            <a:endParaRPr lang="et-EE" altLang="en-US"/>
          </a:p>
        </p:txBody>
      </p:sp>
    </p:spTree>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62" r:id="rId4"/>
    <p:sldLayoutId id="2147483660" r:id="rId5"/>
    <p:sldLayoutId id="2147483663" r:id="rId6"/>
    <p:sldLayoutId id="2147483655" r:id="rId7"/>
  </p:sldLayoutIdLst>
  <p:txStyles>
    <p:titleStyle>
      <a:lvl1pPr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kern="1200">
          <a:solidFill>
            <a:srgbClr val="000000"/>
          </a:solidFill>
          <a:latin typeface="+mj-lt"/>
          <a:ea typeface="+mj-ea"/>
          <a:cs typeface="+mj-cs"/>
        </a:defRPr>
      </a:lvl1pPr>
      <a:lvl2pPr marL="742950" indent="-28575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p:titleStyle>
    <p:bodyStyle>
      <a:lvl1pPr marL="342900" indent="-342900" algn="l" defTabSz="449263" rtl="0" fontAlgn="base" hangingPunct="0">
        <a:lnSpc>
          <a:spcPct val="110000"/>
        </a:lnSpc>
        <a:spcBef>
          <a:spcPct val="0"/>
        </a:spcBef>
        <a:spcAft>
          <a:spcPts val="1413"/>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110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110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110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110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6756" y="2484165"/>
            <a:ext cx="7200000" cy="2196405"/>
          </a:xfrm>
        </p:spPr>
        <p:txBody>
          <a:bodyPr/>
          <a:lstStyle/>
          <a:p>
            <a:pPr>
              <a:lnSpc>
                <a:spcPct val="100000"/>
              </a:lnSpc>
            </a:pPr>
            <a:br>
              <a:rPr lang="et-EE" dirty="0"/>
            </a:br>
            <a:br>
              <a:rPr lang="et-EE" sz="2600" dirty="0"/>
            </a:br>
            <a:br>
              <a:rPr lang="et-EE" sz="2600" dirty="0"/>
            </a:br>
            <a:endParaRPr lang="et-EE" sz="2600" dirty="0"/>
          </a:p>
        </p:txBody>
      </p:sp>
      <p:sp>
        <p:nvSpPr>
          <p:cNvPr id="3" name="Subtitle 2"/>
          <p:cNvSpPr>
            <a:spLocks noGrp="1"/>
          </p:cNvSpPr>
          <p:nvPr>
            <p:ph type="subTitle" idx="1"/>
          </p:nvPr>
        </p:nvSpPr>
        <p:spPr>
          <a:xfrm>
            <a:off x="1475433" y="5076453"/>
            <a:ext cx="7261323" cy="1176747"/>
          </a:xfrm>
        </p:spPr>
        <p:txBody>
          <a:bodyPr/>
          <a:lstStyle/>
          <a:p>
            <a:pPr lvl="0"/>
            <a:r>
              <a:rPr lang="et-EE" sz="2000" dirty="0">
                <a:latin typeface="Roboto Condensed" pitchFamily="18"/>
              </a:rPr>
              <a:t>Põllumajandus-ja Toiduamet</a:t>
            </a:r>
            <a:endParaRPr lang="en-US" sz="2000" dirty="0">
              <a:solidFill>
                <a:schemeClr val="tx1">
                  <a:lumMod val="85000"/>
                  <a:lumOff val="15000"/>
                </a:schemeClr>
              </a:solidFill>
              <a:latin typeface="Roboto Condensed" pitchFamily="18"/>
            </a:endParaRPr>
          </a:p>
          <a:p>
            <a:r>
              <a:rPr lang="et-EE" altLang="en-US" sz="2000" dirty="0">
                <a:solidFill>
                  <a:srgbClr val="FFFFFF"/>
                </a:solidFill>
              </a:rPr>
              <a:t>26.03.2022</a:t>
            </a:r>
          </a:p>
          <a:p>
            <a:pPr lvl="0"/>
            <a:endParaRPr lang="en-US" sz="2000" dirty="0">
              <a:solidFill>
                <a:schemeClr val="tx1">
                  <a:lumMod val="85000"/>
                  <a:lumOff val="15000"/>
                </a:schemeClr>
              </a:solidFill>
              <a:latin typeface="Roboto Condensed" pitchFamily="18"/>
            </a:endParaRPr>
          </a:p>
        </p:txBody>
      </p:sp>
      <p:sp>
        <p:nvSpPr>
          <p:cNvPr id="6" name="Title 1"/>
          <p:cNvSpPr txBox="1">
            <a:spLocks/>
          </p:cNvSpPr>
          <p:nvPr/>
        </p:nvSpPr>
        <p:spPr bwMode="auto">
          <a:xfrm>
            <a:off x="971377" y="2088282"/>
            <a:ext cx="7200000" cy="21964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6400" rIns="0" bIns="0" numCol="1" anchor="t" anchorCtr="0" compatLnSpc="1">
            <a:prstTxWarp prst="textNoShape">
              <a:avLst/>
            </a:prstTxWarp>
          </a:bodyPr>
          <a:lstStyle>
            <a:lvl1pPr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kern="1200">
                <a:solidFill>
                  <a:schemeClr val="bg1"/>
                </a:solidFill>
                <a:latin typeface="+mj-lt"/>
                <a:ea typeface="+mj-ea"/>
                <a:cs typeface="+mj-cs"/>
              </a:defRPr>
            </a:lvl1pPr>
            <a:lvl2pPr marL="742950" indent="-28575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2pPr>
            <a:lvl3pPr marL="11430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3pPr>
            <a:lvl4pPr marL="16002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4pPr>
            <a:lvl5pPr marL="20574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5pPr>
            <a:lvl6pPr marL="25146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6pPr>
            <a:lvl7pPr marL="29718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7pPr>
            <a:lvl8pPr marL="34290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8pPr>
            <a:lvl9pPr marL="3886200" indent="-228600" algn="l" defTabSz="449263" rtl="0" fontAlgn="base" hangingPunct="0">
              <a:lnSpc>
                <a:spcPct val="88000"/>
              </a:lnSpc>
              <a:spcBef>
                <a:spcPct val="0"/>
              </a:spcBef>
              <a:spcAft>
                <a:spcPct val="0"/>
              </a:spcAft>
              <a:buClr>
                <a:srgbClr val="000000"/>
              </a:buClr>
              <a:buSzPct val="100000"/>
              <a:buFont typeface="Times New Roman" panose="02020603050405020304" pitchFamily="18" charset="0"/>
              <a:defRPr sz="5700">
                <a:solidFill>
                  <a:srgbClr val="000000"/>
                </a:solidFill>
                <a:latin typeface="Roboto Condensed" panose="02000000000000000000" pitchFamily="2" charset="0"/>
                <a:ea typeface="Microsoft YaHei" panose="020B0503020204020204" pitchFamily="34" charset="-122"/>
              </a:defRPr>
            </a:lvl9pPr>
          </a:lstStyle>
          <a:p>
            <a:r>
              <a:rPr lang="et-EE" dirty="0"/>
              <a:t>PTA poolt 2021. a võetud meeproovide analüüside tulemused</a:t>
            </a:r>
          </a:p>
          <a:p>
            <a:br>
              <a:rPr lang="et-EE" dirty="0"/>
            </a:br>
            <a:br>
              <a:rPr lang="et-EE" sz="2600" dirty="0"/>
            </a:br>
            <a:endParaRPr lang="et-EE" sz="2600" dirty="0"/>
          </a:p>
        </p:txBody>
      </p:sp>
    </p:spTree>
    <p:extLst>
      <p:ext uri="{BB962C8B-B14F-4D97-AF65-F5344CB8AC3E}">
        <p14:creationId xmlns:p14="http://schemas.microsoft.com/office/powerpoint/2010/main" val="48637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Järelevalveproovid </a:t>
            </a:r>
          </a:p>
        </p:txBody>
      </p:sp>
      <p:sp>
        <p:nvSpPr>
          <p:cNvPr id="3" name="Content Placeholder 2"/>
          <p:cNvSpPr>
            <a:spLocks noGrp="1"/>
          </p:cNvSpPr>
          <p:nvPr>
            <p:ph idx="1"/>
          </p:nvPr>
        </p:nvSpPr>
        <p:spPr/>
        <p:txBody>
          <a:bodyPr/>
          <a:lstStyle/>
          <a:p>
            <a:r>
              <a:rPr lang="et-EE" sz="3000" dirty="0"/>
              <a:t>Mahe järelevalve raames võeti 2 meeproovi, millest uuriti taimekaitsevahendite jääke </a:t>
            </a:r>
            <a:r>
              <a:rPr lang="et-EE" sz="3000" dirty="0" err="1"/>
              <a:t>multi</a:t>
            </a:r>
            <a:r>
              <a:rPr lang="et-EE" sz="3000" dirty="0"/>
              <a:t>-meetodiga, st ühest proovist uuriti 227 ühendit. Antud proovid ei sisaldanud mitte ühtegi jääki.</a:t>
            </a:r>
          </a:p>
        </p:txBody>
      </p:sp>
    </p:spTree>
    <p:extLst>
      <p:ext uri="{BB962C8B-B14F-4D97-AF65-F5344CB8AC3E}">
        <p14:creationId xmlns:p14="http://schemas.microsoft.com/office/powerpoint/2010/main" val="3831742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864045"/>
          </a:xfrm>
        </p:spPr>
        <p:txBody>
          <a:bodyPr/>
          <a:lstStyle/>
          <a:p>
            <a:r>
              <a:rPr lang="et-EE" dirty="0"/>
              <a:t>Vihjed/kaebused</a:t>
            </a:r>
          </a:p>
        </p:txBody>
      </p:sp>
      <p:sp>
        <p:nvSpPr>
          <p:cNvPr id="3" name="Content Placeholder 2"/>
          <p:cNvSpPr>
            <a:spLocks noGrp="1"/>
          </p:cNvSpPr>
          <p:nvPr>
            <p:ph idx="1"/>
          </p:nvPr>
        </p:nvSpPr>
        <p:spPr>
          <a:xfrm>
            <a:off x="503239" y="1188021"/>
            <a:ext cx="7920000" cy="5093717"/>
          </a:xfrm>
        </p:spPr>
        <p:txBody>
          <a:bodyPr/>
          <a:lstStyle/>
          <a:p>
            <a:r>
              <a:rPr lang="et-EE" sz="3000" dirty="0"/>
              <a:t>Laekunud vihje põhjal kahe Eesti päritolu meeproovi kvaliteedi hindamine.</a:t>
            </a:r>
          </a:p>
          <a:p>
            <a:pPr marL="108000" indent="0">
              <a:buNone/>
            </a:pPr>
            <a:endParaRPr lang="et-EE" sz="3000" dirty="0"/>
          </a:p>
          <a:p>
            <a:r>
              <a:rPr lang="et-EE" sz="3000" dirty="0"/>
              <a:t>Uuritud proovidest üks  ei vastanud mee kvaliteedinõuetele, kuna HMF sisaldus oli liiga kõrge 77,72 mg/kg. Antud toode kõrvaldati jaemüügist.</a:t>
            </a:r>
          </a:p>
          <a:p>
            <a:endParaRPr lang="et-EE" dirty="0"/>
          </a:p>
        </p:txBody>
      </p:sp>
    </p:spTree>
    <p:extLst>
      <p:ext uri="{BB962C8B-B14F-4D97-AF65-F5344CB8AC3E}">
        <p14:creationId xmlns:p14="http://schemas.microsoft.com/office/powerpoint/2010/main" val="2166078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Loomsest toidust ja põllumajandus-loomadelt uuritav saasteainete seire</a:t>
            </a:r>
          </a:p>
        </p:txBody>
      </p:sp>
      <p:sp>
        <p:nvSpPr>
          <p:cNvPr id="3" name="Content Placeholder 2"/>
          <p:cNvSpPr>
            <a:spLocks noGrp="1"/>
          </p:cNvSpPr>
          <p:nvPr>
            <p:ph idx="1"/>
          </p:nvPr>
        </p:nvSpPr>
        <p:spPr/>
        <p:txBody>
          <a:bodyPr/>
          <a:lstStyle/>
          <a:p>
            <a:r>
              <a:rPr lang="et-EE" sz="3000" dirty="0">
                <a:latin typeface="+mj-lt"/>
              </a:rPr>
              <a:t>Riiklik iga-aastane seire. Meeproovide arv sõltub toodetud mee kogusest.</a:t>
            </a:r>
          </a:p>
          <a:p>
            <a:pPr>
              <a:lnSpc>
                <a:spcPct val="107000"/>
              </a:lnSpc>
            </a:pPr>
            <a:r>
              <a:rPr lang="et-EE" sz="3000" dirty="0">
                <a:latin typeface="+mj-lt"/>
                <a:ea typeface="Times New Roman" panose="02020603050405020304" pitchFamily="18" charset="0"/>
                <a:cs typeface="Times New Roman" panose="02020603050405020304" pitchFamily="18" charset="0"/>
              </a:rPr>
              <a:t>Kokku võeti 43 Eesti mee proovi. 4st proovist uuriti keelatud ravimite sisaldust, 19st uuriti veterinaarravimite jääke,</a:t>
            </a:r>
            <a:r>
              <a:rPr lang="et-EE" sz="3000" dirty="0">
                <a:latin typeface="+mj-lt"/>
                <a:ea typeface="Calibri" panose="020F0502020204030204" pitchFamily="34" charset="0"/>
                <a:cs typeface="Times New Roman" panose="02020603050405020304" pitchFamily="18" charset="0"/>
              </a:rPr>
              <a:t>16st proovist uuriti taimekaitsevahendite jääke ning neljas mees uuriti plii ja kaadmiumi sisaldust.</a:t>
            </a:r>
          </a:p>
          <a:p>
            <a:pPr>
              <a:lnSpc>
                <a:spcPct val="107000"/>
              </a:lnSpc>
            </a:pPr>
            <a:r>
              <a:rPr lang="et-EE" sz="2800" dirty="0"/>
              <a:t>Kõik tulemused vastasid nõuetele!</a:t>
            </a:r>
            <a:endParaRPr lang="et-EE" sz="3000" dirty="0">
              <a:latin typeface="+mj-lt"/>
              <a:ea typeface="Calibri" panose="020F0502020204030204" pitchFamily="34" charset="0"/>
              <a:cs typeface="Times New Roman" panose="02020603050405020304" pitchFamily="18" charset="0"/>
            </a:endParaRPr>
          </a:p>
          <a:p>
            <a:endParaRPr lang="et-EE" dirty="0"/>
          </a:p>
        </p:txBody>
      </p:sp>
    </p:spTree>
    <p:extLst>
      <p:ext uri="{BB962C8B-B14F-4D97-AF65-F5344CB8AC3E}">
        <p14:creationId xmlns:p14="http://schemas.microsoft.com/office/powerpoint/2010/main" val="3441623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t-EE" dirty="0"/>
              <a:t>Aitäh!</a:t>
            </a:r>
            <a:endParaRPr lang="en-US" dirty="0"/>
          </a:p>
        </p:txBody>
      </p:sp>
      <p:sp>
        <p:nvSpPr>
          <p:cNvPr id="5" name="Subtitle 4"/>
          <p:cNvSpPr>
            <a:spLocks noGrp="1"/>
          </p:cNvSpPr>
          <p:nvPr>
            <p:ph type="subTitle" idx="1"/>
          </p:nvPr>
        </p:nvSpPr>
        <p:spPr/>
        <p:txBody>
          <a:bodyPr/>
          <a:lstStyle/>
          <a:p>
            <a:r>
              <a:rPr lang="et-EE" dirty="0"/>
              <a:t> merle.laurimaa@pta.agri.ee</a:t>
            </a:r>
            <a:endParaRPr lang="en-US" dirty="0"/>
          </a:p>
        </p:txBody>
      </p:sp>
    </p:spTree>
    <p:extLst>
      <p:ext uri="{BB962C8B-B14F-4D97-AF65-F5344CB8AC3E}">
        <p14:creationId xmlns:p14="http://schemas.microsoft.com/office/powerpoint/2010/main" val="3979630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t-EE" sz="2600" dirty="0"/>
              <a:t>MESI</a:t>
            </a:r>
            <a:endParaRPr lang="en-US" sz="2600" dirty="0"/>
          </a:p>
        </p:txBody>
      </p:sp>
      <p:sp>
        <p:nvSpPr>
          <p:cNvPr id="5" name="Content Placeholder 4"/>
          <p:cNvSpPr>
            <a:spLocks noGrp="1"/>
          </p:cNvSpPr>
          <p:nvPr>
            <p:ph idx="1"/>
          </p:nvPr>
        </p:nvSpPr>
        <p:spPr>
          <a:xfrm>
            <a:off x="503239" y="1260029"/>
            <a:ext cx="7920000" cy="5021709"/>
          </a:xfrm>
        </p:spPr>
        <p:txBody>
          <a:bodyPr/>
          <a:lstStyle/>
          <a:p>
            <a:pPr marL="108000" lvl="0" indent="0">
              <a:buNone/>
            </a:pPr>
            <a:r>
              <a:rPr lang="et-EE" sz="2800" dirty="0"/>
              <a:t>Looduslik magus aine, mida toodavad </a:t>
            </a:r>
            <a:r>
              <a:rPr lang="et-EE" sz="2800" i="1" dirty="0" err="1"/>
              <a:t>Apis</a:t>
            </a:r>
            <a:r>
              <a:rPr lang="et-EE" sz="2800" i="1" dirty="0"/>
              <a:t> </a:t>
            </a:r>
            <a:r>
              <a:rPr lang="et-EE" sz="2800" i="1" dirty="0" err="1"/>
              <a:t>mellifera</a:t>
            </a:r>
            <a:r>
              <a:rPr lang="et-EE" sz="2800" dirty="0"/>
              <a:t> mesilased taimede nektarist ning elusate taimeosade ja neist toituvate putukate eritistest, mida mesilased koguvad, seda endile eriomaste ainetega ühendades muundavad, kärjekannudesse paigutavad, seal kuivatavad ja ladustavad ning lõpuks sinna küpsema ja valmima jätavad.</a:t>
            </a:r>
          </a:p>
          <a:p>
            <a:r>
              <a:rPr lang="et-EE" sz="2400" dirty="0"/>
              <a:t>Põllumajandusministri 20.11.2014. a määrus nr  104 „Mee koostis- ja kvaliteedinõuded ning toidualase teabe esitamise nõuded“(edaspidi määrus nr 104) </a:t>
            </a:r>
          </a:p>
        </p:txBody>
      </p:sp>
    </p:spTree>
    <p:extLst>
      <p:ext uri="{BB962C8B-B14F-4D97-AF65-F5344CB8AC3E}">
        <p14:creationId xmlns:p14="http://schemas.microsoft.com/office/powerpoint/2010/main" val="2948320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t-EE" sz="2800" u="sng" dirty="0"/>
              <a:t>Määrus nr 104</a:t>
            </a:r>
          </a:p>
          <a:p>
            <a:r>
              <a:rPr lang="et-EE" sz="2800" dirty="0"/>
              <a:t>nõuded/normid,  </a:t>
            </a:r>
          </a:p>
          <a:p>
            <a:pPr lvl="0"/>
            <a:r>
              <a:rPr lang="et-EE" sz="2800" dirty="0" err="1"/>
              <a:t>füüsikalis</a:t>
            </a:r>
            <a:r>
              <a:rPr lang="et-EE" sz="2800" dirty="0"/>
              <a:t>-keemilised näitajad</a:t>
            </a:r>
          </a:p>
          <a:p>
            <a:pPr marL="108000" indent="0">
              <a:buNone/>
            </a:pPr>
            <a:endParaRPr lang="et-EE" sz="2800" dirty="0"/>
          </a:p>
          <a:p>
            <a:r>
              <a:rPr lang="et-EE" sz="2800" dirty="0"/>
              <a:t>Kui mesi ei vasta määruses toodud nõuetele, siis </a:t>
            </a:r>
            <a:r>
              <a:rPr lang="et-EE" sz="2800" b="1" u="sng" dirty="0"/>
              <a:t>ei tohi seda toodet mee nimetuse all turustada.</a:t>
            </a:r>
            <a:r>
              <a:rPr lang="et-EE" sz="2800" b="1" dirty="0"/>
              <a:t> </a:t>
            </a:r>
            <a:endParaRPr lang="et-EE" b="1" dirty="0"/>
          </a:p>
        </p:txBody>
      </p:sp>
      <p:pic>
        <p:nvPicPr>
          <p:cNvPr id="4" name="Picture 3"/>
          <p:cNvPicPr>
            <a:picLocks noChangeAspect="1"/>
          </p:cNvPicPr>
          <p:nvPr/>
        </p:nvPicPr>
        <p:blipFill>
          <a:blip r:embed="rId2"/>
          <a:stretch>
            <a:fillRect/>
          </a:stretch>
        </p:blipFill>
        <p:spPr>
          <a:xfrm>
            <a:off x="5003825" y="15657"/>
            <a:ext cx="3200400" cy="2857500"/>
          </a:xfrm>
          <a:prstGeom prst="rect">
            <a:avLst/>
          </a:prstGeom>
        </p:spPr>
      </p:pic>
    </p:spTree>
    <p:extLst>
      <p:ext uri="{BB962C8B-B14F-4D97-AF65-F5344CB8AC3E}">
        <p14:creationId xmlns:p14="http://schemas.microsoft.com/office/powerpoint/2010/main" val="3283883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t-EE" sz="3000" dirty="0"/>
              <a:t>2021. a võttis amet kokku </a:t>
            </a:r>
            <a:r>
              <a:rPr lang="et-EE" sz="3000" b="1" dirty="0"/>
              <a:t>124</a:t>
            </a:r>
            <a:r>
              <a:rPr lang="et-EE" sz="3000" dirty="0"/>
              <a:t> meeproovi.</a:t>
            </a:r>
          </a:p>
          <a:p>
            <a:r>
              <a:rPr lang="et-EE" sz="3000" dirty="0"/>
              <a:t>Nendest 78 proovi võeti tavapärase järelevalve käigus, </a:t>
            </a:r>
          </a:p>
          <a:p>
            <a:r>
              <a:rPr lang="et-EE" sz="3000" dirty="0"/>
              <a:t>2 proovi võeti vihje põhiselt,</a:t>
            </a:r>
          </a:p>
          <a:p>
            <a:r>
              <a:rPr lang="et-EE" sz="3000" dirty="0"/>
              <a:t>43 proovi võeti seire raames ning </a:t>
            </a:r>
          </a:p>
          <a:p>
            <a:r>
              <a:rPr lang="et-EE" sz="3000" dirty="0"/>
              <a:t>1 proov piiripunktis.</a:t>
            </a:r>
          </a:p>
          <a:p>
            <a:pPr marL="108000" indent="0">
              <a:buNone/>
            </a:pPr>
            <a:endParaRPr lang="et-EE" dirty="0"/>
          </a:p>
        </p:txBody>
      </p:sp>
    </p:spTree>
    <p:extLst>
      <p:ext uri="{BB962C8B-B14F-4D97-AF65-F5344CB8AC3E}">
        <p14:creationId xmlns:p14="http://schemas.microsoft.com/office/powerpoint/2010/main" val="2326539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Järelevalveproovid </a:t>
            </a:r>
          </a:p>
        </p:txBody>
      </p:sp>
      <p:sp>
        <p:nvSpPr>
          <p:cNvPr id="3" name="Content Placeholder 2"/>
          <p:cNvSpPr>
            <a:spLocks noGrp="1"/>
          </p:cNvSpPr>
          <p:nvPr>
            <p:ph idx="1"/>
          </p:nvPr>
        </p:nvSpPr>
        <p:spPr>
          <a:xfrm>
            <a:off x="503239" y="1404045"/>
            <a:ext cx="7920000" cy="4877693"/>
          </a:xfrm>
        </p:spPr>
        <p:txBody>
          <a:bodyPr/>
          <a:lstStyle/>
          <a:p>
            <a:pPr lvl="0">
              <a:lnSpc>
                <a:spcPct val="107000"/>
              </a:lnSpc>
            </a:pPr>
            <a:r>
              <a:rPr lang="et-EE" sz="2800" dirty="0">
                <a:ea typeface="Calibri" panose="020F0502020204030204" pitchFamily="34" charset="0"/>
                <a:cs typeface="Times New Roman" panose="02020603050405020304" pitchFamily="18" charset="0"/>
              </a:rPr>
              <a:t>78  plaanilist järelevalveproovi. </a:t>
            </a:r>
          </a:p>
          <a:p>
            <a:pPr lvl="0">
              <a:lnSpc>
                <a:spcPct val="107000"/>
              </a:lnSpc>
            </a:pPr>
            <a:r>
              <a:rPr lang="et-EE" sz="2800" dirty="0">
                <a:ea typeface="Calibri" panose="020F0502020204030204" pitchFamily="34" charset="0"/>
                <a:cs typeface="Times New Roman" panose="02020603050405020304" pitchFamily="18" charset="0"/>
              </a:rPr>
              <a:t>27st meeproovist (neist 15 Eesti päritolu) uuriti mee kvaliteedinäitajaid: </a:t>
            </a:r>
          </a:p>
          <a:p>
            <a:pPr marL="108000" lvl="0" indent="0" algn="just">
              <a:lnSpc>
                <a:spcPct val="107000"/>
              </a:lnSpc>
              <a:buNone/>
            </a:pPr>
            <a:r>
              <a:rPr lang="et-EE" sz="2800" dirty="0">
                <a:ea typeface="Calibri" panose="020F0502020204030204" pitchFamily="34" charset="0"/>
                <a:cs typeface="Times New Roman" panose="02020603050405020304" pitchFamily="18" charset="0"/>
              </a:rPr>
              <a:t>          </a:t>
            </a:r>
            <a:r>
              <a:rPr lang="et-EE" sz="2800" dirty="0" err="1">
                <a:ea typeface="Calibri" panose="020F0502020204030204" pitchFamily="34" charset="0"/>
                <a:cs typeface="Times New Roman" panose="02020603050405020304" pitchFamily="18" charset="0"/>
              </a:rPr>
              <a:t>hüdroksümetüülfurfaali</a:t>
            </a:r>
            <a:r>
              <a:rPr lang="et-EE" sz="2800" dirty="0">
                <a:ea typeface="Calibri" panose="020F0502020204030204" pitchFamily="34" charset="0"/>
                <a:cs typeface="Times New Roman" panose="02020603050405020304" pitchFamily="18" charset="0"/>
              </a:rPr>
              <a:t> (HMF) sisaldust, </a:t>
            </a:r>
          </a:p>
          <a:p>
            <a:pPr marL="108000" lvl="0" indent="0" algn="just">
              <a:lnSpc>
                <a:spcPct val="107000"/>
              </a:lnSpc>
              <a:buNone/>
            </a:pPr>
            <a:r>
              <a:rPr lang="et-EE" sz="2800" dirty="0">
                <a:ea typeface="Calibri" panose="020F0502020204030204" pitchFamily="34" charset="0"/>
                <a:cs typeface="Times New Roman" panose="02020603050405020304" pitchFamily="18" charset="0"/>
              </a:rPr>
              <a:t>          </a:t>
            </a:r>
            <a:r>
              <a:rPr lang="et-EE" sz="2800" dirty="0" err="1">
                <a:ea typeface="Calibri" panose="020F0502020204030204" pitchFamily="34" charset="0"/>
                <a:cs typeface="Times New Roman" panose="02020603050405020304" pitchFamily="18" charset="0"/>
              </a:rPr>
              <a:t>diastaasarvu</a:t>
            </a:r>
            <a:r>
              <a:rPr lang="et-EE" sz="2800" dirty="0">
                <a:ea typeface="Calibri" panose="020F0502020204030204" pitchFamily="34" charset="0"/>
                <a:cs typeface="Times New Roman" panose="02020603050405020304" pitchFamily="18" charset="0"/>
              </a:rPr>
              <a:t> ja </a:t>
            </a:r>
          </a:p>
          <a:p>
            <a:pPr marL="108000" lvl="0" indent="0" algn="just">
              <a:lnSpc>
                <a:spcPct val="107000"/>
              </a:lnSpc>
              <a:buNone/>
            </a:pPr>
            <a:r>
              <a:rPr lang="et-EE" sz="2800" dirty="0">
                <a:ea typeface="Calibri" panose="020F0502020204030204" pitchFamily="34" charset="0"/>
                <a:cs typeface="Times New Roman" panose="02020603050405020304" pitchFamily="18" charset="0"/>
              </a:rPr>
              <a:t>          niiskusesisaldust. </a:t>
            </a:r>
          </a:p>
          <a:p>
            <a:pPr lvl="0">
              <a:lnSpc>
                <a:spcPct val="107000"/>
              </a:lnSpc>
            </a:pPr>
            <a:r>
              <a:rPr lang="et-EE" sz="2800" dirty="0">
                <a:ea typeface="Calibri" panose="020F0502020204030204" pitchFamily="34" charset="0"/>
                <a:cs typeface="Times New Roman" panose="02020603050405020304" pitchFamily="18" charset="0"/>
              </a:rPr>
              <a:t>Nõuetele ei vastanud üks Eesti päritolu kanarbikumee proov ning üks Portugali meeproov. </a:t>
            </a:r>
            <a:endParaRPr lang="et-EE" dirty="0"/>
          </a:p>
        </p:txBody>
      </p:sp>
    </p:spTree>
    <p:extLst>
      <p:ext uri="{BB962C8B-B14F-4D97-AF65-F5344CB8AC3E}">
        <p14:creationId xmlns:p14="http://schemas.microsoft.com/office/powerpoint/2010/main" val="1929553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9" y="395933"/>
            <a:ext cx="7920000" cy="720080"/>
          </a:xfrm>
        </p:spPr>
        <p:txBody>
          <a:bodyPr/>
          <a:lstStyle/>
          <a:p>
            <a:r>
              <a:rPr lang="et-EE" dirty="0"/>
              <a:t>Järelevalveproovid – mee autentsus</a:t>
            </a:r>
          </a:p>
        </p:txBody>
      </p:sp>
      <p:sp>
        <p:nvSpPr>
          <p:cNvPr id="3" name="Content Placeholder 2"/>
          <p:cNvSpPr>
            <a:spLocks noGrp="1"/>
          </p:cNvSpPr>
          <p:nvPr>
            <p:ph idx="1"/>
          </p:nvPr>
        </p:nvSpPr>
        <p:spPr>
          <a:xfrm>
            <a:off x="395313" y="899989"/>
            <a:ext cx="7920000" cy="5318177"/>
          </a:xfrm>
        </p:spPr>
        <p:txBody>
          <a:bodyPr/>
          <a:lstStyle/>
          <a:p>
            <a:pPr lvl="0"/>
            <a:r>
              <a:rPr lang="et-EE" sz="2800" dirty="0"/>
              <a:t>Kokku uuriti 49 proovi, neist 10 Eesti mett.</a:t>
            </a:r>
          </a:p>
          <a:p>
            <a:pPr lvl="0"/>
            <a:r>
              <a:rPr lang="et-EE" sz="2800" u="sng" dirty="0"/>
              <a:t>Meeproovide võtmise eesmärgiks</a:t>
            </a:r>
            <a:r>
              <a:rPr lang="et-EE" sz="2800" dirty="0"/>
              <a:t> oli kontrollida kas tooted, mis olid deklareeritud  meena, sisaldasid </a:t>
            </a:r>
            <a:r>
              <a:rPr lang="et-EE" sz="2800" dirty="0" err="1"/>
              <a:t>välistekkelisi</a:t>
            </a:r>
            <a:r>
              <a:rPr lang="et-EE" sz="2800" dirty="0"/>
              <a:t> suhkruid ehk mee ehtsuse kindlakstegemine.</a:t>
            </a:r>
          </a:p>
          <a:p>
            <a:r>
              <a:rPr lang="et-EE" sz="2800" dirty="0">
                <a:ea typeface="Times New Roman" panose="02020603050405020304" pitchFamily="18" charset="0"/>
                <a:cs typeface="Times New Roman" panose="02020603050405020304" pitchFamily="18" charset="0"/>
              </a:rPr>
              <a:t>Proove uuriti Saksamaal asuvas QSI laboris (</a:t>
            </a:r>
            <a:r>
              <a:rPr lang="et-EE" sz="2800" dirty="0" err="1">
                <a:ea typeface="Times New Roman" panose="02020603050405020304" pitchFamily="18" charset="0"/>
                <a:cs typeface="Times New Roman" panose="02020603050405020304" pitchFamily="18" charset="0"/>
              </a:rPr>
              <a:t>Quality</a:t>
            </a:r>
            <a:r>
              <a:rPr lang="et-EE" sz="2800" dirty="0">
                <a:ea typeface="Times New Roman" panose="02020603050405020304" pitchFamily="18" charset="0"/>
                <a:cs typeface="Times New Roman" panose="02020603050405020304" pitchFamily="18" charset="0"/>
              </a:rPr>
              <a:t> </a:t>
            </a:r>
            <a:r>
              <a:rPr lang="et-EE" sz="2800" dirty="0" err="1">
                <a:ea typeface="Times New Roman" panose="02020603050405020304" pitchFamily="18" charset="0"/>
                <a:cs typeface="Times New Roman" panose="02020603050405020304" pitchFamily="18" charset="0"/>
              </a:rPr>
              <a:t>Services</a:t>
            </a:r>
            <a:r>
              <a:rPr lang="et-EE" sz="2800" dirty="0">
                <a:ea typeface="Times New Roman" panose="02020603050405020304" pitchFamily="18" charset="0"/>
                <a:cs typeface="Times New Roman" panose="02020603050405020304" pitchFamily="18" charset="0"/>
              </a:rPr>
              <a:t> International </a:t>
            </a:r>
            <a:r>
              <a:rPr lang="et-EE" sz="2800" dirty="0" err="1">
                <a:ea typeface="Times New Roman" panose="02020603050405020304" pitchFamily="18" charset="0"/>
                <a:cs typeface="Times New Roman" panose="02020603050405020304" pitchFamily="18" charset="0"/>
              </a:rPr>
              <a:t>GmbH</a:t>
            </a:r>
            <a:r>
              <a:rPr lang="et-EE" sz="2800" dirty="0">
                <a:ea typeface="Times New Roman" panose="02020603050405020304" pitchFamily="18" charset="0"/>
                <a:cs typeface="Times New Roman" panose="02020603050405020304" pitchFamily="18" charset="0"/>
              </a:rPr>
              <a:t>), kasutades</a:t>
            </a:r>
            <a:r>
              <a:rPr lang="et-EE" sz="2800" dirty="0"/>
              <a:t> järgnevat meetodit: NMR - </a:t>
            </a:r>
            <a:r>
              <a:rPr lang="et-EE" sz="2800" dirty="0" err="1"/>
              <a:t>Honey-ProfilingTM</a:t>
            </a:r>
            <a:r>
              <a:rPr lang="et-EE" sz="2800" dirty="0"/>
              <a:t>, BRUKER </a:t>
            </a:r>
            <a:r>
              <a:rPr lang="et-EE" sz="2800" dirty="0" err="1"/>
              <a:t>evaluation</a:t>
            </a:r>
            <a:r>
              <a:rPr lang="et-EE" sz="2800" dirty="0"/>
              <a:t> + QSI </a:t>
            </a:r>
            <a:r>
              <a:rPr lang="et-EE" sz="2800" dirty="0" err="1"/>
              <a:t>interpretation</a:t>
            </a:r>
            <a:r>
              <a:rPr lang="et-EE" sz="2800" dirty="0"/>
              <a:t>, </a:t>
            </a:r>
            <a:r>
              <a:rPr lang="et-EE" sz="2800" dirty="0" err="1"/>
              <a:t>Authenticity</a:t>
            </a:r>
            <a:r>
              <a:rPr lang="et-EE" sz="2800" dirty="0"/>
              <a:t> and </a:t>
            </a:r>
            <a:r>
              <a:rPr lang="et-EE" sz="2800" dirty="0" err="1"/>
              <a:t>Quality</a:t>
            </a:r>
            <a:r>
              <a:rPr lang="et-EE" sz="2800" dirty="0"/>
              <a:t> (</a:t>
            </a:r>
            <a:r>
              <a:rPr lang="et-EE" sz="2800" dirty="0" err="1"/>
              <a:t>Code</a:t>
            </a:r>
            <a:r>
              <a:rPr lang="et-EE" sz="2800" dirty="0"/>
              <a:t> VA40500). </a:t>
            </a:r>
            <a:endParaRPr lang="et-EE" sz="2800" dirty="0">
              <a:ea typeface="Times New Roman" panose="02020603050405020304" pitchFamily="18" charset="0"/>
              <a:cs typeface="Times New Roman" panose="02020603050405020304" pitchFamily="18" charset="0"/>
            </a:endParaRPr>
          </a:p>
          <a:p>
            <a:pPr lvl="0"/>
            <a:endParaRPr lang="et-EE" sz="2800" dirty="0"/>
          </a:p>
        </p:txBody>
      </p:sp>
    </p:spTree>
    <p:extLst>
      <p:ext uri="{BB962C8B-B14F-4D97-AF65-F5344CB8AC3E}">
        <p14:creationId xmlns:p14="http://schemas.microsoft.com/office/powerpoint/2010/main" val="2629321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251918"/>
            <a:ext cx="7920000" cy="648071"/>
          </a:xfrm>
        </p:spPr>
        <p:txBody>
          <a:bodyPr/>
          <a:lstStyle/>
          <a:p>
            <a:pPr>
              <a:lnSpc>
                <a:spcPct val="107000"/>
              </a:lnSpc>
              <a:spcAft>
                <a:spcPts val="800"/>
              </a:spcAft>
            </a:pPr>
            <a:r>
              <a:rPr lang="et-EE" sz="3000" dirty="0">
                <a:ea typeface="Times New Roman" panose="02020603050405020304" pitchFamily="18" charset="0"/>
                <a:cs typeface="Times New Roman" panose="02020603050405020304" pitchFamily="18" charset="0"/>
              </a:rPr>
              <a:t>Tooted, mis 2021. aastal sisaldasid </a:t>
            </a:r>
            <a:r>
              <a:rPr lang="et-EE" sz="3000" dirty="0" err="1">
                <a:ea typeface="Times New Roman" panose="02020603050405020304" pitchFamily="18" charset="0"/>
                <a:cs typeface="Times New Roman" panose="02020603050405020304" pitchFamily="18" charset="0"/>
              </a:rPr>
              <a:t>võõrsuhkruid</a:t>
            </a:r>
            <a:r>
              <a:rPr lang="et-EE" sz="3000" dirty="0">
                <a:ea typeface="Times New Roman" panose="02020603050405020304" pitchFamily="18" charset="0"/>
                <a:cs typeface="Times New Roman" panose="02020603050405020304" pitchFamily="18" charset="0"/>
              </a:rPr>
              <a:t>:</a:t>
            </a:r>
            <a:endParaRPr lang="et-EE" sz="3000" dirty="0">
              <a:effectLst/>
              <a:ea typeface="Calibri" panose="020F0502020204030204" pitchFamily="34" charset="0"/>
              <a:cs typeface="Times New Roman" panose="02020603050405020304" pitchFamily="18" charset="0"/>
            </a:endParaRPr>
          </a:p>
        </p:txBody>
      </p:sp>
      <p:sp>
        <p:nvSpPr>
          <p:cNvPr id="3" name="Content Placeholder 2"/>
          <p:cNvSpPr>
            <a:spLocks noGrp="1"/>
          </p:cNvSpPr>
          <p:nvPr>
            <p:ph idx="1"/>
          </p:nvPr>
        </p:nvSpPr>
        <p:spPr>
          <a:xfrm>
            <a:off x="503237" y="899989"/>
            <a:ext cx="7920000" cy="5377359"/>
          </a:xfrm>
        </p:spPr>
        <p:txBody>
          <a:bodyPr/>
          <a:lstStyle/>
          <a:p>
            <a:pPr marL="108000" indent="0">
              <a:buNone/>
            </a:pPr>
            <a:r>
              <a:rPr lang="et-EE" sz="2700" dirty="0"/>
              <a:t>1. Vinnis erinevate lillede mesi, parim enne 03.08.2023, partii nr L219, 300 g purk. Euroopa Liidust ja </a:t>
            </a:r>
            <a:r>
              <a:rPr lang="et-EE" sz="2700" dirty="0" err="1"/>
              <a:t>väljaspoolt</a:t>
            </a:r>
            <a:r>
              <a:rPr lang="et-EE" sz="2700" dirty="0"/>
              <a:t> Euroopa Liitu pärit mee segu.</a:t>
            </a:r>
          </a:p>
          <a:p>
            <a:pPr marL="108000" indent="0">
              <a:buNone/>
            </a:pPr>
            <a:r>
              <a:rPr lang="et-EE" sz="2700" dirty="0"/>
              <a:t>Mee maaletooja oli SANITEX OÜ. Mesi oli saadetud Eestisse Läti ettevõttest SIA Vinnis. Toode kõrvaldati müügilt.</a:t>
            </a:r>
          </a:p>
          <a:p>
            <a:pPr marL="108000" indent="0">
              <a:buNone/>
            </a:pPr>
            <a:r>
              <a:rPr lang="et-EE" sz="2700" dirty="0"/>
              <a:t>2. 20g </a:t>
            </a:r>
            <a:r>
              <a:rPr lang="et-EE" sz="2700" dirty="0" err="1"/>
              <a:t>édesítöMagyar</a:t>
            </a:r>
            <a:r>
              <a:rPr lang="et-EE" sz="2700" dirty="0"/>
              <a:t> </a:t>
            </a:r>
            <a:r>
              <a:rPr lang="et-EE" sz="2700" dirty="0" err="1"/>
              <a:t>Virágméz</a:t>
            </a:r>
            <a:r>
              <a:rPr lang="et-EE" sz="2700" dirty="0"/>
              <a:t> </a:t>
            </a:r>
            <a:r>
              <a:rPr lang="et-EE" sz="2700" dirty="0" err="1"/>
              <a:t>Honey</a:t>
            </a:r>
            <a:r>
              <a:rPr lang="et-EE" sz="2700" dirty="0"/>
              <a:t>, parim enne 07.01.2023. Ungari mesi.</a:t>
            </a:r>
          </a:p>
          <a:p>
            <a:pPr marL="108000" indent="0">
              <a:buNone/>
            </a:pPr>
            <a:r>
              <a:rPr lang="et-EE" sz="2700" dirty="0"/>
              <a:t>Mee maaletooja oli </a:t>
            </a:r>
            <a:r>
              <a:rPr lang="et-EE" sz="2700" dirty="0" err="1"/>
              <a:t>Mogyi</a:t>
            </a:r>
            <a:r>
              <a:rPr lang="et-EE" sz="2700" dirty="0"/>
              <a:t> Eesti OÜ. Mesi oli saadetud Eestisse Ungari ettevõttest </a:t>
            </a:r>
            <a:r>
              <a:rPr lang="et-EE" sz="2700" dirty="0" err="1"/>
              <a:t>Molnár</a:t>
            </a:r>
            <a:r>
              <a:rPr lang="et-EE" sz="2700" dirty="0"/>
              <a:t> </a:t>
            </a:r>
            <a:r>
              <a:rPr lang="et-EE" sz="2700" dirty="0" err="1"/>
              <a:t>Lászlóné</a:t>
            </a:r>
            <a:r>
              <a:rPr lang="et-EE" sz="2700" dirty="0"/>
              <a:t>. Toode kõrvaldati müügilt.</a:t>
            </a:r>
          </a:p>
        </p:txBody>
      </p:sp>
    </p:spTree>
    <p:extLst>
      <p:ext uri="{BB962C8B-B14F-4D97-AF65-F5344CB8AC3E}">
        <p14:creationId xmlns:p14="http://schemas.microsoft.com/office/powerpoint/2010/main" val="3873862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251918"/>
            <a:ext cx="7920000" cy="792087"/>
          </a:xfrm>
        </p:spPr>
        <p:txBody>
          <a:bodyPr/>
          <a:lstStyle/>
          <a:p>
            <a:r>
              <a:rPr lang="et-EE" sz="3000" dirty="0">
                <a:ea typeface="Times New Roman" panose="02020603050405020304" pitchFamily="18" charset="0"/>
                <a:cs typeface="Times New Roman" panose="02020603050405020304" pitchFamily="18" charset="0"/>
              </a:rPr>
              <a:t>Tooted, mis 2021. aastal sisaldasid </a:t>
            </a:r>
            <a:r>
              <a:rPr lang="et-EE" sz="3000" dirty="0" err="1">
                <a:ea typeface="Times New Roman" panose="02020603050405020304" pitchFamily="18" charset="0"/>
                <a:cs typeface="Times New Roman" panose="02020603050405020304" pitchFamily="18" charset="0"/>
              </a:rPr>
              <a:t>võõrsuhkruid</a:t>
            </a:r>
            <a:r>
              <a:rPr lang="et-EE" sz="3000" dirty="0">
                <a:ea typeface="Times New Roman" panose="02020603050405020304" pitchFamily="18" charset="0"/>
                <a:cs typeface="Times New Roman" panose="02020603050405020304" pitchFamily="18" charset="0"/>
              </a:rPr>
              <a:t>:</a:t>
            </a:r>
            <a:endParaRPr lang="et-EE" dirty="0"/>
          </a:p>
        </p:txBody>
      </p:sp>
      <p:sp>
        <p:nvSpPr>
          <p:cNvPr id="3" name="Content Placeholder 2"/>
          <p:cNvSpPr>
            <a:spLocks noGrp="1"/>
          </p:cNvSpPr>
          <p:nvPr>
            <p:ph idx="1"/>
          </p:nvPr>
        </p:nvSpPr>
        <p:spPr>
          <a:xfrm>
            <a:off x="503237" y="827981"/>
            <a:ext cx="7920000" cy="5832648"/>
          </a:xfrm>
        </p:spPr>
        <p:txBody>
          <a:bodyPr/>
          <a:lstStyle/>
          <a:p>
            <a:pPr marL="108000" indent="0">
              <a:buNone/>
            </a:pPr>
            <a:r>
              <a:rPr lang="et-EE" sz="2700" dirty="0"/>
              <a:t>3. VINNIS MESI, parim enne 28.06.2023, partii number L174, 500 g, Euroopa Liidust ja </a:t>
            </a:r>
            <a:r>
              <a:rPr lang="et-EE" sz="2700" dirty="0" err="1"/>
              <a:t>väljaspoolt</a:t>
            </a:r>
            <a:r>
              <a:rPr lang="et-EE" sz="2700" dirty="0"/>
              <a:t> Euroopa Liitu pärit mee segu.</a:t>
            </a:r>
          </a:p>
          <a:p>
            <a:pPr marL="108000" indent="0">
              <a:buNone/>
            </a:pPr>
            <a:r>
              <a:rPr lang="et-EE" sz="2700" dirty="0"/>
              <a:t>Mee maaletooja oli AKTSIASELTS OG ELEKTRA. Mesi oli saadetud Eestisse Läti ettevõttest SIA Vinnis. Toode kõrvaldati müügilt.</a:t>
            </a:r>
          </a:p>
          <a:p>
            <a:pPr marL="108000" indent="0">
              <a:buNone/>
            </a:pPr>
            <a:r>
              <a:rPr lang="et-EE" sz="2700" dirty="0"/>
              <a:t>4. MESI, parim enne 26.05.2023, partii number 260523.44, Euroopa Liidust ja </a:t>
            </a:r>
            <a:r>
              <a:rPr lang="et-EE" sz="2700" dirty="0" err="1"/>
              <a:t>väljaspoolt</a:t>
            </a:r>
            <a:r>
              <a:rPr lang="et-EE" sz="2700" dirty="0"/>
              <a:t> Euroopa Liitu pärit mee segu.</a:t>
            </a:r>
          </a:p>
          <a:p>
            <a:pPr marL="108000" indent="0">
              <a:buNone/>
            </a:pPr>
            <a:r>
              <a:rPr lang="et-EE" sz="2700" dirty="0"/>
              <a:t>Toode oli pakendatud Eestis Esimesi OÜ tellimusel meepakenduskeskuses Pakimesi OÜ. Toode kõrvaldati müügilt.</a:t>
            </a:r>
          </a:p>
          <a:p>
            <a:pPr marL="108000" indent="0">
              <a:buNone/>
            </a:pPr>
            <a:endParaRPr lang="et-EE" sz="2800" dirty="0"/>
          </a:p>
          <a:p>
            <a:endParaRPr lang="et-EE" dirty="0"/>
          </a:p>
        </p:txBody>
      </p:sp>
    </p:spTree>
    <p:extLst>
      <p:ext uri="{BB962C8B-B14F-4D97-AF65-F5344CB8AC3E}">
        <p14:creationId xmlns:p14="http://schemas.microsoft.com/office/powerpoint/2010/main" val="3127926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237" y="540000"/>
            <a:ext cx="7920000" cy="576013"/>
          </a:xfrm>
        </p:spPr>
        <p:txBody>
          <a:bodyPr/>
          <a:lstStyle/>
          <a:p>
            <a:r>
              <a:rPr lang="et-EE" sz="3000" dirty="0">
                <a:ea typeface="Times New Roman" panose="02020603050405020304" pitchFamily="18" charset="0"/>
                <a:cs typeface="Times New Roman" panose="02020603050405020304" pitchFamily="18" charset="0"/>
              </a:rPr>
              <a:t>Tooted, mis 2021. aastal sisaldasid </a:t>
            </a:r>
            <a:r>
              <a:rPr lang="et-EE" sz="3000" dirty="0" err="1">
                <a:ea typeface="Times New Roman" panose="02020603050405020304" pitchFamily="18" charset="0"/>
                <a:cs typeface="Times New Roman" panose="02020603050405020304" pitchFamily="18" charset="0"/>
              </a:rPr>
              <a:t>võõrsuhkruid</a:t>
            </a:r>
            <a:r>
              <a:rPr lang="et-EE" sz="3000" dirty="0">
                <a:ea typeface="Times New Roman" panose="02020603050405020304" pitchFamily="18" charset="0"/>
                <a:cs typeface="Times New Roman" panose="02020603050405020304" pitchFamily="18" charset="0"/>
              </a:rPr>
              <a:t>:</a:t>
            </a:r>
            <a:endParaRPr lang="et-EE" dirty="0"/>
          </a:p>
        </p:txBody>
      </p:sp>
      <p:sp>
        <p:nvSpPr>
          <p:cNvPr id="3" name="Content Placeholder 2"/>
          <p:cNvSpPr>
            <a:spLocks noGrp="1"/>
          </p:cNvSpPr>
          <p:nvPr>
            <p:ph idx="1"/>
          </p:nvPr>
        </p:nvSpPr>
        <p:spPr>
          <a:xfrm>
            <a:off x="503239" y="1120877"/>
            <a:ext cx="7920000" cy="5160861"/>
          </a:xfrm>
        </p:spPr>
        <p:txBody>
          <a:bodyPr/>
          <a:lstStyle/>
          <a:p>
            <a:pPr marL="108000" indent="0">
              <a:lnSpc>
                <a:spcPct val="107000"/>
              </a:lnSpc>
              <a:buNone/>
            </a:pPr>
            <a:r>
              <a:rPr lang="et-EE" sz="2800" dirty="0">
                <a:ea typeface="Times New Roman" panose="02020603050405020304" pitchFamily="18" charset="0"/>
                <a:cs typeface="Times New Roman" panose="02020603050405020304" pitchFamily="18" charset="0"/>
              </a:rPr>
              <a:t>5. </a:t>
            </a:r>
            <a:r>
              <a:rPr lang="et-EE" sz="2800" dirty="0" err="1">
                <a:ea typeface="Times New Roman" panose="02020603050405020304" pitchFamily="18" charset="0"/>
                <a:cs typeface="Times New Roman" panose="02020603050405020304" pitchFamily="18" charset="0"/>
              </a:rPr>
              <a:t>Miód</a:t>
            </a:r>
            <a:r>
              <a:rPr lang="et-EE" sz="2800" dirty="0">
                <a:ea typeface="Times New Roman" panose="02020603050405020304" pitchFamily="18" charset="0"/>
                <a:cs typeface="Times New Roman" panose="02020603050405020304" pitchFamily="18" charset="0"/>
              </a:rPr>
              <a:t> </a:t>
            </a:r>
            <a:r>
              <a:rPr lang="et-EE" sz="2800" dirty="0" err="1">
                <a:ea typeface="Times New Roman" panose="02020603050405020304" pitchFamily="18" charset="0"/>
                <a:cs typeface="Times New Roman" panose="02020603050405020304" pitchFamily="18" charset="0"/>
              </a:rPr>
              <a:t>nektarowy</a:t>
            </a:r>
            <a:r>
              <a:rPr lang="et-EE" sz="2800" dirty="0">
                <a:ea typeface="Times New Roman" panose="02020603050405020304" pitchFamily="18" charset="0"/>
                <a:cs typeface="Times New Roman" panose="02020603050405020304" pitchFamily="18" charset="0"/>
              </a:rPr>
              <a:t> FACELIOWY, 1200 g, parim enne 09.09.2023. Mee päritoluriiki ei ole etiketil märgitud, kuid märgitud on, et toodetud Poolas.</a:t>
            </a:r>
            <a:endParaRPr lang="et-EE" sz="2800" dirty="0">
              <a:ea typeface="Calibri" panose="020F0502020204030204" pitchFamily="34" charset="0"/>
              <a:cs typeface="Times New Roman" panose="02020603050405020304" pitchFamily="18" charset="0"/>
            </a:endParaRPr>
          </a:p>
          <a:p>
            <a:pPr marL="108000" indent="0">
              <a:lnSpc>
                <a:spcPct val="107000"/>
              </a:lnSpc>
              <a:buNone/>
            </a:pPr>
            <a:r>
              <a:rPr lang="et-EE" sz="2800" dirty="0">
                <a:ea typeface="Times New Roman" panose="02020603050405020304" pitchFamily="18" charset="0"/>
                <a:cs typeface="Times New Roman" panose="02020603050405020304" pitchFamily="18" charset="0"/>
              </a:rPr>
              <a:t>Mee maaletooja oli OÜ ARTMO-GROUP. Mesi oli saadetud Eestisse Poola ettevõttest </a:t>
            </a:r>
            <a:r>
              <a:rPr lang="et-EE" sz="2800" dirty="0" err="1">
                <a:ea typeface="Times New Roman" panose="02020603050405020304" pitchFamily="18" charset="0"/>
                <a:cs typeface="Times New Roman" panose="02020603050405020304" pitchFamily="18" charset="0"/>
              </a:rPr>
              <a:t>Kosz</a:t>
            </a:r>
            <a:r>
              <a:rPr lang="et-EE" sz="2800" dirty="0">
                <a:ea typeface="Times New Roman" panose="02020603050405020304" pitchFamily="18" charset="0"/>
                <a:cs typeface="Times New Roman" panose="02020603050405020304" pitchFamily="18" charset="0"/>
              </a:rPr>
              <a:t> </a:t>
            </a:r>
            <a:r>
              <a:rPr lang="et-EE" sz="2800" dirty="0" err="1">
                <a:ea typeface="Times New Roman" panose="02020603050405020304" pitchFamily="18" charset="0"/>
                <a:cs typeface="Times New Roman" panose="02020603050405020304" pitchFamily="18" charset="0"/>
              </a:rPr>
              <a:t>Natury</a:t>
            </a:r>
            <a:r>
              <a:rPr lang="et-EE" sz="2800" dirty="0">
                <a:ea typeface="Times New Roman" panose="02020603050405020304" pitchFamily="18" charset="0"/>
                <a:cs typeface="Times New Roman" panose="02020603050405020304" pitchFamily="18" charset="0"/>
              </a:rPr>
              <a:t> </a:t>
            </a:r>
            <a:r>
              <a:rPr lang="et-EE" sz="2800" dirty="0" err="1">
                <a:ea typeface="Times New Roman" panose="02020603050405020304" pitchFamily="18" charset="0"/>
                <a:cs typeface="Times New Roman" panose="02020603050405020304" pitchFamily="18" charset="0"/>
              </a:rPr>
              <a:t>Edyta</a:t>
            </a:r>
            <a:r>
              <a:rPr lang="et-EE" sz="2800" dirty="0">
                <a:ea typeface="Times New Roman" panose="02020603050405020304" pitchFamily="18" charset="0"/>
                <a:cs typeface="Times New Roman" panose="02020603050405020304" pitchFamily="18" charset="0"/>
              </a:rPr>
              <a:t> </a:t>
            </a:r>
            <a:r>
              <a:rPr lang="et-EE" sz="2800" dirty="0" err="1">
                <a:ea typeface="Times New Roman" panose="02020603050405020304" pitchFamily="18" charset="0"/>
                <a:cs typeface="Times New Roman" panose="02020603050405020304" pitchFamily="18" charset="0"/>
              </a:rPr>
              <a:t>Rek</a:t>
            </a:r>
            <a:r>
              <a:rPr lang="et-EE" sz="2800" dirty="0">
                <a:ea typeface="Times New Roman" panose="02020603050405020304" pitchFamily="18" charset="0"/>
                <a:cs typeface="Times New Roman" panose="02020603050405020304" pitchFamily="18" charset="0"/>
              </a:rPr>
              <a:t>. Tooted olid läbi müüdud.</a:t>
            </a:r>
            <a:endParaRPr lang="et-EE" sz="2800" dirty="0">
              <a:ea typeface="Calibri" panose="020F0502020204030204" pitchFamily="34" charset="0"/>
              <a:cs typeface="Times New Roman" panose="02020603050405020304" pitchFamily="18" charset="0"/>
            </a:endParaRPr>
          </a:p>
          <a:p>
            <a:endParaRPr lang="et-EE" sz="2800" dirty="0">
              <a:cs typeface="Times New Roman" panose="02020603050405020304" pitchFamily="18" charset="0"/>
            </a:endParaRPr>
          </a:p>
          <a:p>
            <a:r>
              <a:rPr lang="et-EE" sz="2800" dirty="0">
                <a:cs typeface="Times New Roman" panose="02020603050405020304" pitchFamily="18" charset="0"/>
              </a:rPr>
              <a:t>Eesti päritolu meed </a:t>
            </a:r>
            <a:r>
              <a:rPr lang="et-EE" sz="2800" dirty="0" err="1">
                <a:cs typeface="Times New Roman" panose="02020603050405020304" pitchFamily="18" charset="0"/>
              </a:rPr>
              <a:t>võõrsuhkruid</a:t>
            </a:r>
            <a:r>
              <a:rPr lang="et-EE" sz="2800" dirty="0">
                <a:cs typeface="Times New Roman" panose="02020603050405020304" pitchFamily="18" charset="0"/>
              </a:rPr>
              <a:t> ei sisaldanud!</a:t>
            </a:r>
            <a:endParaRPr lang="et-EE" dirty="0"/>
          </a:p>
        </p:txBody>
      </p:sp>
    </p:spTree>
    <p:extLst>
      <p:ext uri="{BB962C8B-B14F-4D97-AF65-F5344CB8AC3E}">
        <p14:creationId xmlns:p14="http://schemas.microsoft.com/office/powerpoint/2010/main" val="3426504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Roboto Condensed"/>
        <a:ea typeface="Microsoft YaHei"/>
        <a:cs typeface=""/>
      </a:majorFont>
      <a:minorFont>
        <a:latin typeface="Roboto Condensed"/>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110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Roboto Condensed" panose="02000000000000000000" pitchFamily="2"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D60A8CE28A89F7488C7997539E70D4CC" ma:contentTypeVersion="0" ma:contentTypeDescription="Loo uus dokument" ma:contentTypeScope="" ma:versionID="6706d98e6e33de12a24ded0a3d68015c">
  <xsd:schema xmlns:xsd="http://www.w3.org/2001/XMLSchema" xmlns:xs="http://www.w3.org/2001/XMLSchema" xmlns:p="http://schemas.microsoft.com/office/2006/metadata/properties" targetNamespace="http://schemas.microsoft.com/office/2006/metadata/properties" ma:root="true" ma:fieldsID="75284b4047f4cf5347f2f816b293bbf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E35BBD-1DD8-4A29-98ED-D6A04BE3546D}">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5CF0BFD6-446F-4DA3-A5A5-695A2093A309}">
  <ds:schemaRefs>
    <ds:schemaRef ds:uri="http://schemas.microsoft.com/sharepoint/v3/contenttype/forms"/>
  </ds:schemaRefs>
</ds:datastoreItem>
</file>

<file path=customXml/itemProps3.xml><?xml version="1.0" encoding="utf-8"?>
<ds:datastoreItem xmlns:ds="http://schemas.openxmlformats.org/officeDocument/2006/customXml" ds:itemID="{92C82DA9-6C2D-4DBC-8423-CC03D0C97D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641</Words>
  <Application>Microsoft Office PowerPoint</Application>
  <PresentationFormat>Custom</PresentationFormat>
  <Paragraphs>56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Roboto Condensed</vt:lpstr>
      <vt:lpstr>Times New Roman</vt:lpstr>
      <vt:lpstr>Office Theme</vt:lpstr>
      <vt:lpstr>   </vt:lpstr>
      <vt:lpstr>MESI</vt:lpstr>
      <vt:lpstr>PowerPoint Presentation</vt:lpstr>
      <vt:lpstr>PowerPoint Presentation</vt:lpstr>
      <vt:lpstr>Järelevalveproovid </vt:lpstr>
      <vt:lpstr>Järelevalveproovid – mee autentsus</vt:lpstr>
      <vt:lpstr>Tooted, mis 2021. aastal sisaldasid võõrsuhkruid:</vt:lpstr>
      <vt:lpstr>Tooted, mis 2021. aastal sisaldasid võõrsuhkruid:</vt:lpstr>
      <vt:lpstr>Tooted, mis 2021. aastal sisaldasid võõrsuhkruid:</vt:lpstr>
      <vt:lpstr>Järelevalveproovid </vt:lpstr>
      <vt:lpstr>Vihjed/kaebused</vt:lpstr>
      <vt:lpstr>Loomsest toidust ja põllumajandus-loomadelt uuritav saasteainete seire</vt:lpstr>
      <vt:lpstr>Aitäh!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2014-05-22T10:54:41Z</dcterms:created>
  <dcterms:modified xsi:type="dcterms:W3CDTF">2022-03-27T08:57:42Z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0x010100D60A8CE28A89F7488C7997539E70D4CC</vt:lpwstr>
  </property>
</Properties>
</file>